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handoutMasterIdLst>
    <p:handoutMasterId r:id="rId20"/>
  </p:handoutMasterIdLst>
  <p:sldIdLst>
    <p:sldId id="273" r:id="rId5"/>
    <p:sldId id="359" r:id="rId6"/>
    <p:sldId id="361" r:id="rId7"/>
    <p:sldId id="375" r:id="rId8"/>
    <p:sldId id="390" r:id="rId9"/>
    <p:sldId id="369" r:id="rId10"/>
    <p:sldId id="379" r:id="rId11"/>
    <p:sldId id="370" r:id="rId12"/>
    <p:sldId id="377" r:id="rId13"/>
    <p:sldId id="376" r:id="rId14"/>
    <p:sldId id="378" r:id="rId15"/>
    <p:sldId id="391" r:id="rId16"/>
    <p:sldId id="392" r:id="rId17"/>
    <p:sldId id="394" r:id="rId1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  <a:srgbClr val="2E75B6"/>
    <a:srgbClr val="41719C"/>
    <a:srgbClr val="548235"/>
    <a:srgbClr val="00B0F0"/>
    <a:srgbClr val="FBE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29" autoAdjust="0"/>
  </p:normalViewPr>
  <p:slideViewPr>
    <p:cSldViewPr snapToGrid="0" showGuides="1">
      <p:cViewPr>
        <p:scale>
          <a:sx n="118" d="100"/>
          <a:sy n="118" d="100"/>
        </p:scale>
        <p:origin x="-1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26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26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F1525-AEDA-49D9-B97E-6DE42C0D7144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1870"/>
            <a:ext cx="3038475" cy="4626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1870"/>
            <a:ext cx="3038475" cy="4626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43EE8-04FE-47C8-A47E-A95557FE7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2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E3B2-45F6-444A-8D99-E2907AC00865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A3D20-B880-4E58-9A6E-8F2F816C0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6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3D20-B880-4E58-9A6E-8F2F816C00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0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47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01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1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12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4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38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77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3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38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92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29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3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40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18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80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6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57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45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09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82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90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5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5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46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35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8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24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13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3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47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68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7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7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2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6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2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71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F185E-8A7B-491E-9C2E-E2AC10B44B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749C-F191-45D2-A5F2-533A01B3A4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69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5/7/2015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7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-14269" r="78" b="21362"/>
          <a:stretch/>
        </p:blipFill>
        <p:spPr>
          <a:xfrm>
            <a:off x="10" y="-1266512"/>
            <a:ext cx="12191999" cy="81245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5/10/2016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2812" y="2963226"/>
            <a:ext cx="916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3318751" y="762264"/>
            <a:ext cx="4812991" cy="4340956"/>
          </a:xfrm>
          <a:custGeom>
            <a:avLst/>
            <a:gdLst>
              <a:gd name="connsiteX0" fmla="*/ 1381125 w 3000375"/>
              <a:gd name="connsiteY0" fmla="*/ 352425 h 3305175"/>
              <a:gd name="connsiteX1" fmla="*/ 2295525 w 3000375"/>
              <a:gd name="connsiteY1" fmla="*/ 485775 h 3305175"/>
              <a:gd name="connsiteX2" fmla="*/ 2486025 w 3000375"/>
              <a:gd name="connsiteY2" fmla="*/ 0 h 3305175"/>
              <a:gd name="connsiteX3" fmla="*/ 3000375 w 3000375"/>
              <a:gd name="connsiteY3" fmla="*/ 76200 h 3305175"/>
              <a:gd name="connsiteX4" fmla="*/ 1685925 w 3000375"/>
              <a:gd name="connsiteY4" fmla="*/ 3305175 h 3305175"/>
              <a:gd name="connsiteX5" fmla="*/ 0 w 3000375"/>
              <a:gd name="connsiteY5" fmla="*/ 2867025 h 3305175"/>
              <a:gd name="connsiteX6" fmla="*/ 1381125 w 3000375"/>
              <a:gd name="connsiteY6" fmla="*/ 352425 h 3305175"/>
              <a:gd name="connsiteX0" fmla="*/ 1381125 w 3000375"/>
              <a:gd name="connsiteY0" fmla="*/ 1388206 h 4340956"/>
              <a:gd name="connsiteX1" fmla="*/ 2295525 w 3000375"/>
              <a:gd name="connsiteY1" fmla="*/ 1521556 h 4340956"/>
              <a:gd name="connsiteX2" fmla="*/ 2850167 w 3000375"/>
              <a:gd name="connsiteY2" fmla="*/ 0 h 4340956"/>
              <a:gd name="connsiteX3" fmla="*/ 3000375 w 3000375"/>
              <a:gd name="connsiteY3" fmla="*/ 1111981 h 4340956"/>
              <a:gd name="connsiteX4" fmla="*/ 1685925 w 3000375"/>
              <a:gd name="connsiteY4" fmla="*/ 4340956 h 4340956"/>
              <a:gd name="connsiteX5" fmla="*/ 0 w 3000375"/>
              <a:gd name="connsiteY5" fmla="*/ 3902806 h 4340956"/>
              <a:gd name="connsiteX6" fmla="*/ 1381125 w 3000375"/>
              <a:gd name="connsiteY6" fmla="*/ 1388206 h 4340956"/>
              <a:gd name="connsiteX0" fmla="*/ 1381125 w 3445437"/>
              <a:gd name="connsiteY0" fmla="*/ 1388206 h 4340956"/>
              <a:gd name="connsiteX1" fmla="*/ 2295525 w 3445437"/>
              <a:gd name="connsiteY1" fmla="*/ 1521556 h 4340956"/>
              <a:gd name="connsiteX2" fmla="*/ 2850167 w 3445437"/>
              <a:gd name="connsiteY2" fmla="*/ 0 h 4340956"/>
              <a:gd name="connsiteX3" fmla="*/ 3445437 w 3445437"/>
              <a:gd name="connsiteY3" fmla="*/ 51924 h 4340956"/>
              <a:gd name="connsiteX4" fmla="*/ 1685925 w 3445437"/>
              <a:gd name="connsiteY4" fmla="*/ 4340956 h 4340956"/>
              <a:gd name="connsiteX5" fmla="*/ 0 w 3445437"/>
              <a:gd name="connsiteY5" fmla="*/ 3902806 h 4340956"/>
              <a:gd name="connsiteX6" fmla="*/ 1381125 w 3445437"/>
              <a:gd name="connsiteY6" fmla="*/ 1388206 h 4340956"/>
              <a:gd name="connsiteX0" fmla="*/ 0 w 4346266"/>
              <a:gd name="connsiteY0" fmla="*/ 1048341 h 4340956"/>
              <a:gd name="connsiteX1" fmla="*/ 3196354 w 4346266"/>
              <a:gd name="connsiteY1" fmla="*/ 1521556 h 4340956"/>
              <a:gd name="connsiteX2" fmla="*/ 3750996 w 4346266"/>
              <a:gd name="connsiteY2" fmla="*/ 0 h 4340956"/>
              <a:gd name="connsiteX3" fmla="*/ 4346266 w 4346266"/>
              <a:gd name="connsiteY3" fmla="*/ 51924 h 4340956"/>
              <a:gd name="connsiteX4" fmla="*/ 2586754 w 4346266"/>
              <a:gd name="connsiteY4" fmla="*/ 4340956 h 4340956"/>
              <a:gd name="connsiteX5" fmla="*/ 900829 w 4346266"/>
              <a:gd name="connsiteY5" fmla="*/ 3902806 h 4340956"/>
              <a:gd name="connsiteX6" fmla="*/ 0 w 4346266"/>
              <a:gd name="connsiteY6" fmla="*/ 1048341 h 4340956"/>
              <a:gd name="connsiteX0" fmla="*/ 1874740 w 6221006"/>
              <a:gd name="connsiteY0" fmla="*/ 1048341 h 4340956"/>
              <a:gd name="connsiteX1" fmla="*/ 5071094 w 6221006"/>
              <a:gd name="connsiteY1" fmla="*/ 1521556 h 4340956"/>
              <a:gd name="connsiteX2" fmla="*/ 5625736 w 6221006"/>
              <a:gd name="connsiteY2" fmla="*/ 0 h 4340956"/>
              <a:gd name="connsiteX3" fmla="*/ 6221006 w 6221006"/>
              <a:gd name="connsiteY3" fmla="*/ 51924 h 4340956"/>
              <a:gd name="connsiteX4" fmla="*/ 4461494 w 6221006"/>
              <a:gd name="connsiteY4" fmla="*/ 4340956 h 4340956"/>
              <a:gd name="connsiteX5" fmla="*/ 0 w 6221006"/>
              <a:gd name="connsiteY5" fmla="*/ 3360640 h 4340956"/>
              <a:gd name="connsiteX6" fmla="*/ 1874740 w 6221006"/>
              <a:gd name="connsiteY6" fmla="*/ 1048341 h 4340956"/>
              <a:gd name="connsiteX0" fmla="*/ 3031901 w 6221006"/>
              <a:gd name="connsiteY0" fmla="*/ 1226365 h 4340956"/>
              <a:gd name="connsiteX1" fmla="*/ 5071094 w 6221006"/>
              <a:gd name="connsiteY1" fmla="*/ 1521556 h 4340956"/>
              <a:gd name="connsiteX2" fmla="*/ 5625736 w 6221006"/>
              <a:gd name="connsiteY2" fmla="*/ 0 h 4340956"/>
              <a:gd name="connsiteX3" fmla="*/ 6221006 w 6221006"/>
              <a:gd name="connsiteY3" fmla="*/ 51924 h 4340956"/>
              <a:gd name="connsiteX4" fmla="*/ 4461494 w 6221006"/>
              <a:gd name="connsiteY4" fmla="*/ 4340956 h 4340956"/>
              <a:gd name="connsiteX5" fmla="*/ 0 w 6221006"/>
              <a:gd name="connsiteY5" fmla="*/ 3360640 h 4340956"/>
              <a:gd name="connsiteX6" fmla="*/ 3031901 w 6221006"/>
              <a:gd name="connsiteY6" fmla="*/ 1226365 h 4340956"/>
              <a:gd name="connsiteX0" fmla="*/ 1623886 w 4812991"/>
              <a:gd name="connsiteY0" fmla="*/ 1226365 h 4340956"/>
              <a:gd name="connsiteX1" fmla="*/ 3663079 w 4812991"/>
              <a:gd name="connsiteY1" fmla="*/ 1521556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623886 w 4812991"/>
              <a:gd name="connsiteY6" fmla="*/ 1226365 h 4340956"/>
              <a:gd name="connsiteX0" fmla="*/ 1559149 w 4812991"/>
              <a:gd name="connsiteY0" fmla="*/ 1210181 h 4340956"/>
              <a:gd name="connsiteX1" fmla="*/ 3663079 w 4812991"/>
              <a:gd name="connsiteY1" fmla="*/ 1521556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559149 w 4812991"/>
              <a:gd name="connsiteY6" fmla="*/ 1210181 h 4340956"/>
              <a:gd name="connsiteX0" fmla="*/ 1559149 w 4812991"/>
              <a:gd name="connsiteY0" fmla="*/ 1291102 h 4340956"/>
              <a:gd name="connsiteX1" fmla="*/ 3663079 w 4812991"/>
              <a:gd name="connsiteY1" fmla="*/ 1521556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559149 w 4812991"/>
              <a:gd name="connsiteY6" fmla="*/ 1291102 h 4340956"/>
              <a:gd name="connsiteX0" fmla="*/ 1559149 w 4812991"/>
              <a:gd name="connsiteY0" fmla="*/ 1291102 h 4340956"/>
              <a:gd name="connsiteX1" fmla="*/ 3630711 w 4812991"/>
              <a:gd name="connsiteY1" fmla="*/ 1570108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559149 w 4812991"/>
              <a:gd name="connsiteY6" fmla="*/ 1291102 h 4340956"/>
              <a:gd name="connsiteX0" fmla="*/ 1559149 w 4812991"/>
              <a:gd name="connsiteY0" fmla="*/ 1291102 h 4340956"/>
              <a:gd name="connsiteX1" fmla="*/ 3663080 w 4812991"/>
              <a:gd name="connsiteY1" fmla="*/ 1513464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559149 w 4812991"/>
              <a:gd name="connsiteY6" fmla="*/ 1291102 h 4340956"/>
              <a:gd name="connsiteX0" fmla="*/ 1648162 w 4812991"/>
              <a:gd name="connsiteY0" fmla="*/ 1234458 h 4340956"/>
              <a:gd name="connsiteX1" fmla="*/ 3663080 w 4812991"/>
              <a:gd name="connsiteY1" fmla="*/ 1513464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648162 w 4812991"/>
              <a:gd name="connsiteY6" fmla="*/ 1234458 h 4340956"/>
              <a:gd name="connsiteX0" fmla="*/ 1648162 w 4812991"/>
              <a:gd name="connsiteY0" fmla="*/ 1258735 h 4340956"/>
              <a:gd name="connsiteX1" fmla="*/ 3663080 w 4812991"/>
              <a:gd name="connsiteY1" fmla="*/ 1513464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648162 w 4812991"/>
              <a:gd name="connsiteY6" fmla="*/ 1258735 h 4340956"/>
              <a:gd name="connsiteX0" fmla="*/ 1656254 w 4812991"/>
              <a:gd name="connsiteY0" fmla="*/ 1315379 h 4340956"/>
              <a:gd name="connsiteX1" fmla="*/ 3663080 w 4812991"/>
              <a:gd name="connsiteY1" fmla="*/ 1513464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656254 w 4812991"/>
              <a:gd name="connsiteY6" fmla="*/ 1315379 h 4340956"/>
              <a:gd name="connsiteX0" fmla="*/ 1656254 w 4812991"/>
              <a:gd name="connsiteY0" fmla="*/ 1315379 h 4340956"/>
              <a:gd name="connsiteX1" fmla="*/ 3663080 w 4812991"/>
              <a:gd name="connsiteY1" fmla="*/ 1537740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656254 w 4812991"/>
              <a:gd name="connsiteY6" fmla="*/ 1315379 h 434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2991" h="4340956">
                <a:moveTo>
                  <a:pt x="1656254" y="1315379"/>
                </a:moveTo>
                <a:lnTo>
                  <a:pt x="3663080" y="1537740"/>
                </a:lnTo>
                <a:lnTo>
                  <a:pt x="4217721" y="0"/>
                </a:lnTo>
                <a:lnTo>
                  <a:pt x="4812991" y="51924"/>
                </a:lnTo>
                <a:lnTo>
                  <a:pt x="3053479" y="4340956"/>
                </a:lnTo>
                <a:lnTo>
                  <a:pt x="0" y="3692413"/>
                </a:lnTo>
                <a:lnTo>
                  <a:pt x="1656254" y="1315379"/>
                </a:lnTo>
                <a:close/>
              </a:path>
            </a:pathLst>
          </a:custGeom>
          <a:noFill/>
          <a:ln w="762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6915158" y="907910"/>
            <a:ext cx="2009775" cy="4324350"/>
          </a:xfrm>
          <a:custGeom>
            <a:avLst/>
            <a:gdLst>
              <a:gd name="connsiteX0" fmla="*/ 1381125 w 2009775"/>
              <a:gd name="connsiteY0" fmla="*/ 0 h 4324350"/>
              <a:gd name="connsiteX1" fmla="*/ 9525 w 2009775"/>
              <a:gd name="connsiteY1" fmla="*/ 4038600 h 4324350"/>
              <a:gd name="connsiteX2" fmla="*/ 9525 w 2009775"/>
              <a:gd name="connsiteY2" fmla="*/ 4181475 h 4324350"/>
              <a:gd name="connsiteX3" fmla="*/ 95250 w 2009775"/>
              <a:gd name="connsiteY3" fmla="*/ 4286250 h 4324350"/>
              <a:gd name="connsiteX4" fmla="*/ 323850 w 2009775"/>
              <a:gd name="connsiteY4" fmla="*/ 4324350 h 4324350"/>
              <a:gd name="connsiteX5" fmla="*/ 962025 w 2009775"/>
              <a:gd name="connsiteY5" fmla="*/ 4276725 h 4324350"/>
              <a:gd name="connsiteX6" fmla="*/ 990600 w 2009775"/>
              <a:gd name="connsiteY6" fmla="*/ 4124325 h 4324350"/>
              <a:gd name="connsiteX7" fmla="*/ 1085850 w 2009775"/>
              <a:gd name="connsiteY7" fmla="*/ 2686050 h 4324350"/>
              <a:gd name="connsiteX8" fmla="*/ 1495425 w 2009775"/>
              <a:gd name="connsiteY8" fmla="*/ 1381125 h 4324350"/>
              <a:gd name="connsiteX9" fmla="*/ 1695450 w 2009775"/>
              <a:gd name="connsiteY9" fmla="*/ 1019175 h 4324350"/>
              <a:gd name="connsiteX10" fmla="*/ 1933575 w 2009775"/>
              <a:gd name="connsiteY10" fmla="*/ 466725 h 4324350"/>
              <a:gd name="connsiteX11" fmla="*/ 2009775 w 2009775"/>
              <a:gd name="connsiteY11" fmla="*/ 342900 h 4324350"/>
              <a:gd name="connsiteX12" fmla="*/ 1971675 w 2009775"/>
              <a:gd name="connsiteY12" fmla="*/ 38100 h 4324350"/>
              <a:gd name="connsiteX13" fmla="*/ 1457325 w 2009775"/>
              <a:gd name="connsiteY13" fmla="*/ 0 h 4324350"/>
              <a:gd name="connsiteX14" fmla="*/ 0 w 2009775"/>
              <a:gd name="connsiteY14" fmla="*/ 4019550 h 4324350"/>
              <a:gd name="connsiteX15" fmla="*/ 9525 w 2009775"/>
              <a:gd name="connsiteY15" fmla="*/ 4171950 h 4324350"/>
              <a:gd name="connsiteX16" fmla="*/ 19050 w 2009775"/>
              <a:gd name="connsiteY16" fmla="*/ 4267200 h 4324350"/>
              <a:gd name="connsiteX17" fmla="*/ 419100 w 2009775"/>
              <a:gd name="connsiteY17" fmla="*/ 4295775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09775" h="4324350">
                <a:moveTo>
                  <a:pt x="1381125" y="0"/>
                </a:moveTo>
                <a:lnTo>
                  <a:pt x="9525" y="4038600"/>
                </a:lnTo>
                <a:lnTo>
                  <a:pt x="9525" y="4181475"/>
                </a:lnTo>
                <a:lnTo>
                  <a:pt x="95250" y="4286250"/>
                </a:lnTo>
                <a:lnTo>
                  <a:pt x="323850" y="4324350"/>
                </a:lnTo>
                <a:lnTo>
                  <a:pt x="962025" y="4276725"/>
                </a:lnTo>
                <a:lnTo>
                  <a:pt x="990600" y="4124325"/>
                </a:lnTo>
                <a:lnTo>
                  <a:pt x="1085850" y="2686050"/>
                </a:lnTo>
                <a:lnTo>
                  <a:pt x="1495425" y="1381125"/>
                </a:lnTo>
                <a:lnTo>
                  <a:pt x="1695450" y="1019175"/>
                </a:lnTo>
                <a:lnTo>
                  <a:pt x="1933575" y="466725"/>
                </a:lnTo>
                <a:lnTo>
                  <a:pt x="2009775" y="342900"/>
                </a:lnTo>
                <a:lnTo>
                  <a:pt x="1971675" y="38100"/>
                </a:lnTo>
                <a:lnTo>
                  <a:pt x="1457325" y="0"/>
                </a:lnTo>
                <a:lnTo>
                  <a:pt x="0" y="4019550"/>
                </a:lnTo>
                <a:lnTo>
                  <a:pt x="9525" y="4171950"/>
                </a:lnTo>
                <a:lnTo>
                  <a:pt x="19050" y="4267200"/>
                </a:lnTo>
                <a:lnTo>
                  <a:pt x="419100" y="4295775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2964" y="1562850"/>
            <a:ext cx="11748408" cy="1938992"/>
          </a:xfrm>
          <a:prstGeom prst="rect">
            <a:avLst/>
          </a:prstGeom>
          <a:noFill/>
          <a:effectLst>
            <a:outerShdw blurRad="50800" dist="63500" dir="2400000" sx="53000" sy="53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of the Downtown </a:t>
            </a:r>
            <a:r>
              <a:rPr lang="en-US" sz="48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Plan’s</a:t>
            </a:r>
          </a:p>
          <a:p>
            <a:pPr algn="ctr">
              <a:lnSpc>
                <a:spcPts val="48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Height Zones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964" y="4995498"/>
            <a:ext cx="7703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Santa Cruz City Council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May 10, 2016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5481" y="6211682"/>
            <a:ext cx="678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Cooper House, 110 Cooper Street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164002"/>
            <a:ext cx="11769344" cy="5925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9157" y="164002"/>
            <a:ext cx="503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80’ – Top of Penthouse Roof</a:t>
            </a:r>
          </a:p>
          <a:p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~50’ – Top of Stepback Parapet</a:t>
            </a:r>
          </a:p>
        </p:txBody>
      </p:sp>
    </p:spTree>
    <p:extLst>
      <p:ext uri="{BB962C8B-B14F-4D97-AF65-F5344CB8AC3E}">
        <p14:creationId xmlns:p14="http://schemas.microsoft.com/office/powerpoint/2010/main" val="25349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1207" y="6211682"/>
            <a:ext cx="681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St. George Hotel, 833 Front Street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164002"/>
            <a:ext cx="11769344" cy="5925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1" y="648626"/>
            <a:ext cx="533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 to 49’ – From Ground Level to Tower </a:t>
            </a:r>
            <a:r>
              <a:rPr lang="en-US" sz="2000" b="1" dirty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lement</a:t>
            </a:r>
          </a:p>
        </p:txBody>
      </p:sp>
    </p:spTree>
    <p:extLst>
      <p:ext uri="{BB962C8B-B14F-4D97-AF65-F5344CB8AC3E}">
        <p14:creationId xmlns:p14="http://schemas.microsoft.com/office/powerpoint/2010/main" val="19493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376363"/>
            <a:ext cx="8345488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2548" y="485522"/>
            <a:ext cx="766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AND THE CORRECT ANSWER IS: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91915" y="6211669"/>
            <a:ext cx="540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Hotel Palomar, 1344 Pacific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230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376363"/>
            <a:ext cx="8345488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2548" y="485522"/>
            <a:ext cx="766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AND THE CORRECT ANSWER IS:   92’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91915" y="6211669"/>
            <a:ext cx="540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Hotel Palomar, 1344 Pacific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221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88944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Topics Raised at 4/28/2016 Planning Commission Meeting</a:t>
            </a:r>
            <a:endParaRPr lang="en-US" altLang="en-US" sz="28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55"/>
            <a:ext cx="10997076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Parking</a:t>
            </a:r>
          </a:p>
          <a:p>
            <a:pPr marL="1257300" lvl="2" indent="-3429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</a:rPr>
              <a:t>The DRP does not specify parking standards</a:t>
            </a:r>
          </a:p>
          <a:p>
            <a:pPr marL="1257300" lvl="2" indent="-3429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</a:rPr>
              <a:t>City Council sets Downtown District requirements by Resolution</a:t>
            </a:r>
          </a:p>
          <a:p>
            <a:pPr marL="1714500" lvl="3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5B9BD5">
                    <a:lumMod val="50000"/>
                  </a:srgbClr>
                </a:solidFill>
              </a:rPr>
              <a:t>Downtown </a:t>
            </a:r>
            <a:r>
              <a:rPr lang="en-US" sz="2000" smtClean="0">
                <a:solidFill>
                  <a:srgbClr val="5B9BD5">
                    <a:lumMod val="50000"/>
                  </a:srgbClr>
                </a:solidFill>
              </a:rPr>
              <a:t>Commission 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</a:rPr>
              <a:t>Recommendations (Planning Commission may also recommend)</a:t>
            </a:r>
          </a:p>
          <a:p>
            <a:pPr marL="1257300" lvl="2" indent="-3429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</a:rPr>
              <a:t>Off-site parking is allowed in District</a:t>
            </a:r>
            <a:endParaRPr lang="en-US" sz="2000" dirty="0">
              <a:solidFill>
                <a:srgbClr val="5B9BD5">
                  <a:lumMod val="50000"/>
                </a:srgbClr>
              </a:solidFill>
            </a:endParaRPr>
          </a:p>
          <a:p>
            <a:pPr marL="1257300" lvl="2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Affordable Housing Requirements</a:t>
            </a:r>
          </a:p>
          <a:p>
            <a:pPr marL="1257300" lvl="2" indent="-3429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</a:rPr>
              <a:t>Existing:  15% inclusionary units only apply to ‘for-sale’ units </a:t>
            </a:r>
          </a:p>
          <a:p>
            <a:pPr marL="1257300" lvl="2" indent="-34290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</a:rPr>
              <a:t>Proposed: Require 15% inclusionary units for rental units too, in exchange for exceeding the base heights in either the Pacific or Front areas</a:t>
            </a:r>
          </a:p>
          <a:p>
            <a:pPr marL="1257300" lvl="2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B9BD5">
                  <a:lumMod val="50000"/>
                </a:srgbClr>
              </a:solidFill>
            </a:endParaRP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Upper level development on Front Street</a:t>
            </a: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Design Review Process</a:t>
            </a: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rgbClr val="5B9BD5">
                  <a:lumMod val="50000"/>
                </a:srgb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rgbClr val="5B9BD5">
                  <a:lumMod val="50000"/>
                </a:srgb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5/10/2016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and Community Development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88944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Presentation and Discussion</a:t>
            </a:r>
            <a:endParaRPr lang="en-US" altLang="en-US" sz="28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Background and Purpose of Changes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Planning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Presentation of Recommendations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Boris Dramov, ROMA Design Group and Jim Adams, McCann Adams Studio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Summary of Planning Commission Ad-Hoc Downtown Committee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Peter Kennedy - with additional input from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Mark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Mesiti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-Miller, Christian Nielsen and </a:t>
            </a:r>
          </a:p>
          <a:p>
            <a:pPr lvl="2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Mark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Primack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(former Commissioner)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Public Comment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Discussion by Council</a:t>
            </a: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5/10/2016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88944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Background of Proposed Changes</a:t>
            </a:r>
            <a:endParaRPr lang="en-US" altLang="en-US" sz="28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55"/>
            <a:ext cx="109970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2010 River/Front Lower Pacific Avenue Design Guidelines and Development Incentives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tudy completed </a:t>
            </a: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METRO Pacific Station – Multi-year Public Process to review development alternatives </a:t>
            </a: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2014 City Council direction to work on Massing Study in contextual way and include Front Street properties</a:t>
            </a: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2015 (May - July) Planning Commission discussion of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Odermatt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Group Massing studies and field walk of area</a:t>
            </a: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2015 (December) ROMA Design Group presentation to PC</a:t>
            </a: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2015 (December) PC Ad Downtown Hoc Committee formed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5/10/2016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2309" y="6211682"/>
            <a:ext cx="587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1010 Pacific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164002"/>
            <a:ext cx="11769344" cy="5925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2171" y="164015"/>
            <a:ext cx="4570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159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76.5’ – Top of Elevator Penthouse</a:t>
            </a:r>
          </a:p>
          <a:p>
            <a:r>
              <a:rPr lang="en-US" sz="2000" b="1" dirty="0" smtClean="0">
                <a:solidFill>
                  <a:srgbClr val="F159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66.5’ – Top of 6</a:t>
            </a:r>
            <a:r>
              <a:rPr lang="en-US" sz="2000" b="1" baseline="30000" dirty="0" smtClean="0">
                <a:solidFill>
                  <a:srgbClr val="F159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solidFill>
                  <a:srgbClr val="F159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Floor</a:t>
            </a:r>
          </a:p>
          <a:p>
            <a:r>
              <a:rPr lang="en-US" sz="2000" b="1" dirty="0" smtClean="0">
                <a:solidFill>
                  <a:srgbClr val="F159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50.0’ – Top of Parapet</a:t>
            </a:r>
          </a:p>
        </p:txBody>
      </p:sp>
    </p:spTree>
    <p:extLst>
      <p:ext uri="{BB962C8B-B14F-4D97-AF65-F5344CB8AC3E}">
        <p14:creationId xmlns:p14="http://schemas.microsoft.com/office/powerpoint/2010/main" val="323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7477" y="6211678"/>
            <a:ext cx="73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prstClr val="white"/>
                </a:solidFill>
              </a:rPr>
              <a:t>University Town Center, 1101 Pacific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164002"/>
            <a:ext cx="11769344" cy="5925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550" y="409094"/>
            <a:ext cx="385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69.5’ Top of Roof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405" y="6211684"/>
            <a:ext cx="732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solidFill>
                  <a:prstClr val="white"/>
                </a:solidFill>
              </a:rPr>
              <a:t>Redtree</a:t>
            </a:r>
            <a:r>
              <a:rPr lang="en-US" sz="3600" b="1" dirty="0" smtClean="0">
                <a:solidFill>
                  <a:prstClr val="white"/>
                </a:solidFill>
              </a:rPr>
              <a:t> Building, 1200 Pacific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7" y="184888"/>
            <a:ext cx="11798187" cy="6125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389" y="422947"/>
            <a:ext cx="503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64.5’ – Building Height</a:t>
            </a:r>
          </a:p>
        </p:txBody>
      </p:sp>
    </p:spTree>
    <p:extLst>
      <p:ext uri="{BB962C8B-B14F-4D97-AF65-F5344CB8AC3E}">
        <p14:creationId xmlns:p14="http://schemas.microsoft.com/office/powerpoint/2010/main" val="26417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924" y="6211682"/>
            <a:ext cx="843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Front St/Soquel Parking Garage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164002"/>
            <a:ext cx="11769344" cy="5925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1854" y="928605"/>
            <a:ext cx="352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58.55’ – Top of Tower Element</a:t>
            </a:r>
          </a:p>
        </p:txBody>
      </p:sp>
    </p:spTree>
    <p:extLst>
      <p:ext uri="{BB962C8B-B14F-4D97-AF65-F5344CB8AC3E}">
        <p14:creationId xmlns:p14="http://schemas.microsoft.com/office/powerpoint/2010/main" val="36202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6149" y="6211684"/>
            <a:ext cx="726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prstClr val="white"/>
                </a:solidFill>
              </a:rPr>
              <a:t>El Centro and Del Mar Buildings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7453" y="981297"/>
            <a:ext cx="503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64.5’ – Building Height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5" y="237448"/>
            <a:ext cx="11733451" cy="5996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0953" y="781242"/>
            <a:ext cx="503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49.5’ – El Centro Building Height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37" y="729004"/>
            <a:ext cx="14382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7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2309" y="6211682"/>
            <a:ext cx="587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Rittenhouse, 1375 Pacific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164002"/>
            <a:ext cx="11769344" cy="5925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9073" y="164002"/>
            <a:ext cx="503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80’ – Top of </a:t>
            </a:r>
            <a:r>
              <a:rPr lang="en-US" sz="2000" b="1" dirty="0" err="1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</a:t>
            </a:r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000" b="1" dirty="0" err="1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</a:t>
            </a:r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Tower</a:t>
            </a:r>
          </a:p>
          <a:p>
            <a:r>
              <a:rPr lang="en-US" sz="2000" b="1" dirty="0" smtClean="0">
                <a:solidFill>
                  <a:srgbClr val="F159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~50’ – Top of Stepback Parapet</a:t>
            </a:r>
          </a:p>
        </p:txBody>
      </p:sp>
    </p:spTree>
    <p:extLst>
      <p:ext uri="{BB962C8B-B14F-4D97-AF65-F5344CB8AC3E}">
        <p14:creationId xmlns:p14="http://schemas.microsoft.com/office/powerpoint/2010/main" val="18845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8792</TotalTime>
  <Words>429</Words>
  <Application>Microsoft Office PowerPoint</Application>
  <PresentationFormat>Custom</PresentationFormat>
  <Paragraphs>84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Odermatt</dc:creator>
  <cp:lastModifiedBy>Administrator</cp:lastModifiedBy>
  <cp:revision>392</cp:revision>
  <cp:lastPrinted>2015-07-16T23:16:52Z</cp:lastPrinted>
  <dcterms:created xsi:type="dcterms:W3CDTF">2015-01-08T00:05:50Z</dcterms:created>
  <dcterms:modified xsi:type="dcterms:W3CDTF">2016-05-11T18:21:38Z</dcterms:modified>
</cp:coreProperties>
</file>