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notesMasterIdLst>
    <p:notesMasterId r:id="rId26"/>
  </p:notesMasterIdLst>
  <p:handoutMasterIdLst>
    <p:handoutMasterId r:id="rId27"/>
  </p:handoutMasterIdLst>
  <p:sldIdLst>
    <p:sldId id="273" r:id="rId3"/>
    <p:sldId id="272" r:id="rId4"/>
    <p:sldId id="384" r:id="rId5"/>
    <p:sldId id="400" r:id="rId6"/>
    <p:sldId id="411" r:id="rId7"/>
    <p:sldId id="385" r:id="rId8"/>
    <p:sldId id="386" r:id="rId9"/>
    <p:sldId id="387" r:id="rId10"/>
    <p:sldId id="414" r:id="rId11"/>
    <p:sldId id="413" r:id="rId12"/>
    <p:sldId id="388" r:id="rId13"/>
    <p:sldId id="412" r:id="rId14"/>
    <p:sldId id="389" r:id="rId15"/>
    <p:sldId id="390" r:id="rId16"/>
    <p:sldId id="393" r:id="rId17"/>
    <p:sldId id="394" r:id="rId18"/>
    <p:sldId id="395" r:id="rId19"/>
    <p:sldId id="415" r:id="rId20"/>
    <p:sldId id="416" r:id="rId21"/>
    <p:sldId id="391" r:id="rId22"/>
    <p:sldId id="392" r:id="rId23"/>
    <p:sldId id="417" r:id="rId24"/>
    <p:sldId id="368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13" autoAdjust="0"/>
    <p:restoredTop sz="81966" autoAdjust="0"/>
  </p:normalViewPr>
  <p:slideViewPr>
    <p:cSldViewPr snapToGrid="0">
      <p:cViewPr varScale="1">
        <p:scale>
          <a:sx n="59" d="100"/>
          <a:sy n="59" d="100"/>
        </p:scale>
        <p:origin x="-186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-352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B823A9-2E9A-4E04-B705-2CEAB6996A6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2E618B-075F-41CC-93E6-A02E6ABCF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9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6025D5A-4EA1-4259-AE9B-787C0E085533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98BDCE-94DF-4E55-8942-49D2CD3DD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</a:t>
            </a:r>
            <a:r>
              <a:rPr lang="en-US" baseline="0" dirty="0" smtClean="0"/>
              <a:t> of Fire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BDCE-94DF-4E55-8942-49D2CD3DDD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80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Duff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BDCE-94DF-4E55-8942-49D2CD3DDD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30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resprouting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BDCE-94DF-4E55-8942-49D2CD3DDD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2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Resprout</a:t>
            </a:r>
            <a:r>
              <a:rPr lang="en-US" dirty="0" smtClean="0"/>
              <a:t>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BDCE-94DF-4E55-8942-49D2CD3DDD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7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map of fire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BDCE-94DF-4E55-8942-49D2CD3DDD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7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City water system and watersheds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BDCE-94DF-4E55-8942-49D2CD3DDD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6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r>
              <a:rPr lang="en-US" baseline="0" dirty="0" smtClean="0"/>
              <a:t> of values burned and watershed boundary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BDCE-94DF-4E55-8942-49D2CD3DDD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37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Sandhills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BDCE-94DF-4E55-8942-49D2CD3DDD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82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BDCE-94DF-4E55-8942-49D2CD3DDD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74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Redwood forest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BDCE-94DF-4E55-8942-49D2CD3DDD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62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Instream wood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BDCE-94DF-4E55-8942-49D2CD3DDD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57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rwqcb</a:t>
            </a:r>
            <a:r>
              <a:rPr lang="en-US" baseline="0" dirty="0" smtClean="0"/>
              <a:t> visit, fuel break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8BDCE-94DF-4E55-8942-49D2CD3DDD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1364A-630C-4E03-95D1-5E5519BB6C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150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A7DA-FCE4-44A7-915F-D0EB5B48E8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93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06F6-3904-40DF-8824-C133924073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66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9ED50-C680-4098-B404-EB8CF15C10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929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01000" cy="1143000"/>
          </a:xfrm>
        </p:spPr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525963"/>
          </a:xfrm>
        </p:spPr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  <a:lvl2pPr>
              <a:defRPr>
                <a:latin typeface="Lucida Bright" panose="02040602050505020304" pitchFamily="18" charset="0"/>
              </a:defRPr>
            </a:lvl2pPr>
            <a:lvl3pPr>
              <a:defRPr>
                <a:latin typeface="Lucida Bright" panose="02040602050505020304" pitchFamily="18" charset="0"/>
              </a:defRPr>
            </a:lvl3pPr>
            <a:lvl4pPr>
              <a:defRPr>
                <a:latin typeface="Lucida Bright" panose="02040602050505020304" pitchFamily="18" charset="0"/>
              </a:defRPr>
            </a:lvl4pPr>
            <a:lvl5pPr>
              <a:defRPr>
                <a:latin typeface="Lucida Bright" panose="020406020505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F1241BAE-59FB-472E-AE4B-8B1CE67569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18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403E002B-EAAF-4E95-8716-BF1F60C905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73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01000" cy="1143000"/>
          </a:xfrm>
        </p:spPr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/>
          <a:lstStyle>
            <a:lvl1pPr>
              <a:defRPr sz="2800">
                <a:latin typeface="Lucida Bright" panose="02040602050505020304" pitchFamily="18" charset="0"/>
              </a:defRPr>
            </a:lvl1pPr>
            <a:lvl2pPr>
              <a:defRPr sz="2400">
                <a:latin typeface="Lucida Bright" panose="02040602050505020304" pitchFamily="18" charset="0"/>
              </a:defRPr>
            </a:lvl2pPr>
            <a:lvl3pPr>
              <a:defRPr sz="2000">
                <a:latin typeface="Lucida Bright" panose="02040602050505020304" pitchFamily="18" charset="0"/>
              </a:defRPr>
            </a:lvl3pPr>
            <a:lvl4pPr>
              <a:defRPr sz="1800">
                <a:latin typeface="Lucida Bright" panose="02040602050505020304" pitchFamily="18" charset="0"/>
              </a:defRPr>
            </a:lvl4pPr>
            <a:lvl5pPr>
              <a:defRPr sz="1800">
                <a:latin typeface="Lucida Bright" panose="020406020505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3962400" cy="4525963"/>
          </a:xfrm>
        </p:spPr>
        <p:txBody>
          <a:bodyPr/>
          <a:lstStyle>
            <a:lvl1pPr>
              <a:defRPr sz="2800">
                <a:latin typeface="Lucida Bright" panose="02040602050505020304" pitchFamily="18" charset="0"/>
              </a:defRPr>
            </a:lvl1pPr>
            <a:lvl2pPr>
              <a:defRPr sz="2400">
                <a:latin typeface="Lucida Bright" panose="02040602050505020304" pitchFamily="18" charset="0"/>
              </a:defRPr>
            </a:lvl2pPr>
            <a:lvl3pPr>
              <a:defRPr sz="2000">
                <a:latin typeface="Lucida Bright" panose="02040602050505020304" pitchFamily="18" charset="0"/>
              </a:defRPr>
            </a:lvl3pPr>
            <a:lvl4pPr>
              <a:defRPr sz="1800">
                <a:latin typeface="Lucida Bright" panose="02040602050505020304" pitchFamily="18" charset="0"/>
              </a:defRPr>
            </a:lvl4pPr>
            <a:lvl5pPr>
              <a:defRPr sz="1800">
                <a:latin typeface="Lucida Bright" panose="020406020505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EFF69761-7B55-4C98-B274-29CA033F8D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67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6B9C5-1158-4694-816F-1E4CD3A9E8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46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6"/>
            <a:ext cx="91821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77200" cy="1143000"/>
          </a:xfrm>
        </p:spPr>
        <p:txBody>
          <a:bodyPr/>
          <a:lstStyle>
            <a:lvl1pPr>
              <a:defRPr b="1">
                <a:effectLst/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199A9CE2-8ED2-4933-B096-9C4D2B07B8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14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5C0B6-4763-4F01-ADCD-48C09A7487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05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0D20C-A82D-49CB-9336-D66253BA15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01000" cy="1143000"/>
          </a:xfrm>
        </p:spPr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2"/>
            <a:ext cx="8077200" cy="4525963"/>
          </a:xfrm>
        </p:spPr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  <a:lvl2pPr>
              <a:defRPr>
                <a:latin typeface="Lucida Bright" panose="02040602050505020304" pitchFamily="18" charset="0"/>
              </a:defRPr>
            </a:lvl2pPr>
            <a:lvl3pPr>
              <a:defRPr>
                <a:latin typeface="Lucida Bright" panose="02040602050505020304" pitchFamily="18" charset="0"/>
              </a:defRPr>
            </a:lvl3pPr>
            <a:lvl4pPr>
              <a:defRPr>
                <a:latin typeface="Lucida Bright" panose="02040602050505020304" pitchFamily="18" charset="0"/>
              </a:defRPr>
            </a:lvl4pPr>
            <a:lvl5pPr>
              <a:defRPr>
                <a:latin typeface="Lucida Bright" panose="020406020505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E3C95045-A67C-40DD-95B1-9FDFBF47FB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14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A1AA4-F191-4350-A027-27E47B7328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82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4D54-6C69-4DFB-A60D-106A7BC2DD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2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38E3-8D30-4C4B-8A8A-B786A4C7D6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9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8C468C54-E6DA-4E03-AF58-7EFE246372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9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01000" cy="1143000"/>
          </a:xfrm>
        </p:spPr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3886200" cy="4525963"/>
          </a:xfrm>
        </p:spPr>
        <p:txBody>
          <a:bodyPr/>
          <a:lstStyle>
            <a:lvl1pPr>
              <a:defRPr sz="2100">
                <a:latin typeface="Lucida Bright" panose="02040602050505020304" pitchFamily="18" charset="0"/>
              </a:defRPr>
            </a:lvl1pPr>
            <a:lvl2pPr>
              <a:defRPr sz="1800">
                <a:latin typeface="Lucida Bright" panose="02040602050505020304" pitchFamily="18" charset="0"/>
              </a:defRPr>
            </a:lvl2pPr>
            <a:lvl3pPr>
              <a:defRPr sz="1500">
                <a:latin typeface="Lucida Bright" panose="02040602050505020304" pitchFamily="18" charset="0"/>
              </a:defRPr>
            </a:lvl3pPr>
            <a:lvl4pPr>
              <a:defRPr sz="1350">
                <a:latin typeface="Lucida Bright" panose="02040602050505020304" pitchFamily="18" charset="0"/>
              </a:defRPr>
            </a:lvl4pPr>
            <a:lvl5pPr>
              <a:defRPr sz="1350">
                <a:latin typeface="Lucida Bright" panose="020406020505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2"/>
            <a:ext cx="3962400" cy="4525963"/>
          </a:xfrm>
        </p:spPr>
        <p:txBody>
          <a:bodyPr/>
          <a:lstStyle>
            <a:lvl1pPr>
              <a:defRPr sz="2100">
                <a:latin typeface="Lucida Bright" panose="02040602050505020304" pitchFamily="18" charset="0"/>
              </a:defRPr>
            </a:lvl1pPr>
            <a:lvl2pPr>
              <a:defRPr sz="1800">
                <a:latin typeface="Lucida Bright" panose="02040602050505020304" pitchFamily="18" charset="0"/>
              </a:defRPr>
            </a:lvl2pPr>
            <a:lvl3pPr>
              <a:defRPr sz="1500">
                <a:latin typeface="Lucida Bright" panose="02040602050505020304" pitchFamily="18" charset="0"/>
              </a:defRPr>
            </a:lvl3pPr>
            <a:lvl4pPr>
              <a:defRPr sz="1350">
                <a:latin typeface="Lucida Bright" panose="02040602050505020304" pitchFamily="18" charset="0"/>
              </a:defRPr>
            </a:lvl4pPr>
            <a:lvl5pPr>
              <a:defRPr sz="1350">
                <a:latin typeface="Lucida Bright" panose="02040602050505020304" pitchFamily="18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42857E20-D53A-4DFD-94A9-DF1EC693EC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64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802A-1F4E-4874-BC72-4AE4E62004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4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6"/>
            <a:ext cx="91821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77200" cy="1143000"/>
          </a:xfrm>
        </p:spPr>
        <p:txBody>
          <a:bodyPr/>
          <a:lstStyle>
            <a:lvl1pPr>
              <a:defRPr b="1">
                <a:effectLst/>
                <a:latin typeface="Lucida Bright" panose="020406020505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201603C6-F721-44C7-9FB3-BE8EB224E0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ucida Bright" panose="02040602050505020304" pitchFamily="18" charset="0"/>
              </a:defRPr>
            </a:lvl1pPr>
          </a:lstStyle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94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566F-C2D7-437C-9884-28A80F0B1B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6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179B-0F1D-4344-9F8F-243E04636E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6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8641E-3A8F-44B0-926A-6EED7F6186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8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A7C46-F653-46E4-A960-B5C6E4F336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8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90AC-8DC7-4878-BB85-2F822D2B7C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7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gis.com/apps/webappviewer/index.html?id=b657b3e887ef486aafbec9fff986fc91&amp;extent=-13625344.1096,4436300.9559,-13565723.2276,4471691.3,102100" TargetMode="External"/><Relationship Id="rId7" Type="http://schemas.openxmlformats.org/officeDocument/2006/relationships/hyperlink" Target="https://drive.google.com/file/d/1wxUMkR7_XoigVPK9WqeVprF-X8V3CywG/view?usp=sharing" TargetMode="External"/><Relationship Id="rId2" Type="http://schemas.openxmlformats.org/officeDocument/2006/relationships/hyperlink" Target="https://drive.google.com/file/d/1UqZUgCin55BEQ_QgXVRr44QIaUpQt1w2/view?usp=shar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rcdsantacruz.org/post-fire" TargetMode="External"/><Relationship Id="rId5" Type="http://schemas.openxmlformats.org/officeDocument/2006/relationships/hyperlink" Target="https://www.usgs.gov/mission-areas/water-resources/science/hydrologic-and-erosion-responses-burned-watersheds?qt-science_center_objects=0#qt-science_center_objects" TargetMode="External"/><Relationship Id="rId4" Type="http://schemas.openxmlformats.org/officeDocument/2006/relationships/hyperlink" Target="https://landslides.usgs.gov/hazards/postfire_debrisflow/detail.php?objectid=29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tacruzcountyfire.com/fire_prevention/2011_czu_fireplan.pdf" TargetMode="External"/><Relationship Id="rId2" Type="http://schemas.openxmlformats.org/officeDocument/2006/relationships/hyperlink" Target="https://drive.google.com/file/d/1zXMV-VS9teMQS0vC6QKei1ZHNZIUSXar/view?usp=sharin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iresafesantacruz.org/" TargetMode="External"/><Relationship Id="rId4" Type="http://schemas.openxmlformats.org/officeDocument/2006/relationships/hyperlink" Target="https://www.co.santa-cruz.ca.us/FireRecovery.aspx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89021" y="1275649"/>
            <a:ext cx="7772400" cy="1470025"/>
          </a:xfrm>
        </p:spPr>
        <p:txBody>
          <a:bodyPr>
            <a:noAutofit/>
          </a:bodyPr>
          <a:lstStyle/>
          <a:p>
            <a:r>
              <a:rPr lang="en-US" sz="2400" dirty="0" smtClean="0"/>
              <a:t>CZU August Lightning Complex Fire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i="1" dirty="0" smtClean="0"/>
              <a:t>City of Santa Cruz Watershed and Drinking Water Source Water Protection Issues </a:t>
            </a:r>
            <a:endParaRPr lang="en-US" sz="2400" i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5750" y="4229100"/>
            <a:ext cx="8529638" cy="1752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November 2020</a:t>
            </a:r>
          </a:p>
          <a:p>
            <a:r>
              <a:rPr lang="en-US" sz="2000" dirty="0" smtClean="0"/>
              <a:t>Chris Berry, Santa Cruz Water Department – </a:t>
            </a:r>
          </a:p>
          <a:p>
            <a:r>
              <a:rPr lang="en-US" sz="2000" dirty="0" smtClean="0"/>
              <a:t>Watershed Compliance Manager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b="1" smtClean="0">
                <a:solidFill>
                  <a:schemeClr val="tx1"/>
                </a:solidFill>
              </a:rPr>
              <a:pPr/>
              <a:t>1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63" y="0"/>
            <a:ext cx="8524198" cy="6347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864" y="6347012"/>
            <a:ext cx="8524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Destroyed streamside structures present </a:t>
            </a:r>
            <a:r>
              <a:rPr lang="en-US" sz="1600" i="1" dirty="0"/>
              <a:t>multiple threats to downstream water quality and instream habitat. Photo: Chris Berry</a:t>
            </a:r>
          </a:p>
        </p:txBody>
      </p:sp>
    </p:spTree>
    <p:extLst>
      <p:ext uri="{BB962C8B-B14F-4D97-AF65-F5344CB8AC3E}">
        <p14:creationId xmlns:p14="http://schemas.microsoft.com/office/powerpoint/2010/main" val="3789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4531" y="6273601"/>
            <a:ext cx="797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Beneficial burn upstream of City water intake on Mount Hermon June beetle mitigation site. Photo: Chris Berry</a:t>
            </a:r>
            <a:endParaRPr lang="en-US" sz="16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31" y="0"/>
            <a:ext cx="8182269" cy="61367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14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74025" y="5961529"/>
            <a:ext cx="4069976" cy="60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Beneficial burn areas in potential marbled </a:t>
            </a:r>
            <a:r>
              <a:rPr lang="en-US" sz="1600" i="1" dirty="0" err="1" smtClean="0"/>
              <a:t>murrelet</a:t>
            </a:r>
            <a:r>
              <a:rPr lang="en-US" sz="1600" i="1" dirty="0" smtClean="0"/>
              <a:t> habitat. Photos: Chris Berry</a:t>
            </a:r>
            <a:endParaRPr lang="en-US" sz="1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55273" y="1455273"/>
            <a:ext cx="6858000" cy="3947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5695" y="678330"/>
            <a:ext cx="5426634" cy="4069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27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7918" y="805330"/>
            <a:ext cx="6442634" cy="4831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65194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Beneficial fire – related “large </a:t>
            </a:r>
            <a:r>
              <a:rPr lang="en-US" sz="1600" i="1" dirty="0"/>
              <a:t>w</a:t>
            </a:r>
            <a:r>
              <a:rPr lang="en-US" sz="1600" i="1" dirty="0" smtClean="0"/>
              <a:t>oody </a:t>
            </a:r>
            <a:r>
              <a:rPr lang="en-US" sz="1600" i="1" dirty="0"/>
              <a:t>d</a:t>
            </a:r>
            <a:r>
              <a:rPr lang="en-US" sz="1600" i="1" dirty="0" smtClean="0"/>
              <a:t>ebris” recruitment to stream channel. Photo: Chris Berry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18514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224" y="107576"/>
            <a:ext cx="3585882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Post Fire Watershed and Source Protection Work</a:t>
            </a:r>
          </a:p>
          <a:p>
            <a:endParaRPr lang="en-US" dirty="0"/>
          </a:p>
          <a:p>
            <a:r>
              <a:rPr lang="en-US" sz="1700" dirty="0" smtClean="0"/>
              <a:t>Prioritize </a:t>
            </a:r>
            <a:r>
              <a:rPr lang="en-US" sz="1700" dirty="0" smtClean="0"/>
              <a:t>“Phase 2” cleanup for City water source watersheds</a:t>
            </a:r>
          </a:p>
          <a:p>
            <a:r>
              <a:rPr lang="en-US" sz="1700" i="1" dirty="0" smtClean="0"/>
              <a:t>(Liddell karst recharge zone and streamside areas in the San Lorenzo</a:t>
            </a:r>
            <a:r>
              <a:rPr lang="en-US" sz="1700" i="1" dirty="0" smtClean="0"/>
              <a:t>), </a:t>
            </a:r>
            <a:r>
              <a:rPr lang="en-US" sz="1700" dirty="0" smtClean="0"/>
              <a:t>including:</a:t>
            </a:r>
          </a:p>
          <a:p>
            <a:endParaRPr lang="en-US" sz="1700" dirty="0"/>
          </a:p>
          <a:p>
            <a:r>
              <a:rPr lang="en-US" sz="1700" dirty="0" smtClean="0"/>
              <a:t>-Support private landowner technical assistance response led by Resource Conservation </a:t>
            </a:r>
            <a:r>
              <a:rPr lang="en-US" sz="1700" dirty="0" smtClean="0"/>
              <a:t>District (RCD)</a:t>
            </a:r>
            <a:endParaRPr lang="en-US" sz="1700" dirty="0" smtClean="0"/>
          </a:p>
          <a:p>
            <a:endParaRPr lang="en-US" sz="1700" dirty="0">
              <a:solidFill>
                <a:srgbClr val="FF0000"/>
              </a:solidFill>
            </a:endParaRPr>
          </a:p>
          <a:p>
            <a:r>
              <a:rPr lang="en-US" sz="1700" dirty="0" smtClean="0"/>
              <a:t>-Evaluate and improve forest resiliency on City </a:t>
            </a:r>
            <a:r>
              <a:rPr lang="en-US" sz="1700" dirty="0"/>
              <a:t>watershed </a:t>
            </a:r>
            <a:r>
              <a:rPr lang="en-US" sz="1700" dirty="0" smtClean="0"/>
              <a:t>lands</a:t>
            </a:r>
          </a:p>
          <a:p>
            <a:endParaRPr lang="en-US" sz="1700" dirty="0"/>
          </a:p>
          <a:p>
            <a:r>
              <a:rPr lang="en-US" sz="1700" dirty="0" smtClean="0"/>
              <a:t>-Remove hazardous trees</a:t>
            </a:r>
            <a:endParaRPr lang="en-US" sz="1700" dirty="0"/>
          </a:p>
          <a:p>
            <a:endParaRPr lang="en-US" sz="1700" dirty="0" smtClean="0"/>
          </a:p>
          <a:p>
            <a:r>
              <a:rPr lang="en-US" sz="1700" dirty="0" smtClean="0"/>
              <a:t>-Increase and broaden  monitoring </a:t>
            </a:r>
            <a:endParaRPr lang="en-US" sz="1700" dirty="0" smtClean="0"/>
          </a:p>
          <a:p>
            <a:r>
              <a:rPr lang="en-US" sz="1700" i="1" dirty="0" smtClean="0"/>
              <a:t>(water quality, sediment, biotic)</a:t>
            </a:r>
          </a:p>
          <a:p>
            <a:endParaRPr lang="en-US" sz="1700" dirty="0"/>
          </a:p>
          <a:p>
            <a:r>
              <a:rPr lang="en-US" sz="1700" dirty="0" smtClean="0"/>
              <a:t>- Adapt operations </a:t>
            </a:r>
            <a:r>
              <a:rPr lang="en-US" sz="1700" i="1" dirty="0" smtClean="0"/>
              <a:t>(source </a:t>
            </a:r>
            <a:r>
              <a:rPr lang="en-US" sz="1700" i="1" dirty="0" smtClean="0"/>
              <a:t>selection, pipeline and intake maintenance, etc.)</a:t>
            </a:r>
          </a:p>
          <a:p>
            <a:endParaRPr lang="en-US" sz="1700" i="1" dirty="0"/>
          </a:p>
          <a:p>
            <a:r>
              <a:rPr lang="en-US" sz="1700" dirty="0" smtClean="0"/>
              <a:t>-Let Nature take its course!</a:t>
            </a:r>
            <a:endParaRPr lang="en-US" sz="1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6454" y="792506"/>
            <a:ext cx="6340053" cy="4755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88960" y="6340051"/>
            <a:ext cx="475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Foresters evaluating burned timber on City watershed lands. Photo: Chris Berry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83330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1" y="0"/>
            <a:ext cx="8402919" cy="6302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83881" y="6533593"/>
            <a:ext cx="8044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Improved fuel break on City watershed lands. Photo: Gar Eidam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8927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3250" y="6519446"/>
            <a:ext cx="78261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Multi-agency post-fire response recon. Photo: Chris Berry</a:t>
            </a:r>
            <a:endParaRPr lang="en-US" sz="1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7" y="0"/>
            <a:ext cx="8475136" cy="63563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8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437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4812" y="5504329"/>
            <a:ext cx="879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Nature taking its course. Note duff covering ash and providing erosion control just a couple weeks after the fire was contained. Photos: Chris Berry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948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5" y="0"/>
            <a:ext cx="8484089" cy="63630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93060" y="6363067"/>
            <a:ext cx="8193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Significant </a:t>
            </a:r>
            <a:r>
              <a:rPr lang="en-US" sz="1600" dirty="0" err="1" smtClean="0"/>
              <a:t>resprouting</a:t>
            </a:r>
            <a:r>
              <a:rPr lang="en-US" sz="1600" dirty="0" smtClean="0"/>
              <a:t> is occurring already, even in high intensity burn areas. Photo: Chris Berry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0852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671" y="0"/>
            <a:ext cx="6266329" cy="62663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46094" y="6228401"/>
            <a:ext cx="6481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Significant </a:t>
            </a:r>
            <a:r>
              <a:rPr lang="en-US" sz="1600" dirty="0" err="1" smtClean="0"/>
              <a:t>resprouting</a:t>
            </a:r>
            <a:r>
              <a:rPr lang="en-US" sz="1600" dirty="0" smtClean="0"/>
              <a:t> is occurring already, even in high intensity burn areas. Photo: Chris Berry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336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2400" y="-155897"/>
            <a:ext cx="793115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Outline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4742329" cy="53429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Outline</a:t>
            </a:r>
          </a:p>
          <a:p>
            <a:pPr marL="0" indent="0">
              <a:buNone/>
            </a:pPr>
            <a:endParaRPr lang="en-US" sz="1600" i="1" dirty="0"/>
          </a:p>
          <a:p>
            <a:pPr marL="0" indent="0">
              <a:buNone/>
            </a:pPr>
            <a:r>
              <a:rPr lang="en-US" sz="2200" dirty="0" smtClean="0"/>
              <a:t>-Fire Background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-City of Santa Cruz Water System Background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-Effects </a:t>
            </a:r>
            <a:r>
              <a:rPr lang="en-US" sz="2200" dirty="0"/>
              <a:t>of the Fire </a:t>
            </a:r>
            <a:r>
              <a:rPr lang="en-US" sz="2200" dirty="0" smtClean="0"/>
              <a:t>on City </a:t>
            </a:r>
            <a:r>
              <a:rPr lang="en-US" sz="2200" dirty="0"/>
              <a:t>of Santa Cruz Drinking Water Source Watersheds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-Post-Fire </a:t>
            </a:r>
            <a:r>
              <a:rPr lang="en-US" sz="2200" dirty="0" smtClean="0"/>
              <a:t>Source </a:t>
            </a:r>
            <a:r>
              <a:rPr lang="en-US" sz="2200" dirty="0" smtClean="0"/>
              <a:t>Protection Efforts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-Other Post-Fire Response Concerns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-Links of Interest</a:t>
            </a:r>
            <a:endParaRPr lang="en-US" sz="2200" dirty="0"/>
          </a:p>
          <a:p>
            <a:pPr marL="400050" lvl="2" indent="0">
              <a:buNone/>
            </a:pPr>
            <a:endParaRPr lang="en-US" sz="1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41" y="3630705"/>
            <a:ext cx="4303059" cy="32272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5970529"/>
            <a:ext cx="504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Top: Lightning event in Santa Cruz. Photo: Shmuel </a:t>
            </a:r>
            <a:r>
              <a:rPr lang="en-US" sz="1600" i="1" dirty="0" err="1" smtClean="0"/>
              <a:t>Thaler</a:t>
            </a:r>
            <a:r>
              <a:rPr lang="en-US" sz="1600" i="1" dirty="0" smtClean="0"/>
              <a:t>. Bottom: CZU August Lightning Complex Fire. Photo: Cal Fire. </a:t>
            </a:r>
            <a:endParaRPr lang="en-US" sz="1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941" y="0"/>
            <a:ext cx="4303059" cy="34131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59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4769224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Other Post-Fire Response Concerns:</a:t>
            </a:r>
          </a:p>
          <a:p>
            <a:endParaRPr lang="en-US" dirty="0"/>
          </a:p>
          <a:p>
            <a:r>
              <a:rPr lang="en-US" sz="2000" dirty="0" smtClean="0"/>
              <a:t>-Potential significant impacts on already-vulnerable special-status species </a:t>
            </a:r>
          </a:p>
          <a:p>
            <a:r>
              <a:rPr lang="en-US" sz="2000" i="1" dirty="0"/>
              <a:t>	</a:t>
            </a:r>
            <a:r>
              <a:rPr lang="en-US" sz="2000" i="1" dirty="0" smtClean="0"/>
              <a:t>Negative impacts of fire on </a:t>
            </a:r>
            <a:r>
              <a:rPr lang="en-US" sz="2000" i="1" dirty="0" err="1" smtClean="0"/>
              <a:t>coho</a:t>
            </a:r>
            <a:r>
              <a:rPr lang="en-US" sz="2000" i="1" dirty="0" smtClean="0"/>
              <a:t> 	salmon can create regulatory 	challenges for water operations </a:t>
            </a:r>
          </a:p>
          <a:p>
            <a:r>
              <a:rPr lang="en-US" sz="2000" dirty="0" smtClean="0"/>
              <a:t>	</a:t>
            </a:r>
            <a:endParaRPr lang="en-US" sz="2000" dirty="0"/>
          </a:p>
          <a:p>
            <a:r>
              <a:rPr lang="en-US" sz="2000" dirty="0" smtClean="0"/>
              <a:t>-Watershed management response to fire is a long-term, multi-disciplinary, multi-agency process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The r</a:t>
            </a:r>
            <a:r>
              <a:rPr lang="en-US" sz="2000" i="1" dirty="0" smtClean="0"/>
              <a:t>esponse </a:t>
            </a:r>
            <a:r>
              <a:rPr lang="en-US" sz="2000" i="1" dirty="0" smtClean="0"/>
              <a:t>to fire </a:t>
            </a:r>
            <a:r>
              <a:rPr lang="en-US" sz="2000" i="1" dirty="0" smtClean="0"/>
              <a:t>requires </a:t>
            </a:r>
            <a:r>
              <a:rPr lang="en-US" sz="2000" i="1" dirty="0" smtClean="0"/>
              <a:t>an 	ongoing commitment - 	especially for watersheds like the 	San Lorenzo that 	have a 	proliferation of development and 	related </a:t>
            </a:r>
            <a:r>
              <a:rPr lang="en-US" sz="2000" i="1" dirty="0" smtClean="0"/>
              <a:t>infrastructure, </a:t>
            </a:r>
            <a:r>
              <a:rPr lang="en-US" sz="2000" i="1" dirty="0" smtClean="0"/>
              <a:t>as well as a 	need to support </a:t>
            </a:r>
            <a:r>
              <a:rPr lang="en-US" sz="2000" i="1" dirty="0" smtClean="0"/>
              <a:t>many </a:t>
            </a:r>
            <a:r>
              <a:rPr lang="en-US" sz="2000" i="1" dirty="0" smtClean="0"/>
              <a:t>diverse 	“beneficial uses” such as municipal 	drinking 	water, cold freshwater 	habitat, 	water </a:t>
            </a:r>
            <a:r>
              <a:rPr lang="en-US" sz="2000" i="1" dirty="0" smtClean="0"/>
              <a:t>recreation</a:t>
            </a:r>
            <a:r>
              <a:rPr lang="en-US" sz="2000" i="1" dirty="0" smtClean="0"/>
              <a:t>, </a:t>
            </a:r>
            <a:r>
              <a:rPr lang="en-US" sz="2000" i="1" dirty="0" smtClean="0"/>
              <a:t>etc</a:t>
            </a:r>
            <a:r>
              <a:rPr lang="en-US" sz="2000" i="1" dirty="0" smtClean="0"/>
              <a:t>. 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endParaRPr lang="en-US" i="1" dirty="0"/>
          </a:p>
          <a:p>
            <a:r>
              <a:rPr lang="en-US" i="1" dirty="0" smtClean="0"/>
              <a:t>-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811" y="0"/>
            <a:ext cx="4296189" cy="2895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847810" y="6396335"/>
            <a:ext cx="429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Top: Coho population status. Photo: NMFS, Bottom: Cal Fire Battalion Chief Mark </a:t>
            </a:r>
            <a:r>
              <a:rPr lang="en-US" sz="1200" dirty="0" err="1" smtClean="0"/>
              <a:t>Brunton</a:t>
            </a:r>
            <a:r>
              <a:rPr lang="en-US" sz="1200" dirty="0" smtClean="0"/>
              <a:t>: Photo: Cal Fire</a:t>
            </a:r>
            <a:endParaRPr lang="en-US" sz="1200" dirty="0"/>
          </a:p>
        </p:txBody>
      </p:sp>
      <p:pic>
        <p:nvPicPr>
          <p:cNvPr id="1026" name="Picture 2" descr="CAL FIRE CZU on Twitter: &quot;Battalion Chief Mark Brunton says “THANK YOU” for  all of the cards of gratitude! Makes the long hours worth it!!! ❤️  #CZULightningComplex… https://t.co/Az2GSvsy13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10" y="3102538"/>
            <a:ext cx="4296190" cy="32221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3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506" y="170330"/>
            <a:ext cx="901849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Links of Interest:</a:t>
            </a:r>
          </a:p>
          <a:p>
            <a:endParaRPr lang="en-US" dirty="0"/>
          </a:p>
          <a:p>
            <a:r>
              <a:rPr lang="en-US" sz="1600" dirty="0" smtClean="0"/>
              <a:t>-Watershed Emergency Response </a:t>
            </a:r>
            <a:r>
              <a:rPr lang="en-US" sz="1600" dirty="0"/>
              <a:t>Team </a:t>
            </a:r>
            <a:r>
              <a:rPr lang="en-US" sz="1600" dirty="0" smtClean="0"/>
              <a:t>Report</a:t>
            </a:r>
          </a:p>
          <a:p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drive.google.com/file/d/1UqZUgCin55BEQ_QgXVRr44QIaUpQt1w2/view?usp=sharing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-Santa Cruz County Drone Surveys</a:t>
            </a:r>
          </a:p>
          <a:p>
            <a:r>
              <a:rPr lang="en-US" sz="1600" dirty="0">
                <a:hlinkClick r:id="rId3"/>
              </a:rPr>
              <a:t>https://www.arcgis.com/apps/webappviewer/index.html?id=b657b3e887ef486aafbec9fff986fc91&amp;extent=-</a:t>
            </a:r>
            <a:r>
              <a:rPr lang="en-US" sz="1600" dirty="0" smtClean="0">
                <a:hlinkClick r:id="rId3"/>
              </a:rPr>
              <a:t>13625344.1096%2C4436300.9559%2C-13565723.2276%2C4471691.3%2C102100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-United States Geologic Survey Debris Flow Potential Map</a:t>
            </a:r>
          </a:p>
          <a:p>
            <a:r>
              <a:rPr lang="en-US" sz="1600" dirty="0" smtClean="0">
                <a:hlinkClick r:id="rId4"/>
              </a:rPr>
              <a:t>https</a:t>
            </a:r>
            <a:r>
              <a:rPr lang="en-US" sz="1600" dirty="0">
                <a:hlinkClick r:id="rId4"/>
              </a:rPr>
              <a:t>://</a:t>
            </a:r>
            <a:r>
              <a:rPr lang="en-US" sz="1600" dirty="0" smtClean="0">
                <a:hlinkClick r:id="rId4"/>
              </a:rPr>
              <a:t>landslides.usgs.gov/hazards/postfire_debrisflow/detail.php?objectid=299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-United States Geologic Survey Hydrologic and Erosion Responses of Burned Watersheds</a:t>
            </a:r>
          </a:p>
          <a:p>
            <a:r>
              <a:rPr lang="en-US" sz="1600" dirty="0">
                <a:hlinkClick r:id="rId5"/>
              </a:rPr>
              <a:t>https://</a:t>
            </a:r>
            <a:r>
              <a:rPr lang="en-US" sz="1600" dirty="0" smtClean="0">
                <a:hlinkClick r:id="rId5"/>
              </a:rPr>
              <a:t>www.usgs.gov/mission-areas/water-resources/science/hydrologic-and-erosion-responses-burned-watersheds?qt-science_center_objects=0#qt-science_center_objects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-Resource Conservation District Post - Fire Response Resources</a:t>
            </a:r>
          </a:p>
          <a:p>
            <a:r>
              <a:rPr lang="en-US" sz="1600" dirty="0">
                <a:hlinkClick r:id="rId6"/>
              </a:rPr>
              <a:t>http://</a:t>
            </a:r>
            <a:r>
              <a:rPr lang="en-US" sz="1600" dirty="0" smtClean="0">
                <a:hlinkClick r:id="rId6"/>
              </a:rPr>
              <a:t>www.rcdsantacruz.org/post-fire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Natural Resources Conservation Service Post – Fire “Dos” and “Don’ts”</a:t>
            </a:r>
          </a:p>
          <a:p>
            <a:r>
              <a:rPr lang="en-US" sz="1600" dirty="0">
                <a:hlinkClick r:id="rId7"/>
              </a:rPr>
              <a:t>https://</a:t>
            </a:r>
            <a:r>
              <a:rPr lang="en-US" sz="1600" dirty="0" smtClean="0">
                <a:hlinkClick r:id="rId7"/>
              </a:rPr>
              <a:t>drive.google.com/file/d/1wxUMkR7_XoigVPK9WqeVprF-X8V3CywG/view?usp=sharing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212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Links of Interest (cont.)</a:t>
            </a:r>
          </a:p>
          <a:p>
            <a:endParaRPr lang="en-US" dirty="0"/>
          </a:p>
          <a:p>
            <a:r>
              <a:rPr lang="en-US" sz="1600" dirty="0" smtClean="0"/>
              <a:t>-Community Wildfire Protection Plan for Santa Cruz and San Mateo Counties:</a:t>
            </a:r>
          </a:p>
          <a:p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drive.google.com/file/d/1zXMV-VS9teMQS0vC6QKei1ZHNZIUSXar/view?usp=sharing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-Cal Fire Unit Strategic Fire Plan San Mateo-Santa Cruz</a:t>
            </a:r>
          </a:p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www.santacruzcountyfire.com/fire_prevention/2011_czu_fireplan.pdf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-</a:t>
            </a:r>
            <a:r>
              <a:rPr lang="en-US" sz="1600" dirty="0"/>
              <a:t>Santa Cruz County Post – Fire Response Resources</a:t>
            </a:r>
          </a:p>
          <a:p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www.co.santa-cruz.ca.us/FireRecovery.aspx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-Fire Safe Santa Cruz County</a:t>
            </a:r>
          </a:p>
          <a:p>
            <a:r>
              <a:rPr lang="en-US" sz="1600" dirty="0">
                <a:hlinkClick r:id="rId5"/>
              </a:rPr>
              <a:t>https://www.firesafesantacruz.org</a:t>
            </a:r>
            <a:r>
              <a:rPr lang="en-US" sz="1600" dirty="0" smtClean="0">
                <a:hlinkClick r:id="rId5"/>
              </a:rPr>
              <a:t>/</a:t>
            </a:r>
            <a:endParaRPr lang="en-US" sz="1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72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44706" y="2989729"/>
            <a:ext cx="6400800" cy="1752600"/>
          </a:xfrm>
        </p:spPr>
        <p:txBody>
          <a:bodyPr/>
          <a:lstStyle/>
          <a:p>
            <a:r>
              <a:rPr lang="en-US" dirty="0" smtClean="0"/>
              <a:t>Contact: cberry”@”cityofsantacruz.com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5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Fire Background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1" y="619559"/>
            <a:ext cx="390903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-86,509 acres</a:t>
            </a:r>
          </a:p>
          <a:p>
            <a:endParaRPr lang="en-US" sz="2000" dirty="0" smtClean="0"/>
          </a:p>
          <a:p>
            <a:r>
              <a:rPr lang="en-US" sz="2000" dirty="0" smtClean="0"/>
              <a:t>-Started </a:t>
            </a:r>
            <a:r>
              <a:rPr lang="en-US" sz="2000" dirty="0" smtClean="0"/>
              <a:t>August </a:t>
            </a:r>
            <a:r>
              <a:rPr lang="en-US" sz="2000" dirty="0" smtClean="0"/>
              <a:t>16, 2020 </a:t>
            </a:r>
            <a:r>
              <a:rPr lang="en-US" sz="2000" dirty="0" smtClean="0"/>
              <a:t>by lightning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-Fully contained on September 22, 2020</a:t>
            </a:r>
          </a:p>
          <a:p>
            <a:endParaRPr lang="en-US" sz="2000" dirty="0" smtClean="0"/>
          </a:p>
          <a:p>
            <a:r>
              <a:rPr lang="en-US" sz="2000" dirty="0" smtClean="0"/>
              <a:t>-1,490 structures destroyed</a:t>
            </a:r>
          </a:p>
          <a:p>
            <a:endParaRPr lang="en-US" sz="2000" dirty="0" smtClean="0"/>
          </a:p>
          <a:p>
            <a:r>
              <a:rPr lang="en-US" sz="2000" dirty="0" smtClean="0"/>
              <a:t>-140 structures damaged</a:t>
            </a:r>
          </a:p>
          <a:p>
            <a:endParaRPr lang="en-US" sz="2000" dirty="0" smtClean="0"/>
          </a:p>
          <a:p>
            <a:r>
              <a:rPr lang="en-US" sz="2000" dirty="0" smtClean="0"/>
              <a:t>-Thousands of vehicles destroyed</a:t>
            </a:r>
          </a:p>
          <a:p>
            <a:endParaRPr lang="en-US" sz="2000" dirty="0" smtClean="0"/>
          </a:p>
          <a:p>
            <a:r>
              <a:rPr lang="en-US" sz="2000" dirty="0" smtClean="0"/>
              <a:t>-1 fatality</a:t>
            </a:r>
          </a:p>
          <a:p>
            <a:endParaRPr lang="en-US" sz="2000" dirty="0" smtClean="0"/>
          </a:p>
          <a:p>
            <a:r>
              <a:rPr lang="en-US" sz="2000" dirty="0" smtClean="0"/>
              <a:t>-Burned in all City of Santa Cruz drinking </a:t>
            </a:r>
            <a:r>
              <a:rPr lang="en-US" sz="2000" dirty="0"/>
              <a:t>w</a:t>
            </a:r>
            <a:r>
              <a:rPr lang="en-US" sz="2000" dirty="0" smtClean="0"/>
              <a:t>ater </a:t>
            </a:r>
            <a:r>
              <a:rPr lang="en-US" sz="2000" dirty="0"/>
              <a:t>s</a:t>
            </a:r>
            <a:r>
              <a:rPr lang="en-US" sz="2000" dirty="0" smtClean="0"/>
              <a:t>ource watersheds </a:t>
            </a:r>
            <a:r>
              <a:rPr lang="en-US" sz="2000" dirty="0" smtClean="0"/>
              <a:t>except Newell </a:t>
            </a:r>
            <a:r>
              <a:rPr lang="en-US" sz="2000" dirty="0" smtClean="0"/>
              <a:t>(Loch Lomond)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037" y="0"/>
            <a:ext cx="5234964" cy="6409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6510482"/>
            <a:ext cx="9260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Source</a:t>
            </a:r>
            <a:r>
              <a:rPr lang="en-US" sz="1600" i="1" dirty="0"/>
              <a:t>:  https://www.arcgis.com/apps/webappviewer/index.html?id=5461c7f372e24ab68ca386e73d58e35a</a:t>
            </a:r>
          </a:p>
        </p:txBody>
      </p:sp>
    </p:spTree>
    <p:extLst>
      <p:ext uri="{BB962C8B-B14F-4D97-AF65-F5344CB8AC3E}">
        <p14:creationId xmlns:p14="http://schemas.microsoft.com/office/powerpoint/2010/main" val="196659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293" y="703712"/>
            <a:ext cx="410583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-Burn intensity was highly </a:t>
            </a:r>
            <a:r>
              <a:rPr lang="en-US" sz="2000" dirty="0" smtClean="0"/>
              <a:t>variable</a:t>
            </a:r>
          </a:p>
          <a:p>
            <a:endParaRPr lang="en-US" sz="2000" dirty="0" smtClean="0"/>
          </a:p>
          <a:p>
            <a:r>
              <a:rPr lang="en-US" sz="2000" dirty="0" smtClean="0"/>
              <a:t>-</a:t>
            </a:r>
            <a:r>
              <a:rPr lang="en-US" sz="2000" dirty="0"/>
              <a:t>Approximately 43 percent of the </a:t>
            </a:r>
            <a:r>
              <a:rPr lang="en-US" sz="2000" dirty="0" smtClean="0"/>
              <a:t>fire burned </a:t>
            </a:r>
            <a:r>
              <a:rPr lang="en-US" sz="2000" dirty="0"/>
              <a:t>at moderate to </a:t>
            </a:r>
            <a:r>
              <a:rPr lang="en-US" sz="2000" dirty="0" smtClean="0"/>
              <a:t>high soil </a:t>
            </a:r>
            <a:r>
              <a:rPr lang="en-US" sz="2000" dirty="0"/>
              <a:t>burn </a:t>
            </a:r>
            <a:r>
              <a:rPr lang="en-US" sz="2000" dirty="0" smtClean="0"/>
              <a:t>severity, </a:t>
            </a:r>
            <a:r>
              <a:rPr lang="en-US" sz="2000" dirty="0" smtClean="0"/>
              <a:t>the remaining 57 percent </a:t>
            </a:r>
            <a:r>
              <a:rPr lang="en-US" sz="2000" dirty="0"/>
              <a:t>burned at </a:t>
            </a:r>
            <a:r>
              <a:rPr lang="en-US" sz="2000" dirty="0" smtClean="0"/>
              <a:t>low to </a:t>
            </a:r>
            <a:r>
              <a:rPr lang="en-US" sz="2000" dirty="0"/>
              <a:t>very </a:t>
            </a:r>
            <a:r>
              <a:rPr lang="en-US" sz="2000" dirty="0" smtClean="0"/>
              <a:t>low</a:t>
            </a:r>
          </a:p>
          <a:p>
            <a:endParaRPr lang="en-US" sz="2000" dirty="0"/>
          </a:p>
          <a:p>
            <a:r>
              <a:rPr lang="en-US" sz="2000" dirty="0" smtClean="0"/>
              <a:t>-The </a:t>
            </a:r>
            <a:r>
              <a:rPr lang="en-US" sz="2000" dirty="0"/>
              <a:t>large proportion of moderate to high </a:t>
            </a:r>
            <a:r>
              <a:rPr lang="en-US" sz="2000" dirty="0" smtClean="0"/>
              <a:t>soil burn </a:t>
            </a:r>
            <a:r>
              <a:rPr lang="en-US" sz="2000" dirty="0"/>
              <a:t>severity means </a:t>
            </a:r>
            <a:r>
              <a:rPr lang="en-US" sz="2000" dirty="0" smtClean="0"/>
              <a:t>the likelihood </a:t>
            </a:r>
            <a:r>
              <a:rPr lang="en-US" sz="2000" dirty="0"/>
              <a:t>and magnitude of hazards are </a:t>
            </a:r>
            <a:r>
              <a:rPr lang="en-US" sz="2000" dirty="0" smtClean="0"/>
              <a:t>high </a:t>
            </a:r>
            <a:r>
              <a:rPr lang="en-US" sz="2000" dirty="0"/>
              <a:t>for some </a:t>
            </a:r>
            <a:r>
              <a:rPr lang="en-US" sz="2000" dirty="0" smtClean="0"/>
              <a:t>areas downslope</a:t>
            </a:r>
            <a:r>
              <a:rPr lang="en-US" sz="2000" dirty="0" smtClean="0"/>
              <a:t>/</a:t>
            </a:r>
          </a:p>
          <a:p>
            <a:r>
              <a:rPr lang="en-US" sz="2000" dirty="0" smtClean="0"/>
              <a:t>downstream </a:t>
            </a:r>
            <a:r>
              <a:rPr lang="en-US" sz="2000" dirty="0"/>
              <a:t>of the </a:t>
            </a:r>
            <a:r>
              <a:rPr lang="en-US" sz="2000" dirty="0" smtClean="0"/>
              <a:t>fire</a:t>
            </a:r>
          </a:p>
          <a:p>
            <a:endParaRPr lang="en-US" sz="2000" dirty="0" smtClean="0"/>
          </a:p>
          <a:p>
            <a:r>
              <a:rPr lang="en-US" sz="2000" dirty="0" smtClean="0"/>
              <a:t>-Several </a:t>
            </a:r>
            <a:r>
              <a:rPr lang="en-US" sz="2000" dirty="0" err="1" smtClean="0"/>
              <a:t>coho</a:t>
            </a:r>
            <a:r>
              <a:rPr lang="en-US" sz="2000" dirty="0" smtClean="0"/>
              <a:t> recovery and drinking water source watersheds were involved in the fire (some severely burned)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0307"/>
            <a:ext cx="489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Fire Background (cont.)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8998" y="769286"/>
            <a:ext cx="6154288" cy="46157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28284" y="6234595"/>
            <a:ext cx="461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High intensity burn area with great erosion potential upstream of City water intake. Photo: Chris Berry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6704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484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5414682"/>
            <a:ext cx="9150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Mosaic of burn intensities in City North Coast watersheds. Photo: County of Santa Cruz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550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F1FC2-B637-4C55-9C6B-DB601E3032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82" y="117693"/>
            <a:ext cx="3664573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City </a:t>
            </a:r>
            <a:r>
              <a:rPr lang="en-US" sz="2400" dirty="0"/>
              <a:t>of Santa Cruz Water System </a:t>
            </a:r>
            <a:r>
              <a:rPr lang="en-US" sz="2400" dirty="0" smtClean="0"/>
              <a:t>Background</a:t>
            </a:r>
          </a:p>
          <a:p>
            <a:endParaRPr lang="en-US" sz="2400" dirty="0"/>
          </a:p>
          <a:p>
            <a:r>
              <a:rPr lang="en-US" sz="2000" dirty="0" smtClean="0"/>
              <a:t>-Serves 98,000 customers</a:t>
            </a:r>
          </a:p>
          <a:p>
            <a:endParaRPr lang="en-US" sz="2000" dirty="0"/>
          </a:p>
          <a:p>
            <a:r>
              <a:rPr lang="en-US" sz="2000" dirty="0" smtClean="0"/>
              <a:t>-95%  of supply from surface water sources</a:t>
            </a:r>
          </a:p>
          <a:p>
            <a:endParaRPr lang="en-US" sz="2000" dirty="0"/>
          </a:p>
          <a:p>
            <a:r>
              <a:rPr lang="en-US" sz="2000" dirty="0" smtClean="0"/>
              <a:t>-Limited source flexibility</a:t>
            </a:r>
          </a:p>
          <a:p>
            <a:endParaRPr lang="en-US" sz="2000" dirty="0"/>
          </a:p>
          <a:p>
            <a:r>
              <a:rPr lang="en-US" sz="2000" dirty="0" smtClean="0"/>
              <a:t>-Several source watersheds were impacted by fire</a:t>
            </a:r>
          </a:p>
          <a:p>
            <a:endParaRPr lang="en-US" sz="2000" dirty="0"/>
          </a:p>
          <a:p>
            <a:r>
              <a:rPr lang="en-US" sz="2000" dirty="0" smtClean="0"/>
              <a:t>-Loch Lomond is critical to supply reliability and was (thankfully) not involved in the fire. </a:t>
            </a:r>
          </a:p>
          <a:p>
            <a:endParaRPr lang="en-US" sz="2000" dirty="0"/>
          </a:p>
          <a:p>
            <a:r>
              <a:rPr lang="en-US" sz="2000" dirty="0" smtClean="0"/>
              <a:t>-Substantial environmental regulatory compliance </a:t>
            </a:r>
            <a:r>
              <a:rPr lang="en-US" sz="2000" dirty="0" smtClean="0"/>
              <a:t>constrains SCWD </a:t>
            </a:r>
            <a:r>
              <a:rPr lang="en-US" sz="2000" dirty="0" smtClean="0"/>
              <a:t>operations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67" y="0"/>
            <a:ext cx="530013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76" y="6436659"/>
            <a:ext cx="3523130" cy="421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329" y="125506"/>
            <a:ext cx="420444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Effects of the Fire on Source Watersheds</a:t>
            </a:r>
          </a:p>
          <a:p>
            <a:endParaRPr lang="en-US" dirty="0"/>
          </a:p>
          <a:p>
            <a:r>
              <a:rPr lang="en-US" dirty="0" smtClean="0"/>
              <a:t>-Increased risk for stream flashiness and flooding</a:t>
            </a:r>
          </a:p>
          <a:p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smtClean="0"/>
              <a:t>Increased </a:t>
            </a:r>
            <a:r>
              <a:rPr lang="en-US" dirty="0" smtClean="0"/>
              <a:t>sediment, nutrient, organic carbon and potentially toxic runoff, resulting in treatment challenges</a:t>
            </a:r>
          </a:p>
          <a:p>
            <a:endParaRPr lang="en-US" dirty="0" smtClean="0"/>
          </a:p>
          <a:p>
            <a:r>
              <a:rPr lang="en-US" dirty="0" smtClean="0"/>
              <a:t>-Increased debris flow that could impact infrastructure</a:t>
            </a:r>
          </a:p>
          <a:p>
            <a:endParaRPr lang="en-US" dirty="0"/>
          </a:p>
          <a:p>
            <a:r>
              <a:rPr lang="en-US" dirty="0" smtClean="0"/>
              <a:t>- Changes to vegetation, including spread of invasive species like French broom, and a reduction in large fir presence, etc.</a:t>
            </a:r>
          </a:p>
          <a:p>
            <a:endParaRPr lang="en-US" dirty="0" smtClean="0"/>
          </a:p>
          <a:p>
            <a:r>
              <a:rPr lang="en-US" dirty="0" smtClean="0"/>
              <a:t>-Potential for negative impacts to instream and upslope habitat, as well as </a:t>
            </a:r>
            <a:r>
              <a:rPr lang="en-US" dirty="0" smtClean="0"/>
              <a:t>benefits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2935" y="768723"/>
            <a:ext cx="6149788" cy="46123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Burned residential property presenting multiple threats to downstream water quality and instream habitat. Photo: Chris Berry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30022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57" y="0"/>
            <a:ext cx="7759482" cy="6454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89227" y="6519446"/>
            <a:ext cx="819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Values at risk in City of Santa Cruz Drinking Water Supply Watersheds. Map: Zeke Bean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8339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0"/>
            <a:ext cx="8130988" cy="60666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1" y="6066683"/>
            <a:ext cx="8130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Debris flow hazard probability. Note data may be biased by methodology and not show localized hazards in the upper San Lorenzo basin accurately. </a:t>
            </a:r>
          </a:p>
          <a:p>
            <a:pPr algn="ctr"/>
            <a:r>
              <a:rPr lang="en-US" sz="1600" dirty="0" smtClean="0"/>
              <a:t>Source</a:t>
            </a:r>
            <a:r>
              <a:rPr lang="en-US" sz="1600" dirty="0"/>
              <a:t>: https://landslides.usgs.gov/hazards/postfire_debrisflow/detail.php?objectid=299</a:t>
            </a:r>
          </a:p>
        </p:txBody>
      </p:sp>
    </p:spTree>
    <p:extLst>
      <p:ext uri="{BB962C8B-B14F-4D97-AF65-F5344CB8AC3E}">
        <p14:creationId xmlns:p14="http://schemas.microsoft.com/office/powerpoint/2010/main" val="40414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2348</TotalTime>
  <Words>962</Words>
  <Application>Microsoft Office PowerPoint</Application>
  <PresentationFormat>On-screen Show (4:3)</PresentationFormat>
  <Paragraphs>177</Paragraphs>
  <Slides>23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2_Office Theme</vt:lpstr>
      <vt:lpstr>3_Office Theme</vt:lpstr>
      <vt:lpstr>CZU August Lightning Complex Fire   City of Santa Cruz Watershed and Drinking Water Source Water Protection Issues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Rosemary Menard</dc:creator>
  <cp:lastModifiedBy>AdminCTS</cp:lastModifiedBy>
  <cp:revision>110</cp:revision>
  <cp:lastPrinted>2019-11-06T01:14:13Z</cp:lastPrinted>
  <dcterms:created xsi:type="dcterms:W3CDTF">2019-11-04T22:00:06Z</dcterms:created>
  <dcterms:modified xsi:type="dcterms:W3CDTF">2020-11-12T17:45:34Z</dcterms:modified>
</cp:coreProperties>
</file>