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5" r:id="rId4"/>
  </p:sldMasterIdLst>
  <p:notesMasterIdLst>
    <p:notesMasterId r:id="rId61"/>
  </p:notesMasterIdLst>
  <p:handoutMasterIdLst>
    <p:handoutMasterId r:id="rId62"/>
  </p:handoutMasterIdLst>
  <p:sldIdLst>
    <p:sldId id="772" r:id="rId5"/>
    <p:sldId id="431" r:id="rId6"/>
    <p:sldId id="900" r:id="rId7"/>
    <p:sldId id="904" r:id="rId8"/>
    <p:sldId id="902" r:id="rId9"/>
    <p:sldId id="903" r:id="rId10"/>
    <p:sldId id="598" r:id="rId11"/>
    <p:sldId id="907" r:id="rId12"/>
    <p:sldId id="905" r:id="rId13"/>
    <p:sldId id="372" r:id="rId14"/>
    <p:sldId id="495" r:id="rId15"/>
    <p:sldId id="773" r:id="rId16"/>
    <p:sldId id="776" r:id="rId17"/>
    <p:sldId id="910" r:id="rId18"/>
    <p:sldId id="777" r:id="rId19"/>
    <p:sldId id="775" r:id="rId20"/>
    <p:sldId id="808" r:id="rId21"/>
    <p:sldId id="913" r:id="rId22"/>
    <p:sldId id="909" r:id="rId23"/>
    <p:sldId id="816" r:id="rId24"/>
    <p:sldId id="803" r:id="rId25"/>
    <p:sldId id="915" r:id="rId26"/>
    <p:sldId id="916" r:id="rId27"/>
    <p:sldId id="918" r:id="rId28"/>
    <p:sldId id="922" r:id="rId29"/>
    <p:sldId id="919" r:id="rId30"/>
    <p:sldId id="914" r:id="rId31"/>
    <p:sldId id="923" r:id="rId32"/>
    <p:sldId id="881" r:id="rId33"/>
    <p:sldId id="896" r:id="rId34"/>
    <p:sldId id="885" r:id="rId35"/>
    <p:sldId id="889" r:id="rId36"/>
    <p:sldId id="890" r:id="rId37"/>
    <p:sldId id="897" r:id="rId38"/>
    <p:sldId id="892" r:id="rId39"/>
    <p:sldId id="921" r:id="rId40"/>
    <p:sldId id="882" r:id="rId41"/>
    <p:sldId id="818" r:id="rId42"/>
    <p:sldId id="507" r:id="rId43"/>
    <p:sldId id="807" r:id="rId44"/>
    <p:sldId id="809" r:id="rId45"/>
    <p:sldId id="810" r:id="rId46"/>
    <p:sldId id="812" r:id="rId47"/>
    <p:sldId id="859" r:id="rId48"/>
    <p:sldId id="815" r:id="rId49"/>
    <p:sldId id="778" r:id="rId50"/>
    <p:sldId id="785" r:id="rId51"/>
    <p:sldId id="883" r:id="rId52"/>
    <p:sldId id="780" r:id="rId53"/>
    <p:sldId id="886" r:id="rId54"/>
    <p:sldId id="887" r:id="rId55"/>
    <p:sldId id="911" r:id="rId56"/>
    <p:sldId id="912" r:id="rId57"/>
    <p:sldId id="894" r:id="rId58"/>
    <p:sldId id="884" r:id="rId59"/>
    <p:sldId id="895" r:id="rId60"/>
  </p:sldIdLst>
  <p:sldSz cx="12192000" cy="6858000"/>
  <p:notesSz cx="7010400" cy="9296400"/>
  <p:defaultTextStyle>
    <a:defPPr>
      <a:defRPr lang="en-US"/>
    </a:defPPr>
    <a:lvl1pPr marL="0" algn="l" defTabSz="914330" rtl="0" eaLnBrk="1" latinLnBrk="0" hangingPunct="1">
      <a:defRPr sz="1800" kern="1200">
        <a:solidFill>
          <a:schemeClr val="tx1"/>
        </a:solidFill>
        <a:latin typeface="+mn-lt"/>
        <a:ea typeface="+mn-ea"/>
        <a:cs typeface="+mn-cs"/>
      </a:defRPr>
    </a:lvl1pPr>
    <a:lvl2pPr marL="457165" algn="l" defTabSz="914330" rtl="0" eaLnBrk="1" latinLnBrk="0" hangingPunct="1">
      <a:defRPr sz="1800" kern="1200">
        <a:solidFill>
          <a:schemeClr val="tx1"/>
        </a:solidFill>
        <a:latin typeface="+mn-lt"/>
        <a:ea typeface="+mn-ea"/>
        <a:cs typeface="+mn-cs"/>
      </a:defRPr>
    </a:lvl2pPr>
    <a:lvl3pPr marL="914330" algn="l" defTabSz="914330" rtl="0" eaLnBrk="1" latinLnBrk="0" hangingPunct="1">
      <a:defRPr sz="1800" kern="1200">
        <a:solidFill>
          <a:schemeClr val="tx1"/>
        </a:solidFill>
        <a:latin typeface="+mn-lt"/>
        <a:ea typeface="+mn-ea"/>
        <a:cs typeface="+mn-cs"/>
      </a:defRPr>
    </a:lvl3pPr>
    <a:lvl4pPr marL="1371495" algn="l" defTabSz="914330" rtl="0" eaLnBrk="1" latinLnBrk="0" hangingPunct="1">
      <a:defRPr sz="1800" kern="1200">
        <a:solidFill>
          <a:schemeClr val="tx1"/>
        </a:solidFill>
        <a:latin typeface="+mn-lt"/>
        <a:ea typeface="+mn-ea"/>
        <a:cs typeface="+mn-cs"/>
      </a:defRPr>
    </a:lvl4pPr>
    <a:lvl5pPr marL="1828660" algn="l" defTabSz="914330" rtl="0" eaLnBrk="1" latinLnBrk="0" hangingPunct="1">
      <a:defRPr sz="1800" kern="1200">
        <a:solidFill>
          <a:schemeClr val="tx1"/>
        </a:solidFill>
        <a:latin typeface="+mn-lt"/>
        <a:ea typeface="+mn-ea"/>
        <a:cs typeface="+mn-cs"/>
      </a:defRPr>
    </a:lvl5pPr>
    <a:lvl6pPr marL="2285825" algn="l" defTabSz="914330" rtl="0" eaLnBrk="1" latinLnBrk="0" hangingPunct="1">
      <a:defRPr sz="1800" kern="1200">
        <a:solidFill>
          <a:schemeClr val="tx1"/>
        </a:solidFill>
        <a:latin typeface="+mn-lt"/>
        <a:ea typeface="+mn-ea"/>
        <a:cs typeface="+mn-cs"/>
      </a:defRPr>
    </a:lvl6pPr>
    <a:lvl7pPr marL="2742990" algn="l" defTabSz="914330" rtl="0" eaLnBrk="1" latinLnBrk="0" hangingPunct="1">
      <a:defRPr sz="1800" kern="1200">
        <a:solidFill>
          <a:schemeClr val="tx1"/>
        </a:solidFill>
        <a:latin typeface="+mn-lt"/>
        <a:ea typeface="+mn-ea"/>
        <a:cs typeface="+mn-cs"/>
      </a:defRPr>
    </a:lvl7pPr>
    <a:lvl8pPr marL="3200155" algn="l" defTabSz="914330" rtl="0" eaLnBrk="1" latinLnBrk="0" hangingPunct="1">
      <a:defRPr sz="1800" kern="1200">
        <a:solidFill>
          <a:schemeClr val="tx1"/>
        </a:solidFill>
        <a:latin typeface="+mn-lt"/>
        <a:ea typeface="+mn-ea"/>
        <a:cs typeface="+mn-cs"/>
      </a:defRPr>
    </a:lvl8pPr>
    <a:lvl9pPr marL="3657320" algn="l" defTabSz="91433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Rosemary Menard" initials="RM" lastIdx="14" clrIdx="6">
    <p:extLst>
      <p:ext uri="{19B8F6BF-5375-455C-9EA6-DF929625EA0E}">
        <p15:presenceInfo xmlns:p15="http://schemas.microsoft.com/office/powerpoint/2012/main" userId="S-1-5-21-1128794401-1563952352-1847928074-20485" providerId="AD"/>
      </p:ext>
    </p:extLst>
  </p:cmAuthor>
  <p:cmAuthor id="1" name="Amanda Wahula" initials="AW" lastIdx="5" clrIdx="0">
    <p:extLst>
      <p:ext uri="{19B8F6BF-5375-455C-9EA6-DF929625EA0E}">
        <p15:presenceInfo xmlns:p15="http://schemas.microsoft.com/office/powerpoint/2012/main" userId="S::awahula@raftelis.com::c39c889e-c53e-4ebd-8d28-5186dd40f49e" providerId="AD"/>
      </p:ext>
    </p:extLst>
  </p:cmAuthor>
  <p:cmAuthor id="8" name="sanjay sgaur" initials="ss" lastIdx="2" clrIdx="7">
    <p:extLst>
      <p:ext uri="{19B8F6BF-5375-455C-9EA6-DF929625EA0E}">
        <p15:presenceInfo xmlns:p15="http://schemas.microsoft.com/office/powerpoint/2012/main" userId="sanjay sgaur" providerId="None"/>
      </p:ext>
    </p:extLst>
  </p:cmAuthor>
  <p:cmAuthor id="2" name="Kevin Kostiuk" initials="KK" lastIdx="16" clrIdx="1">
    <p:extLst>
      <p:ext uri="{19B8F6BF-5375-455C-9EA6-DF929625EA0E}">
        <p15:presenceInfo xmlns:p15="http://schemas.microsoft.com/office/powerpoint/2012/main" userId="S::kkostiuk@raftelis.com::44b94222-88d6-4db2-abd8-f72ab8919ef2" providerId="AD"/>
      </p:ext>
    </p:extLst>
  </p:cmAuthor>
  <p:cmAuthor id="3" name="Nancy Phan" initials="NP" lastIdx="29" clrIdx="2">
    <p:extLst>
      <p:ext uri="{19B8F6BF-5375-455C-9EA6-DF929625EA0E}">
        <p15:presenceInfo xmlns:p15="http://schemas.microsoft.com/office/powerpoint/2012/main" userId="S::nphan@raftelis.com::2ae995ce-461d-42b0-aabc-d02ec006ee66" providerId="AD"/>
      </p:ext>
    </p:extLst>
  </p:cmAuthor>
  <p:cmAuthor id="4" name="Robert MCDonald" initials="RM" lastIdx="9" clrIdx="3">
    <p:extLst>
      <p:ext uri="{19B8F6BF-5375-455C-9EA6-DF929625EA0E}">
        <p15:presenceInfo xmlns:p15="http://schemas.microsoft.com/office/powerpoint/2012/main" userId="S::bob@cvwd.net::715290ba-28bf-4dc7-a3e3-6df36f0f6c0b" providerId="AD"/>
      </p:ext>
    </p:extLst>
  </p:cmAuthor>
  <p:cmAuthor id="5" name="Sanjay Gaur" initials="SG" lastIdx="16" clrIdx="4">
    <p:extLst>
      <p:ext uri="{19B8F6BF-5375-455C-9EA6-DF929625EA0E}">
        <p15:presenceInfo xmlns:p15="http://schemas.microsoft.com/office/powerpoint/2012/main" userId="S::sgaur@raftelis.com::1907fa41-5ce5-4567-8df8-774894ae7762" providerId="AD"/>
      </p:ext>
    </p:extLst>
  </p:cmAuthor>
  <p:cmAuthor id="6" name="Melissa Elliott" initials="ME" lastIdx="1" clrIdx="5">
    <p:extLst>
      <p:ext uri="{19B8F6BF-5375-455C-9EA6-DF929625EA0E}">
        <p15:presenceInfo xmlns:p15="http://schemas.microsoft.com/office/powerpoint/2012/main" userId="S::melliott@raftelis.com::eff62de9-9b1b-491a-bd37-cb2ea2b0017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3B40"/>
    <a:srgbClr val="D7D7D7"/>
    <a:srgbClr val="00B6DE"/>
    <a:srgbClr val="4CB94D"/>
    <a:srgbClr val="6D8076"/>
    <a:srgbClr val="FFFFFF"/>
    <a:srgbClr val="F9E087"/>
    <a:srgbClr val="000000"/>
    <a:srgbClr val="2626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 uri="{1BD7E111-0CB8-44D6-8891-C1BB2F81B7CC}">
      <p1710:readonlyRecommended xmlns:p1710="http://schemas.microsoft.com/office/powerpoint/2017/10/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352" autoAdjust="0"/>
  </p:normalViewPr>
  <p:slideViewPr>
    <p:cSldViewPr snapToGrid="0">
      <p:cViewPr varScale="1">
        <p:scale>
          <a:sx n="86" d="100"/>
          <a:sy n="86" d="100"/>
        </p:scale>
        <p:origin x="1518" y="78"/>
      </p:cViewPr>
      <p:guideLst/>
    </p:cSldViewPr>
  </p:slideViewPr>
  <p:notesTextViewPr>
    <p:cViewPr>
      <p:scale>
        <a:sx n="1" d="1"/>
        <a:sy n="1" d="1"/>
      </p:scale>
      <p:origin x="0" y="0"/>
    </p:cViewPr>
  </p:notesText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commentAuthors" Target="commentAuthors.xml"/><Relationship Id="rId68"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ncy Phan" userId="2ae995ce-461d-42b0-aabc-d02ec006ee66" providerId="ADAL" clId="{6B906213-26E2-4403-BC40-BB8CD5412B6A}"/>
    <pc:docChg chg="custSel modSld">
      <pc:chgData name="Nancy Phan" userId="2ae995ce-461d-42b0-aabc-d02ec006ee66" providerId="ADAL" clId="{6B906213-26E2-4403-BC40-BB8CD5412B6A}" dt="2021-09-21T00:49:52.865" v="14" actId="20577"/>
      <pc:docMkLst>
        <pc:docMk/>
      </pc:docMkLst>
      <pc:sldChg chg="modSp mod">
        <pc:chgData name="Nancy Phan" userId="2ae995ce-461d-42b0-aabc-d02ec006ee66" providerId="ADAL" clId="{6B906213-26E2-4403-BC40-BB8CD5412B6A}" dt="2021-09-21T00:49:52.865" v="14" actId="20577"/>
        <pc:sldMkLst>
          <pc:docMk/>
          <pc:sldMk cId="1455261585" sldId="818"/>
        </pc:sldMkLst>
        <pc:spChg chg="mod">
          <ac:chgData name="Nancy Phan" userId="2ae995ce-461d-42b0-aabc-d02ec006ee66" providerId="ADAL" clId="{6B906213-26E2-4403-BC40-BB8CD5412B6A}" dt="2021-09-21T00:49:52.865" v="14" actId="20577"/>
          <ac:spMkLst>
            <pc:docMk/>
            <pc:sldMk cId="1455261585" sldId="818"/>
            <ac:spMk id="3" creationId="{14048E6A-B8B9-4229-914B-5A5FC37AFA9F}"/>
          </ac:spMkLst>
        </pc:spChg>
      </pc:sldChg>
      <pc:sldChg chg="addSp delSp modSp mod">
        <pc:chgData name="Nancy Phan" userId="2ae995ce-461d-42b0-aabc-d02ec006ee66" providerId="ADAL" clId="{6B906213-26E2-4403-BC40-BB8CD5412B6A}" dt="2021-09-20T23:28:44.685" v="6"/>
        <pc:sldMkLst>
          <pc:docMk/>
          <pc:sldMk cId="2212172571" sldId="923"/>
        </pc:sldMkLst>
        <pc:spChg chg="add del mod">
          <ac:chgData name="Nancy Phan" userId="2ae995ce-461d-42b0-aabc-d02ec006ee66" providerId="ADAL" clId="{6B906213-26E2-4403-BC40-BB8CD5412B6A}" dt="2021-09-20T23:28:12.563" v="1"/>
          <ac:spMkLst>
            <pc:docMk/>
            <pc:sldMk cId="2212172571" sldId="923"/>
            <ac:spMk id="7" creationId="{4919D0D6-FA24-45FA-AFB1-C82BCEF8D326}"/>
          </ac:spMkLst>
        </pc:spChg>
        <pc:spChg chg="add del mod">
          <ac:chgData name="Nancy Phan" userId="2ae995ce-461d-42b0-aabc-d02ec006ee66" providerId="ADAL" clId="{6B906213-26E2-4403-BC40-BB8CD5412B6A}" dt="2021-09-20T23:28:21.945" v="3"/>
          <ac:spMkLst>
            <pc:docMk/>
            <pc:sldMk cId="2212172571" sldId="923"/>
            <ac:spMk id="10" creationId="{8DDCF7FE-B14E-48F5-A1BF-ECECED1E8BDA}"/>
          </ac:spMkLst>
        </pc:spChg>
        <pc:spChg chg="add del mod">
          <ac:chgData name="Nancy Phan" userId="2ae995ce-461d-42b0-aabc-d02ec006ee66" providerId="ADAL" clId="{6B906213-26E2-4403-BC40-BB8CD5412B6A}" dt="2021-09-20T23:28:44.685" v="6"/>
          <ac:spMkLst>
            <pc:docMk/>
            <pc:sldMk cId="2212172571" sldId="923"/>
            <ac:spMk id="13" creationId="{45F1463A-EF72-4404-BEDC-545DF927AE28}"/>
          </ac:spMkLst>
        </pc:spChg>
        <pc:picChg chg="del">
          <ac:chgData name="Nancy Phan" userId="2ae995ce-461d-42b0-aabc-d02ec006ee66" providerId="ADAL" clId="{6B906213-26E2-4403-BC40-BB8CD5412B6A}" dt="2021-09-20T23:28:09.767" v="0" actId="478"/>
          <ac:picMkLst>
            <pc:docMk/>
            <pc:sldMk cId="2212172571" sldId="923"/>
            <ac:picMk id="5" creationId="{5F341E13-21A9-4760-8DC8-0FC651DE8256}"/>
          </ac:picMkLst>
        </pc:picChg>
        <pc:picChg chg="add del mod">
          <ac:chgData name="Nancy Phan" userId="2ae995ce-461d-42b0-aabc-d02ec006ee66" providerId="ADAL" clId="{6B906213-26E2-4403-BC40-BB8CD5412B6A}" dt="2021-09-20T23:28:19.905" v="2" actId="478"/>
          <ac:picMkLst>
            <pc:docMk/>
            <pc:sldMk cId="2212172571" sldId="923"/>
            <ac:picMk id="8" creationId="{2623E8F6-7A1E-4CBB-8BF0-FE6C9B71E348}"/>
          </ac:picMkLst>
        </pc:picChg>
        <pc:picChg chg="add del mod">
          <ac:chgData name="Nancy Phan" userId="2ae995ce-461d-42b0-aabc-d02ec006ee66" providerId="ADAL" clId="{6B906213-26E2-4403-BC40-BB8CD5412B6A}" dt="2021-09-20T23:28:42.425" v="5" actId="478"/>
          <ac:picMkLst>
            <pc:docMk/>
            <pc:sldMk cId="2212172571" sldId="923"/>
            <ac:picMk id="11" creationId="{11365B55-8425-4742-B1EF-9DF21FD4FA3E}"/>
          </ac:picMkLst>
        </pc:picChg>
        <pc:picChg chg="add mod">
          <ac:chgData name="Nancy Phan" userId="2ae995ce-461d-42b0-aabc-d02ec006ee66" providerId="ADAL" clId="{6B906213-26E2-4403-BC40-BB8CD5412B6A}" dt="2021-09-20T23:28:44.685" v="6"/>
          <ac:picMkLst>
            <pc:docMk/>
            <pc:sldMk cId="2212172571" sldId="923"/>
            <ac:picMk id="14" creationId="{682E8943-0E28-4E89-9D77-3E67AD93B9DE}"/>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76" tIns="46588" rIns="93176" bIns="46588"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6435"/>
          </a:xfrm>
          <a:prstGeom prst="rect">
            <a:avLst/>
          </a:prstGeom>
        </p:spPr>
        <p:txBody>
          <a:bodyPr vert="horz" lIns="93176" tIns="46588" rIns="93176" bIns="46588" rtlCol="0"/>
          <a:lstStyle>
            <a:lvl1pPr algn="r">
              <a:defRPr sz="1200"/>
            </a:lvl1pPr>
          </a:lstStyle>
          <a:p>
            <a:fld id="{A6018781-FBF9-354C-A025-C49C596164BA}" type="datetimeFigureOut">
              <a:rPr lang="en-US" smtClean="0"/>
              <a:t>9/21/2021</a:t>
            </a:fld>
            <a:endParaRPr lang="en-US"/>
          </a:p>
        </p:txBody>
      </p:sp>
      <p:sp>
        <p:nvSpPr>
          <p:cNvPr id="4" name="Footer Placeholder 3"/>
          <p:cNvSpPr>
            <a:spLocks noGrp="1"/>
          </p:cNvSpPr>
          <p:nvPr>
            <p:ph type="ftr" sz="quarter" idx="2"/>
          </p:nvPr>
        </p:nvSpPr>
        <p:spPr>
          <a:xfrm>
            <a:off x="0" y="8829968"/>
            <a:ext cx="3037840" cy="466434"/>
          </a:xfrm>
          <a:prstGeom prst="rect">
            <a:avLst/>
          </a:prstGeom>
        </p:spPr>
        <p:txBody>
          <a:bodyPr vert="horz" lIns="93176" tIns="46588" rIns="93176" bIns="46588" rtlCol="0" anchor="b"/>
          <a:lstStyle>
            <a:lvl1pPr algn="l">
              <a:defRPr sz="1200"/>
            </a:lvl1pPr>
          </a:lstStyle>
          <a:p>
            <a:endParaRPr lang="en-US"/>
          </a:p>
        </p:txBody>
      </p:sp>
    </p:spTree>
    <p:extLst>
      <p:ext uri="{BB962C8B-B14F-4D97-AF65-F5344CB8AC3E}">
        <p14:creationId xmlns:p14="http://schemas.microsoft.com/office/powerpoint/2010/main" val="246240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76" tIns="46588" rIns="93176" bIns="46588" rtlCol="0"/>
          <a:lstStyle>
            <a:lvl1pPr algn="l">
              <a:defRPr sz="1200"/>
            </a:lvl1pPr>
          </a:lstStyle>
          <a:p>
            <a:endParaRPr lang="en-US"/>
          </a:p>
        </p:txBody>
      </p:sp>
      <p:sp>
        <p:nvSpPr>
          <p:cNvPr id="3" name="Date Placeholder 2"/>
          <p:cNvSpPr>
            <a:spLocks noGrp="1"/>
          </p:cNvSpPr>
          <p:nvPr>
            <p:ph type="dt" idx="1"/>
          </p:nvPr>
        </p:nvSpPr>
        <p:spPr>
          <a:xfrm>
            <a:off x="3970939" y="0"/>
            <a:ext cx="3037840" cy="466435"/>
          </a:xfrm>
          <a:prstGeom prst="rect">
            <a:avLst/>
          </a:prstGeom>
        </p:spPr>
        <p:txBody>
          <a:bodyPr vert="horz" lIns="93176" tIns="46588" rIns="93176" bIns="46588" rtlCol="0"/>
          <a:lstStyle>
            <a:lvl1pPr algn="r">
              <a:defRPr sz="1200"/>
            </a:lvl1pPr>
          </a:lstStyle>
          <a:p>
            <a:fld id="{108FFD40-13C9-7B48-A0BE-E251E1E33FE5}" type="datetimeFigureOut">
              <a:rPr lang="en-US" smtClean="0"/>
              <a:t>9/21/2021</a:t>
            </a:fld>
            <a:endParaRPr lang="en-US"/>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3176" tIns="46588" rIns="93176" bIns="46588" rtlCol="0" anchor="ctr"/>
          <a:lstStyle/>
          <a:p>
            <a:endParaRPr lang="en-US"/>
          </a:p>
        </p:txBody>
      </p:sp>
      <p:sp>
        <p:nvSpPr>
          <p:cNvPr id="5" name="Notes Placeholder 4"/>
          <p:cNvSpPr>
            <a:spLocks noGrp="1"/>
          </p:cNvSpPr>
          <p:nvPr>
            <p:ph type="body" sz="quarter" idx="3"/>
          </p:nvPr>
        </p:nvSpPr>
        <p:spPr>
          <a:xfrm>
            <a:off x="701041" y="4473893"/>
            <a:ext cx="5608320" cy="3660458"/>
          </a:xfrm>
          <a:prstGeom prst="rect">
            <a:avLst/>
          </a:prstGeom>
        </p:spPr>
        <p:txBody>
          <a:bodyPr vert="horz" lIns="93176" tIns="46588" rIns="93176" bIns="4658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4"/>
          </a:xfrm>
          <a:prstGeom prst="rect">
            <a:avLst/>
          </a:prstGeom>
        </p:spPr>
        <p:txBody>
          <a:bodyPr vert="horz" lIns="93176" tIns="46588" rIns="93176" bIns="46588"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8"/>
            <a:ext cx="3037840" cy="466434"/>
          </a:xfrm>
          <a:prstGeom prst="rect">
            <a:avLst/>
          </a:prstGeom>
        </p:spPr>
        <p:txBody>
          <a:bodyPr vert="horz" lIns="93176" tIns="46588" rIns="93176" bIns="46588" rtlCol="0" anchor="b"/>
          <a:lstStyle>
            <a:lvl1pPr algn="r">
              <a:defRPr sz="1200"/>
            </a:lvl1pPr>
          </a:lstStyle>
          <a:p>
            <a:fld id="{6F8E2375-F1B1-284C-A827-B0E603FDBDD8}" type="slidenum">
              <a:rPr lang="en-US" smtClean="0"/>
              <a:t>‹#›</a:t>
            </a:fld>
            <a:endParaRPr lang="en-US"/>
          </a:p>
        </p:txBody>
      </p:sp>
    </p:spTree>
    <p:extLst>
      <p:ext uri="{BB962C8B-B14F-4D97-AF65-F5344CB8AC3E}">
        <p14:creationId xmlns:p14="http://schemas.microsoft.com/office/powerpoint/2010/main" val="938444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1</a:t>
            </a:fld>
            <a:endParaRPr lang="en-US"/>
          </a:p>
        </p:txBody>
      </p:sp>
    </p:spTree>
    <p:extLst>
      <p:ext uri="{BB962C8B-B14F-4D97-AF65-F5344CB8AC3E}">
        <p14:creationId xmlns:p14="http://schemas.microsoft.com/office/powerpoint/2010/main" val="42870755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13</a:t>
            </a:fld>
            <a:endParaRPr lang="en-US"/>
          </a:p>
        </p:txBody>
      </p:sp>
    </p:spTree>
    <p:extLst>
      <p:ext uri="{BB962C8B-B14F-4D97-AF65-F5344CB8AC3E}">
        <p14:creationId xmlns:p14="http://schemas.microsoft.com/office/powerpoint/2010/main" val="33272861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a prior Water Commission meeting, we presented four options to assess the IRF to recover capital/infrastructure related costs. Based on discussions with</a:t>
            </a:r>
            <a:r>
              <a:rPr lang="en-US" baseline="0"/>
              <a:t> the</a:t>
            </a:r>
            <a:r>
              <a:rPr lang="en-US"/>
              <a:t> Water Commission </a:t>
            </a:r>
            <a:r>
              <a:rPr lang="en-US" baseline="0"/>
              <a:t>and </a:t>
            </a:r>
            <a:r>
              <a:rPr lang="en-US"/>
              <a:t>with Santa Cruz staff in May and June, and feedback from the customer panels, future</a:t>
            </a:r>
            <a:r>
              <a:rPr lang="en-US" baseline="0"/>
              <a:t> water rates were developed for </a:t>
            </a:r>
            <a:r>
              <a:rPr lang="en-US"/>
              <a:t>two options and presented at the July 12, 2021 Water Commission</a:t>
            </a:r>
            <a:r>
              <a:rPr lang="en-US" baseline="0"/>
              <a:t> meeting: t</a:t>
            </a:r>
            <a:r>
              <a:rPr lang="en-US"/>
              <a:t>he tiered commodity option (based on the current methodology, but with updated COS allocations and residential rate structure) and the adding</a:t>
            </a:r>
            <a:r>
              <a:rPr lang="en-US" baseline="0"/>
              <a:t> IRF revenue requirements to the </a:t>
            </a:r>
            <a:r>
              <a:rPr lang="en-US"/>
              <a:t>readiness-to-serve charge based</a:t>
            </a:r>
            <a:r>
              <a:rPr lang="en-US" baseline="0"/>
              <a:t> on meter sizes</a:t>
            </a:r>
            <a:r>
              <a:rPr lang="en-US"/>
              <a:t>. </a:t>
            </a:r>
          </a:p>
        </p:txBody>
      </p:sp>
      <p:sp>
        <p:nvSpPr>
          <p:cNvPr id="4" name="Slide Number Placeholder 3"/>
          <p:cNvSpPr>
            <a:spLocks noGrp="1"/>
          </p:cNvSpPr>
          <p:nvPr>
            <p:ph type="sldNum" sz="quarter" idx="5"/>
          </p:nvPr>
        </p:nvSpPr>
        <p:spPr/>
        <p:txBody>
          <a:bodyPr/>
          <a:lstStyle/>
          <a:p>
            <a:fld id="{6F8E2375-F1B1-284C-A827-B0E603FDBDD8}" type="slidenum">
              <a:rPr lang="en-US" smtClean="0"/>
              <a:t>15</a:t>
            </a:fld>
            <a:endParaRPr lang="en-US"/>
          </a:p>
        </p:txBody>
      </p:sp>
    </p:spTree>
    <p:extLst>
      <p:ext uri="{BB962C8B-B14F-4D97-AF65-F5344CB8AC3E}">
        <p14:creationId xmlns:p14="http://schemas.microsoft.com/office/powerpoint/2010/main" val="18494703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Please see the more detailed discussion on North Coast Ag rate options in the Draft Long Range Financial Plan</a:t>
            </a:r>
          </a:p>
        </p:txBody>
      </p:sp>
      <p:sp>
        <p:nvSpPr>
          <p:cNvPr id="4" name="Slide Number Placeholder 3"/>
          <p:cNvSpPr>
            <a:spLocks noGrp="1"/>
          </p:cNvSpPr>
          <p:nvPr>
            <p:ph type="sldNum" sz="quarter" idx="10"/>
          </p:nvPr>
        </p:nvSpPr>
        <p:spPr/>
        <p:txBody>
          <a:bodyPr/>
          <a:lstStyle/>
          <a:p>
            <a:fld id="{6F8E2375-F1B1-284C-A827-B0E603FDBDD8}" type="slidenum">
              <a:rPr lang="en-US" smtClean="0"/>
              <a:t>16</a:t>
            </a:fld>
            <a:endParaRPr lang="en-US"/>
          </a:p>
        </p:txBody>
      </p:sp>
    </p:spTree>
    <p:extLst>
      <p:ext uri="{BB962C8B-B14F-4D97-AF65-F5344CB8AC3E}">
        <p14:creationId xmlns:p14="http://schemas.microsoft.com/office/powerpoint/2010/main" val="25261980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6F8E2375-F1B1-284C-A827-B0E603FDBDD8}" type="slidenum">
              <a:rPr lang="en-US" smtClean="0"/>
              <a:t>17</a:t>
            </a:fld>
            <a:endParaRPr lang="en-US"/>
          </a:p>
        </p:txBody>
      </p:sp>
    </p:spTree>
    <p:extLst>
      <p:ext uri="{BB962C8B-B14F-4D97-AF65-F5344CB8AC3E}">
        <p14:creationId xmlns:p14="http://schemas.microsoft.com/office/powerpoint/2010/main" val="975642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18</a:t>
            </a:fld>
            <a:endParaRPr lang="en-US"/>
          </a:p>
        </p:txBody>
      </p:sp>
    </p:spTree>
    <p:extLst>
      <p:ext uri="{BB962C8B-B14F-4D97-AF65-F5344CB8AC3E}">
        <p14:creationId xmlns:p14="http://schemas.microsoft.com/office/powerpoint/2010/main" val="11563520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The revenue requirement is broken into two portions: IRF and O&amp;M. The total revenue requirement is the amount of rate revenue to be collected from the City's water customers and is based on the financial analysis provided by City</a:t>
            </a:r>
            <a:r>
              <a:rPr lang="en-US" baseline="0">
                <a:cs typeface="Calibri"/>
              </a:rPr>
              <a:t> staff using the PFM model</a:t>
            </a:r>
            <a:r>
              <a:rPr lang="en-US">
                <a:cs typeface="Calibri"/>
              </a:rPr>
              <a:t>. The total adjustment percentage is applied to the COS rates for FY 2023 through FY 2027. Although the revenue adjustments vary year to year, the average annual adjustment is approximately 10.8%.</a:t>
            </a:r>
          </a:p>
          <a:p>
            <a:endParaRPr lang="en-US">
              <a:cs typeface="Calibri"/>
            </a:endParaRPr>
          </a:p>
          <a:p>
            <a:r>
              <a:rPr lang="en-US">
                <a:cs typeface="Calibri"/>
              </a:rPr>
              <a:t>COS Revenues ($39.3M) are the rates in FY 2021 multiplied by the FY 2019 consumption. FY 2019 consumption was before any COVID impacts.</a:t>
            </a:r>
          </a:p>
        </p:txBody>
      </p:sp>
      <p:sp>
        <p:nvSpPr>
          <p:cNvPr id="4" name="Slide Number Placeholder 3"/>
          <p:cNvSpPr>
            <a:spLocks noGrp="1"/>
          </p:cNvSpPr>
          <p:nvPr>
            <p:ph type="sldNum" sz="quarter" idx="5"/>
          </p:nvPr>
        </p:nvSpPr>
        <p:spPr/>
        <p:txBody>
          <a:bodyPr/>
          <a:lstStyle/>
          <a:p>
            <a:fld id="{6F8E2375-F1B1-284C-A827-B0E603FDBDD8}" type="slidenum">
              <a:rPr lang="en-US" smtClean="0"/>
              <a:t>19</a:t>
            </a:fld>
            <a:endParaRPr lang="en-US"/>
          </a:p>
        </p:txBody>
      </p:sp>
    </p:spTree>
    <p:extLst>
      <p:ext uri="{BB962C8B-B14F-4D97-AF65-F5344CB8AC3E}">
        <p14:creationId xmlns:p14="http://schemas.microsoft.com/office/powerpoint/2010/main" val="30024744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20</a:t>
            </a:fld>
            <a:endParaRPr lang="en-US"/>
          </a:p>
        </p:txBody>
      </p:sp>
    </p:spTree>
    <p:extLst>
      <p:ext uri="{BB962C8B-B14F-4D97-AF65-F5344CB8AC3E}">
        <p14:creationId xmlns:p14="http://schemas.microsoft.com/office/powerpoint/2010/main" val="6241772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The preliminary Residential rates incorporate a three-tier rate structure, and includes one less tier than the 2016</a:t>
            </a:r>
            <a:r>
              <a:rPr lang="en-US" baseline="0">
                <a:cs typeface="Calibri"/>
              </a:rPr>
              <a:t> adopted rate structure</a:t>
            </a:r>
            <a:r>
              <a:rPr lang="en-US">
                <a:cs typeface="Calibri"/>
              </a:rPr>
              <a:t>. Tier 1 is based on average winter use and is a proxy for indoor,</a:t>
            </a:r>
            <a:r>
              <a:rPr lang="en-US" baseline="0">
                <a:cs typeface="Calibri"/>
              </a:rPr>
              <a:t> essential </a:t>
            </a:r>
            <a:r>
              <a:rPr lang="en-US">
                <a:cs typeface="Calibri"/>
              </a:rPr>
              <a:t>water use (since irrigation is generally minimal during these months). Tier 2 is based on average summer use and is a proxy for outdoor water use. Tier 3 is any amount of use over Tier 2. </a:t>
            </a:r>
          </a:p>
        </p:txBody>
      </p:sp>
      <p:sp>
        <p:nvSpPr>
          <p:cNvPr id="4" name="Slide Number Placeholder 3"/>
          <p:cNvSpPr>
            <a:spLocks noGrp="1"/>
          </p:cNvSpPr>
          <p:nvPr>
            <p:ph type="sldNum" sz="quarter" idx="5"/>
          </p:nvPr>
        </p:nvSpPr>
        <p:spPr/>
        <p:txBody>
          <a:bodyPr/>
          <a:lstStyle/>
          <a:p>
            <a:fld id="{6F8E2375-F1B1-284C-A827-B0E603FDBDD8}" type="slidenum">
              <a:rPr lang="en-US" smtClean="0"/>
              <a:t>21</a:t>
            </a:fld>
            <a:endParaRPr lang="en-US"/>
          </a:p>
        </p:txBody>
      </p:sp>
    </p:spTree>
    <p:extLst>
      <p:ext uri="{BB962C8B-B14F-4D97-AF65-F5344CB8AC3E}">
        <p14:creationId xmlns:p14="http://schemas.microsoft.com/office/powerpoint/2010/main" val="15186053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22</a:t>
            </a:fld>
            <a:endParaRPr lang="en-US"/>
          </a:p>
        </p:txBody>
      </p:sp>
    </p:spTree>
    <p:extLst>
      <p:ext uri="{BB962C8B-B14F-4D97-AF65-F5344CB8AC3E}">
        <p14:creationId xmlns:p14="http://schemas.microsoft.com/office/powerpoint/2010/main" val="21222595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24</a:t>
            </a:fld>
            <a:endParaRPr lang="en-US"/>
          </a:p>
        </p:txBody>
      </p:sp>
    </p:spTree>
    <p:extLst>
      <p:ext uri="{BB962C8B-B14F-4D97-AF65-F5344CB8AC3E}">
        <p14:creationId xmlns:p14="http://schemas.microsoft.com/office/powerpoint/2010/main" val="3035531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5963" y="1162050"/>
            <a:ext cx="5578475" cy="31384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2</a:t>
            </a:fld>
            <a:endParaRPr lang="en-US"/>
          </a:p>
        </p:txBody>
      </p:sp>
    </p:spTree>
    <p:extLst>
      <p:ext uri="{BB962C8B-B14F-4D97-AF65-F5344CB8AC3E}">
        <p14:creationId xmlns:p14="http://schemas.microsoft.com/office/powerpoint/2010/main" val="5911472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Lift Zone 1 includes </a:t>
            </a:r>
            <a:r>
              <a:rPr lang="en-US" dirty="0" err="1"/>
              <a:t>Carbonera</a:t>
            </a:r>
            <a:r>
              <a:rPr lang="en-US" dirty="0"/>
              <a:t>, </a:t>
            </a:r>
            <a:r>
              <a:rPr lang="en-US" dirty="0" err="1"/>
              <a:t>Pasatiempo</a:t>
            </a:r>
            <a:r>
              <a:rPr lang="en-US" dirty="0"/>
              <a:t>, Santa Cruz Gardens, University #2</a:t>
            </a:r>
          </a:p>
          <a:p>
            <a:r>
              <a:rPr lang="en-US" dirty="0"/>
              <a:t>Lift Zone 2 includes Kite Hill, Rolling Woods, </a:t>
            </a:r>
            <a:r>
              <a:rPr lang="en-US" dirty="0" err="1"/>
              <a:t>Springtree</a:t>
            </a:r>
            <a:r>
              <a:rPr lang="en-US" dirty="0"/>
              <a:t>, and University #4</a:t>
            </a:r>
          </a:p>
          <a:p>
            <a:r>
              <a:rPr lang="en-US" dirty="0"/>
              <a:t>Lift Zone 3 includes University #6</a:t>
            </a:r>
          </a:p>
        </p:txBody>
      </p:sp>
      <p:sp>
        <p:nvSpPr>
          <p:cNvPr id="4" name="Slide Number Placeholder 3"/>
          <p:cNvSpPr>
            <a:spLocks noGrp="1"/>
          </p:cNvSpPr>
          <p:nvPr>
            <p:ph type="sldNum" sz="quarter" idx="5"/>
          </p:nvPr>
        </p:nvSpPr>
        <p:spPr/>
        <p:txBody>
          <a:bodyPr/>
          <a:lstStyle/>
          <a:p>
            <a:fld id="{6F8E2375-F1B1-284C-A827-B0E603FDBDD8}" type="slidenum">
              <a:rPr lang="en-US" smtClean="0"/>
              <a:t>26</a:t>
            </a:fld>
            <a:endParaRPr lang="en-US"/>
          </a:p>
        </p:txBody>
      </p:sp>
    </p:spTree>
    <p:extLst>
      <p:ext uri="{BB962C8B-B14F-4D97-AF65-F5344CB8AC3E}">
        <p14:creationId xmlns:p14="http://schemas.microsoft.com/office/powerpoint/2010/main" val="28123391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F8E2375-F1B1-284C-A827-B0E603FDBDD8}" type="slidenum">
              <a:rPr lang="en-US" smtClean="0"/>
              <a:t>28</a:t>
            </a:fld>
            <a:endParaRPr lang="en-US"/>
          </a:p>
        </p:txBody>
      </p:sp>
    </p:spTree>
    <p:extLst>
      <p:ext uri="{BB962C8B-B14F-4D97-AF65-F5344CB8AC3E}">
        <p14:creationId xmlns:p14="http://schemas.microsoft.com/office/powerpoint/2010/main" val="21698067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30</a:t>
            </a:fld>
            <a:endParaRPr lang="en-US"/>
          </a:p>
        </p:txBody>
      </p:sp>
    </p:spTree>
    <p:extLst>
      <p:ext uri="{BB962C8B-B14F-4D97-AF65-F5344CB8AC3E}">
        <p14:creationId xmlns:p14="http://schemas.microsoft.com/office/powerpoint/2010/main" val="3848108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35</a:t>
            </a:fld>
            <a:endParaRPr lang="en-US"/>
          </a:p>
        </p:txBody>
      </p:sp>
    </p:spTree>
    <p:extLst>
      <p:ext uri="{BB962C8B-B14F-4D97-AF65-F5344CB8AC3E}">
        <p14:creationId xmlns:p14="http://schemas.microsoft.com/office/powerpoint/2010/main" val="29833299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F8E2375-F1B1-284C-A827-B0E603FDBDD8}" type="slidenum">
              <a:rPr lang="en-US" smtClean="0"/>
              <a:t>38</a:t>
            </a:fld>
            <a:endParaRPr lang="en-US"/>
          </a:p>
        </p:txBody>
      </p:sp>
    </p:spTree>
    <p:extLst>
      <p:ext uri="{BB962C8B-B14F-4D97-AF65-F5344CB8AC3E}">
        <p14:creationId xmlns:p14="http://schemas.microsoft.com/office/powerpoint/2010/main" val="23003916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39</a:t>
            </a:fld>
            <a:endParaRPr lang="en-US"/>
          </a:p>
        </p:txBody>
      </p:sp>
    </p:spTree>
    <p:extLst>
      <p:ext uri="{BB962C8B-B14F-4D97-AF65-F5344CB8AC3E}">
        <p14:creationId xmlns:p14="http://schemas.microsoft.com/office/powerpoint/2010/main" val="42807769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We developed a peaking analysis for the water system as well as the individual customer classes. While all other customer classes exhibited less peaking characteristics, Irrigation is the only customer class that has seen increased peaking since the analysis performed in the 2016 water rate study. Given the results of this analysis, the peaking-related costs are allocated to Irrigation customers in a higher proportion compared to the previous study.</a:t>
            </a:r>
          </a:p>
        </p:txBody>
      </p:sp>
      <p:sp>
        <p:nvSpPr>
          <p:cNvPr id="4" name="Slide Number Placeholder 3"/>
          <p:cNvSpPr>
            <a:spLocks noGrp="1"/>
          </p:cNvSpPr>
          <p:nvPr>
            <p:ph type="sldNum" sz="quarter" idx="5"/>
          </p:nvPr>
        </p:nvSpPr>
        <p:spPr/>
        <p:txBody>
          <a:bodyPr/>
          <a:lstStyle/>
          <a:p>
            <a:fld id="{6F8E2375-F1B1-284C-A827-B0E603FDBDD8}" type="slidenum">
              <a:rPr lang="en-US" smtClean="0"/>
              <a:t>40</a:t>
            </a:fld>
            <a:endParaRPr lang="en-US"/>
          </a:p>
        </p:txBody>
      </p:sp>
    </p:spTree>
    <p:extLst>
      <p:ext uri="{BB962C8B-B14F-4D97-AF65-F5344CB8AC3E}">
        <p14:creationId xmlns:p14="http://schemas.microsoft.com/office/powerpoint/2010/main" val="13037654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The RTS charges shown here are revenue neutral. The meters and services component varies by meter size based on the cost to replace that meter. Billing and customer service is the same for all meter sizes: it costs the same to provide customer service and bills to any meter, regardless of size. </a:t>
            </a:r>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41</a:t>
            </a:fld>
            <a:endParaRPr lang="en-US"/>
          </a:p>
        </p:txBody>
      </p:sp>
    </p:spTree>
    <p:extLst>
      <p:ext uri="{BB962C8B-B14F-4D97-AF65-F5344CB8AC3E}">
        <p14:creationId xmlns:p14="http://schemas.microsoft.com/office/powerpoint/2010/main" val="1130943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The commodity charges shown here are revenue neutral and incorporate the costs of average demand, water supply, peak demand, and conservation (which is applied to the upper tiers). The FY 2021 rate used as a comparison is the commodity charge without the IRF component for Inside City customers (where applicable).</a:t>
            </a:r>
          </a:p>
        </p:txBody>
      </p:sp>
      <p:sp>
        <p:nvSpPr>
          <p:cNvPr id="4" name="Slide Number Placeholder 3"/>
          <p:cNvSpPr>
            <a:spLocks noGrp="1"/>
          </p:cNvSpPr>
          <p:nvPr>
            <p:ph type="sldNum" sz="quarter" idx="5"/>
          </p:nvPr>
        </p:nvSpPr>
        <p:spPr/>
        <p:txBody>
          <a:bodyPr/>
          <a:lstStyle/>
          <a:p>
            <a:fld id="{6F8E2375-F1B1-284C-A827-B0E603FDBDD8}" type="slidenum">
              <a:rPr lang="en-US" smtClean="0"/>
              <a:t>42</a:t>
            </a:fld>
            <a:endParaRPr lang="en-US"/>
          </a:p>
        </p:txBody>
      </p:sp>
    </p:spTree>
    <p:extLst>
      <p:ext uri="{BB962C8B-B14F-4D97-AF65-F5344CB8AC3E}">
        <p14:creationId xmlns:p14="http://schemas.microsoft.com/office/powerpoint/2010/main" val="18308195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The first IRF option is recovered on the tiered commodity charge, which is based on the existing methodology. The capital costs are allocated to each customer based on the peaking characteristics specific to each class and tier. </a:t>
            </a:r>
          </a:p>
        </p:txBody>
      </p:sp>
      <p:sp>
        <p:nvSpPr>
          <p:cNvPr id="4" name="Slide Number Placeholder 3"/>
          <p:cNvSpPr>
            <a:spLocks noGrp="1"/>
          </p:cNvSpPr>
          <p:nvPr>
            <p:ph type="sldNum" sz="quarter" idx="5"/>
          </p:nvPr>
        </p:nvSpPr>
        <p:spPr/>
        <p:txBody>
          <a:bodyPr/>
          <a:lstStyle/>
          <a:p>
            <a:fld id="{6F8E2375-F1B1-284C-A827-B0E603FDBDD8}" type="slidenum">
              <a:rPr lang="en-US" smtClean="0"/>
              <a:t>43</a:t>
            </a:fld>
            <a:endParaRPr lang="en-US"/>
          </a:p>
        </p:txBody>
      </p:sp>
    </p:spTree>
    <p:extLst>
      <p:ext uri="{BB962C8B-B14F-4D97-AF65-F5344CB8AC3E}">
        <p14:creationId xmlns:p14="http://schemas.microsoft.com/office/powerpoint/2010/main" val="1666340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3</a:t>
            </a:fld>
            <a:endParaRPr lang="en-US"/>
          </a:p>
        </p:txBody>
      </p:sp>
    </p:spTree>
    <p:extLst>
      <p:ext uri="{BB962C8B-B14F-4D97-AF65-F5344CB8AC3E}">
        <p14:creationId xmlns:p14="http://schemas.microsoft.com/office/powerpoint/2010/main" val="10616481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commodity charges shown here compare the COS (revenue neutral) rate, the proposed FY 2023 charge with revenue adjustments applied, and the current FY 2022 rates. Note that these commodity charges include only the O&amp;M component (no IRF).</a:t>
            </a:r>
          </a:p>
        </p:txBody>
      </p:sp>
      <p:sp>
        <p:nvSpPr>
          <p:cNvPr id="4" name="Slide Number Placeholder 3"/>
          <p:cNvSpPr>
            <a:spLocks noGrp="1"/>
          </p:cNvSpPr>
          <p:nvPr>
            <p:ph type="sldNum" sz="quarter" idx="5"/>
          </p:nvPr>
        </p:nvSpPr>
        <p:spPr/>
        <p:txBody>
          <a:bodyPr/>
          <a:lstStyle/>
          <a:p>
            <a:fld id="{6F8E2375-F1B1-284C-A827-B0E603FDBDD8}" type="slidenum">
              <a:rPr lang="en-US" smtClean="0"/>
              <a:t>44</a:t>
            </a:fld>
            <a:endParaRPr lang="en-US"/>
          </a:p>
        </p:txBody>
      </p:sp>
    </p:spTree>
    <p:extLst>
      <p:ext uri="{BB962C8B-B14F-4D97-AF65-F5344CB8AC3E}">
        <p14:creationId xmlns:p14="http://schemas.microsoft.com/office/powerpoint/2010/main" val="127801026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Decreased:</a:t>
            </a:r>
          </a:p>
          <a:p>
            <a:pPr marL="172719" indent="-172719">
              <a:buFontTx/>
              <a:buChar char="-"/>
            </a:pPr>
            <a:r>
              <a:rPr lang="en-US"/>
              <a:t>Water Resources: 25% (based on proportion of water supply from NC system)</a:t>
            </a:r>
          </a:p>
          <a:p>
            <a:pPr marL="172719" indent="-172719">
              <a:buFontTx/>
              <a:buChar char="-"/>
            </a:pPr>
            <a:r>
              <a:rPr lang="en-US"/>
              <a:t>Raw Water Production: 25% (based on proportion of water supply from NC system)</a:t>
            </a:r>
          </a:p>
        </p:txBody>
      </p:sp>
      <p:sp>
        <p:nvSpPr>
          <p:cNvPr id="4" name="Slide Number Placeholder 3"/>
          <p:cNvSpPr>
            <a:spLocks noGrp="1"/>
          </p:cNvSpPr>
          <p:nvPr>
            <p:ph type="sldNum" sz="quarter" idx="5"/>
          </p:nvPr>
        </p:nvSpPr>
        <p:spPr/>
        <p:txBody>
          <a:bodyPr/>
          <a:lstStyle/>
          <a:p>
            <a:fld id="{6F8E2375-F1B1-284C-A827-B0E603FDBDD8}" type="slidenum">
              <a:rPr lang="en-US" smtClean="0"/>
              <a:t>46</a:t>
            </a:fld>
            <a:endParaRPr lang="en-US"/>
          </a:p>
        </p:txBody>
      </p:sp>
    </p:spTree>
    <p:extLst>
      <p:ext uri="{BB962C8B-B14F-4D97-AF65-F5344CB8AC3E}">
        <p14:creationId xmlns:p14="http://schemas.microsoft.com/office/powerpoint/2010/main" val="16326165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47</a:t>
            </a:fld>
            <a:endParaRPr lang="en-US"/>
          </a:p>
        </p:txBody>
      </p:sp>
    </p:spTree>
    <p:extLst>
      <p:ext uri="{BB962C8B-B14F-4D97-AF65-F5344CB8AC3E}">
        <p14:creationId xmlns:p14="http://schemas.microsoft.com/office/powerpoint/2010/main" val="17770816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Decreased:</a:t>
            </a:r>
          </a:p>
          <a:p>
            <a:pPr marL="172719" indent="-172719">
              <a:buFontTx/>
              <a:buChar char="-"/>
            </a:pPr>
            <a:r>
              <a:rPr lang="en-US"/>
              <a:t>Raw Water Storage: 6%</a:t>
            </a:r>
          </a:p>
          <a:p>
            <a:pPr marL="172719" indent="-172719">
              <a:buFontTx/>
              <a:buChar char="-"/>
            </a:pPr>
            <a:r>
              <a:rPr lang="en-US"/>
              <a:t>Raw Water Transmission: 58% (based on proportion of LF of pipeline in NC system)</a:t>
            </a:r>
          </a:p>
          <a:p>
            <a:pPr marL="172719" indent="-172719">
              <a:buFontTx/>
              <a:buChar char="-"/>
            </a:pPr>
            <a:r>
              <a:rPr lang="en-US"/>
              <a:t>General: 61%</a:t>
            </a:r>
          </a:p>
        </p:txBody>
      </p:sp>
      <p:sp>
        <p:nvSpPr>
          <p:cNvPr id="4" name="Slide Number Placeholder 3"/>
          <p:cNvSpPr>
            <a:spLocks noGrp="1"/>
          </p:cNvSpPr>
          <p:nvPr>
            <p:ph type="sldNum" sz="quarter" idx="5"/>
          </p:nvPr>
        </p:nvSpPr>
        <p:spPr/>
        <p:txBody>
          <a:bodyPr/>
          <a:lstStyle/>
          <a:p>
            <a:fld id="{6F8E2375-F1B1-284C-A827-B0E603FDBDD8}" type="slidenum">
              <a:rPr lang="en-US" smtClean="0"/>
              <a:t>48</a:t>
            </a:fld>
            <a:endParaRPr lang="en-US"/>
          </a:p>
        </p:txBody>
      </p:sp>
    </p:spTree>
    <p:extLst>
      <p:ext uri="{BB962C8B-B14F-4D97-AF65-F5344CB8AC3E}">
        <p14:creationId xmlns:p14="http://schemas.microsoft.com/office/powerpoint/2010/main" val="83558569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Based on FY 2019 customer data and FY 2021 water rates, the total rate revenues less Rate Stabilization Fee revenues is equal to $39.3 million. $9 million of this revenue requirement is related to infrastructure or capital related costs and is equal to the amount of cash funded capital plus debt service. The preliminary rates do not have a rate differential between Inside and Outside City customers – meaning that Inside City customers' rates will increase and Outside City customers' rates will decrease based on this change.</a:t>
            </a:r>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52</a:t>
            </a:fld>
            <a:endParaRPr lang="en-US"/>
          </a:p>
        </p:txBody>
      </p:sp>
    </p:spTree>
    <p:extLst>
      <p:ext uri="{BB962C8B-B14F-4D97-AF65-F5344CB8AC3E}">
        <p14:creationId xmlns:p14="http://schemas.microsoft.com/office/powerpoint/2010/main" val="200376842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To</a:t>
            </a:r>
            <a:r>
              <a:rPr lang="en-US" baseline="0">
                <a:cs typeface="Calibri"/>
              </a:rPr>
              <a:t> start evaluating rate structure options, </a:t>
            </a:r>
            <a:r>
              <a:rPr lang="en-US">
                <a:cs typeface="Calibri"/>
              </a:rPr>
              <a:t>preliminary rates were developed for two scenarios. One of the scenarios is revenue neutral and based on FY 2021 rates and FY 2019 customer data (the "representative year" of data, determined during the kick-off meeting of this study). The financial requirements developed by city</a:t>
            </a:r>
            <a:r>
              <a:rPr lang="en-US" baseline="0">
                <a:cs typeface="Calibri"/>
              </a:rPr>
              <a:t> staff and use the </a:t>
            </a:r>
            <a:r>
              <a:rPr lang="en-US">
                <a:cs typeface="Calibri"/>
              </a:rPr>
              <a:t>PFM financial model</a:t>
            </a:r>
            <a:r>
              <a:rPr lang="en-US" baseline="0">
                <a:cs typeface="Calibri"/>
              </a:rPr>
              <a:t> and pro forma results (See Draft Long Range Financial Plan).  These forward-looking revenue requirements used for developing rates for the proposed </a:t>
            </a:r>
            <a:r>
              <a:rPr lang="en-US">
                <a:cs typeface="Calibri"/>
              </a:rPr>
              <a:t>FY 2023 through FY 2027 period.</a:t>
            </a:r>
          </a:p>
        </p:txBody>
      </p:sp>
      <p:sp>
        <p:nvSpPr>
          <p:cNvPr id="4" name="Slide Number Placeholder 3"/>
          <p:cNvSpPr>
            <a:spLocks noGrp="1"/>
          </p:cNvSpPr>
          <p:nvPr>
            <p:ph type="sldNum" sz="quarter" idx="5"/>
          </p:nvPr>
        </p:nvSpPr>
        <p:spPr/>
        <p:txBody>
          <a:bodyPr/>
          <a:lstStyle/>
          <a:p>
            <a:fld id="{6F8E2375-F1B1-284C-A827-B0E603FDBDD8}" type="slidenum">
              <a:rPr lang="en-US" smtClean="0"/>
              <a:t>53</a:t>
            </a:fld>
            <a:endParaRPr lang="en-US"/>
          </a:p>
        </p:txBody>
      </p:sp>
    </p:spTree>
    <p:extLst>
      <p:ext uri="{BB962C8B-B14F-4D97-AF65-F5344CB8AC3E}">
        <p14:creationId xmlns:p14="http://schemas.microsoft.com/office/powerpoint/2010/main" val="76400762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slide shows the five-year rate schedule for commodity charges under the IRF tiered commodity option. The proposed charges from FY 2023 through FY 2027 are based on the total revenue adjustments previously shown, which are applied to the COS rates.</a:t>
            </a:r>
          </a:p>
          <a:p>
            <a:endParaRPr lang="en-US">
              <a:cs typeface="Calibri"/>
            </a:endParaRPr>
          </a:p>
        </p:txBody>
      </p:sp>
      <p:sp>
        <p:nvSpPr>
          <p:cNvPr id="4" name="Slide Number Placeholder 3"/>
          <p:cNvSpPr>
            <a:spLocks noGrp="1"/>
          </p:cNvSpPr>
          <p:nvPr>
            <p:ph type="sldNum" sz="quarter" idx="5"/>
          </p:nvPr>
        </p:nvSpPr>
        <p:spPr/>
        <p:txBody>
          <a:bodyPr/>
          <a:lstStyle/>
          <a:p>
            <a:fld id="{6F8E2375-F1B1-284C-A827-B0E603FDBDD8}" type="slidenum">
              <a:rPr lang="en-US" smtClean="0"/>
              <a:t>55</a:t>
            </a:fld>
            <a:endParaRPr lang="en-US"/>
          </a:p>
        </p:txBody>
      </p:sp>
    </p:spTree>
    <p:extLst>
      <p:ext uri="{BB962C8B-B14F-4D97-AF65-F5344CB8AC3E}">
        <p14:creationId xmlns:p14="http://schemas.microsoft.com/office/powerpoint/2010/main" val="20590088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4</a:t>
            </a:fld>
            <a:endParaRPr lang="en-US"/>
          </a:p>
        </p:txBody>
      </p:sp>
    </p:spTree>
    <p:extLst>
      <p:ext uri="{BB962C8B-B14F-4D97-AF65-F5344CB8AC3E}">
        <p14:creationId xmlns:p14="http://schemas.microsoft.com/office/powerpoint/2010/main" val="29786578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F8E2375-F1B1-284C-A827-B0E603FDBDD8}" type="slidenum">
              <a:rPr lang="en-US" smtClean="0"/>
              <a:t>6</a:t>
            </a:fld>
            <a:endParaRPr lang="en-US"/>
          </a:p>
        </p:txBody>
      </p:sp>
    </p:spTree>
    <p:extLst>
      <p:ext uri="{BB962C8B-B14F-4D97-AF65-F5344CB8AC3E}">
        <p14:creationId xmlns:p14="http://schemas.microsoft.com/office/powerpoint/2010/main" val="3415361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8</a:t>
            </a:fld>
            <a:endParaRPr lang="en-US"/>
          </a:p>
        </p:txBody>
      </p:sp>
    </p:spTree>
    <p:extLst>
      <p:ext uri="{BB962C8B-B14F-4D97-AF65-F5344CB8AC3E}">
        <p14:creationId xmlns:p14="http://schemas.microsoft.com/office/powerpoint/2010/main" val="11691122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10</a:t>
            </a:fld>
            <a:endParaRPr lang="en-US"/>
          </a:p>
        </p:txBody>
      </p:sp>
    </p:spTree>
    <p:extLst>
      <p:ext uri="{BB962C8B-B14F-4D97-AF65-F5344CB8AC3E}">
        <p14:creationId xmlns:p14="http://schemas.microsoft.com/office/powerpoint/2010/main" val="653199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11</a:t>
            </a:fld>
            <a:endParaRPr lang="en-US"/>
          </a:p>
        </p:txBody>
      </p:sp>
    </p:spTree>
    <p:extLst>
      <p:ext uri="{BB962C8B-B14F-4D97-AF65-F5344CB8AC3E}">
        <p14:creationId xmlns:p14="http://schemas.microsoft.com/office/powerpoint/2010/main" val="17154848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E2375-F1B1-284C-A827-B0E603FDBDD8}" type="slidenum">
              <a:rPr lang="en-US" smtClean="0"/>
              <a:t>12</a:t>
            </a:fld>
            <a:endParaRPr lang="en-US"/>
          </a:p>
        </p:txBody>
      </p:sp>
    </p:spTree>
    <p:extLst>
      <p:ext uri="{BB962C8B-B14F-4D97-AF65-F5344CB8AC3E}">
        <p14:creationId xmlns:p14="http://schemas.microsoft.com/office/powerpoint/2010/main" val="3335841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03852" y="582032"/>
            <a:ext cx="10177669" cy="799027"/>
          </a:xfrm>
        </p:spPr>
        <p:txBody>
          <a:bodyPr anchor="b"/>
          <a:lstStyle/>
          <a:p>
            <a:r>
              <a:rPr lang="en-US"/>
              <a:t>Click to edit Master title style</a:t>
            </a:r>
          </a:p>
        </p:txBody>
      </p:sp>
      <p:sp>
        <p:nvSpPr>
          <p:cNvPr id="3" name="Content Placeholder 2"/>
          <p:cNvSpPr>
            <a:spLocks noGrp="1"/>
          </p:cNvSpPr>
          <p:nvPr>
            <p:ph idx="1" hasCustomPrompt="1"/>
          </p:nvPr>
        </p:nvSpPr>
        <p:spPr>
          <a:xfrm>
            <a:off x="1003853" y="1557633"/>
            <a:ext cx="10177671" cy="4407739"/>
          </a:xfrm>
        </p:spPr>
        <p:txBody>
          <a:bodyPr/>
          <a:lstStyle>
            <a:lvl1pPr marL="228594" marR="0" indent="-228594" algn="l" defTabSz="914377" rtl="0" eaLnBrk="1" fontAlgn="auto" latinLnBrk="0" hangingPunct="1">
              <a:lnSpc>
                <a:spcPct val="100000"/>
              </a:lnSpc>
              <a:spcBef>
                <a:spcPts val="1000"/>
              </a:spcBef>
              <a:spcAft>
                <a:spcPts val="0"/>
              </a:spcAft>
              <a:buClr>
                <a:srgbClr val="3DCCD5"/>
              </a:buClr>
              <a:buSzTx/>
              <a:buFont typeface="Arial" panose="020B0604020202020204" pitchFamily="34" charset="0"/>
              <a:buChar char="•"/>
              <a:tabLst/>
              <a:defRPr/>
            </a:lvl1pPr>
            <a:lvl2pPr marL="685783"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2pPr>
            <a:lvl3pPr marL="1142971"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3pPr>
            <a:lvl4pPr marL="1600160"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4pPr>
            <a:lvl5pPr marL="2057349"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5pPr>
          </a:lstStyle>
          <a:p>
            <a:pPr marL="228594" marR="0" lvl="0" indent="-228594" algn="l" defTabSz="914377" rtl="0" eaLnBrk="1" fontAlgn="auto" latinLnBrk="0" hangingPunct="1">
              <a:lnSpc>
                <a:spcPct val="100000"/>
              </a:lnSpc>
              <a:spcBef>
                <a:spcPts val="1000"/>
              </a:spcBef>
              <a:spcAft>
                <a:spcPts val="0"/>
              </a:spcAft>
              <a:buClr>
                <a:srgbClr val="3DCCD5"/>
              </a:buClr>
              <a:buSzTx/>
              <a:buFont typeface="Arial" panose="020B0604020202020204" pitchFamily="34" charset="0"/>
              <a:buChar char="•"/>
              <a:tabLst/>
              <a:defRPr/>
            </a:pPr>
            <a:r>
              <a:rPr kumimoji="0" lang="en-US" sz="24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Edit Master text styles</a:t>
            </a:r>
          </a:p>
          <a:p>
            <a:pPr marL="685783" marR="0" lvl="1"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2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Second level</a:t>
            </a:r>
          </a:p>
          <a:p>
            <a:pPr marL="1142971" marR="0" lvl="2"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Third level</a:t>
            </a:r>
          </a:p>
          <a:p>
            <a:pPr marL="1600160" marR="0" lvl="3"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Fourth level</a:t>
            </a:r>
          </a:p>
          <a:p>
            <a:pPr marL="2057349" marR="0" lvl="4"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Fifth level</a:t>
            </a:r>
          </a:p>
        </p:txBody>
      </p:sp>
      <p:sp>
        <p:nvSpPr>
          <p:cNvPr id="4" name="Slide Number Placeholder 3">
            <a:extLst>
              <a:ext uri="{FF2B5EF4-FFF2-40B4-BE49-F238E27FC236}">
                <a16:creationId xmlns:a16="http://schemas.microsoft.com/office/drawing/2014/main" id="{216467B6-195B-48D0-A073-7B05C134353F}"/>
              </a:ext>
            </a:extLst>
          </p:cNvPr>
          <p:cNvSpPr>
            <a:spLocks noGrp="1"/>
          </p:cNvSpPr>
          <p:nvPr>
            <p:ph type="sldNum" sz="quarter" idx="10"/>
          </p:nvPr>
        </p:nvSpPr>
        <p:spPr/>
        <p:txBody>
          <a:bodyPr/>
          <a:lstStyle/>
          <a:p>
            <a:fld id="{F9A1070B-E53E-4F23-90CF-57ED1B7E60C0}" type="slidenum">
              <a:rPr lang="en-US" smtClean="0"/>
              <a:pPr/>
              <a:t>‹#›</a:t>
            </a:fld>
            <a:endParaRPr lang="en-US"/>
          </a:p>
        </p:txBody>
      </p:sp>
    </p:spTree>
    <p:extLst>
      <p:ext uri="{BB962C8B-B14F-4D97-AF65-F5344CB8AC3E}">
        <p14:creationId xmlns:p14="http://schemas.microsoft.com/office/powerpoint/2010/main" val="2550903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 Grey">
    <p:bg>
      <p:bgPr>
        <a:solidFill>
          <a:schemeClr val="bg1"/>
        </a:solidFill>
        <a:effectLst/>
      </p:bgPr>
    </p:bg>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4523D8C-2E8B-40DA-9F4A-85F642D64DF1}"/>
              </a:ext>
            </a:extLst>
          </p:cNvPr>
          <p:cNvSpPr>
            <a:spLocks noGrp="1"/>
          </p:cNvSpPr>
          <p:nvPr>
            <p:ph type="sldNum" sz="quarter" idx="10"/>
          </p:nvPr>
        </p:nvSpPr>
        <p:spPr/>
        <p:txBody>
          <a:bodyPr/>
          <a:lstStyle>
            <a:lvl1pPr>
              <a:defRPr>
                <a:solidFill>
                  <a:schemeClr val="tx1"/>
                </a:solidFill>
              </a:defRPr>
            </a:lvl1pPr>
          </a:lstStyle>
          <a:p>
            <a:fld id="{0969892B-6FB2-445D-B6A4-8332FBFF141C}" type="slidenum">
              <a:rPr lang="en-US" smtClean="0"/>
              <a:pPr/>
              <a:t>‹#›</a:t>
            </a:fld>
            <a:endParaRPr lang="en-US"/>
          </a:p>
        </p:txBody>
      </p:sp>
      <p:sp>
        <p:nvSpPr>
          <p:cNvPr id="4" name="Freeform 27">
            <a:extLst>
              <a:ext uri="{FF2B5EF4-FFF2-40B4-BE49-F238E27FC236}">
                <a16:creationId xmlns:a16="http://schemas.microsoft.com/office/drawing/2014/main" id="{84C02D66-3C2C-48DA-9457-10C7141220BA}"/>
              </a:ext>
            </a:extLst>
          </p:cNvPr>
          <p:cNvSpPr>
            <a:spLocks noEditPoints="1"/>
          </p:cNvSpPr>
          <p:nvPr userDrawn="1"/>
        </p:nvSpPr>
        <p:spPr bwMode="auto">
          <a:xfrm>
            <a:off x="5876459" y="5505451"/>
            <a:ext cx="439084" cy="442912"/>
          </a:xfrm>
          <a:custGeom>
            <a:avLst/>
            <a:gdLst>
              <a:gd name="T0" fmla="*/ 160 w 160"/>
              <a:gd name="T1" fmla="*/ 80 h 160"/>
              <a:gd name="T2" fmla="*/ 80 w 160"/>
              <a:gd name="T3" fmla="*/ 0 h 160"/>
              <a:gd name="T4" fmla="*/ 0 w 160"/>
              <a:gd name="T5" fmla="*/ 80 h 160"/>
              <a:gd name="T6" fmla="*/ 80 w 160"/>
              <a:gd name="T7" fmla="*/ 160 h 160"/>
              <a:gd name="T8" fmla="*/ 160 w 160"/>
              <a:gd name="T9" fmla="*/ 80 h 160"/>
              <a:gd name="T10" fmla="*/ 8 w 160"/>
              <a:gd name="T11" fmla="*/ 80 h 160"/>
              <a:gd name="T12" fmla="*/ 80 w 160"/>
              <a:gd name="T13" fmla="*/ 8 h 160"/>
              <a:gd name="T14" fmla="*/ 152 w 160"/>
              <a:gd name="T15" fmla="*/ 80 h 160"/>
              <a:gd name="T16" fmla="*/ 80 w 160"/>
              <a:gd name="T17" fmla="*/ 152 h 160"/>
              <a:gd name="T18" fmla="*/ 8 w 160"/>
              <a:gd name="T19" fmla="*/ 80 h 160"/>
              <a:gd name="T20" fmla="*/ 83 w 160"/>
              <a:gd name="T21" fmla="*/ 118 h 160"/>
              <a:gd name="T22" fmla="*/ 105 w 160"/>
              <a:gd name="T23" fmla="*/ 95 h 160"/>
              <a:gd name="T24" fmla="*/ 105 w 160"/>
              <a:gd name="T25" fmla="*/ 89 h 160"/>
              <a:gd name="T26" fmla="*/ 100 w 160"/>
              <a:gd name="T27" fmla="*/ 89 h 160"/>
              <a:gd name="T28" fmla="*/ 84 w 160"/>
              <a:gd name="T29" fmla="*/ 105 h 160"/>
              <a:gd name="T30" fmla="*/ 84 w 160"/>
              <a:gd name="T31" fmla="*/ 45 h 160"/>
              <a:gd name="T32" fmla="*/ 80 w 160"/>
              <a:gd name="T33" fmla="*/ 41 h 160"/>
              <a:gd name="T34" fmla="*/ 76 w 160"/>
              <a:gd name="T35" fmla="*/ 45 h 160"/>
              <a:gd name="T36" fmla="*/ 76 w 160"/>
              <a:gd name="T37" fmla="*/ 105 h 160"/>
              <a:gd name="T38" fmla="*/ 60 w 160"/>
              <a:gd name="T39" fmla="*/ 89 h 160"/>
              <a:gd name="T40" fmla="*/ 55 w 160"/>
              <a:gd name="T41" fmla="*/ 89 h 160"/>
              <a:gd name="T42" fmla="*/ 55 w 160"/>
              <a:gd name="T43" fmla="*/ 95 h 160"/>
              <a:gd name="T44" fmla="*/ 77 w 160"/>
              <a:gd name="T45" fmla="*/ 118 h 160"/>
              <a:gd name="T46" fmla="*/ 80 w 160"/>
              <a:gd name="T47" fmla="*/ 119 h 160"/>
              <a:gd name="T48" fmla="*/ 83 w 160"/>
              <a:gd name="T49" fmla="*/ 118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60" h="160">
                <a:moveTo>
                  <a:pt x="160" y="80"/>
                </a:moveTo>
                <a:cubicBezTo>
                  <a:pt x="160" y="36"/>
                  <a:pt x="124" y="0"/>
                  <a:pt x="80" y="0"/>
                </a:cubicBezTo>
                <a:cubicBezTo>
                  <a:pt x="36" y="0"/>
                  <a:pt x="0" y="36"/>
                  <a:pt x="0" y="80"/>
                </a:cubicBezTo>
                <a:cubicBezTo>
                  <a:pt x="0" y="124"/>
                  <a:pt x="36" y="160"/>
                  <a:pt x="80" y="160"/>
                </a:cubicBezTo>
                <a:cubicBezTo>
                  <a:pt x="124" y="160"/>
                  <a:pt x="160" y="124"/>
                  <a:pt x="160" y="80"/>
                </a:cubicBezTo>
                <a:close/>
                <a:moveTo>
                  <a:pt x="8" y="80"/>
                </a:moveTo>
                <a:cubicBezTo>
                  <a:pt x="8" y="40"/>
                  <a:pt x="40" y="8"/>
                  <a:pt x="80" y="8"/>
                </a:cubicBezTo>
                <a:cubicBezTo>
                  <a:pt x="120" y="8"/>
                  <a:pt x="152" y="40"/>
                  <a:pt x="152" y="80"/>
                </a:cubicBezTo>
                <a:cubicBezTo>
                  <a:pt x="152" y="120"/>
                  <a:pt x="120" y="152"/>
                  <a:pt x="80" y="152"/>
                </a:cubicBezTo>
                <a:cubicBezTo>
                  <a:pt x="40" y="152"/>
                  <a:pt x="8" y="120"/>
                  <a:pt x="8" y="80"/>
                </a:cubicBezTo>
                <a:close/>
                <a:moveTo>
                  <a:pt x="83" y="118"/>
                </a:moveTo>
                <a:cubicBezTo>
                  <a:pt x="105" y="95"/>
                  <a:pt x="105" y="95"/>
                  <a:pt x="105" y="95"/>
                </a:cubicBezTo>
                <a:cubicBezTo>
                  <a:pt x="107" y="94"/>
                  <a:pt x="107" y="91"/>
                  <a:pt x="105" y="89"/>
                </a:cubicBezTo>
                <a:cubicBezTo>
                  <a:pt x="104" y="88"/>
                  <a:pt x="101" y="88"/>
                  <a:pt x="100" y="89"/>
                </a:cubicBezTo>
                <a:cubicBezTo>
                  <a:pt x="84" y="105"/>
                  <a:pt x="84" y="105"/>
                  <a:pt x="84" y="105"/>
                </a:cubicBezTo>
                <a:cubicBezTo>
                  <a:pt x="84" y="45"/>
                  <a:pt x="84" y="45"/>
                  <a:pt x="84" y="45"/>
                </a:cubicBezTo>
                <a:cubicBezTo>
                  <a:pt x="84" y="43"/>
                  <a:pt x="82" y="41"/>
                  <a:pt x="80" y="41"/>
                </a:cubicBezTo>
                <a:cubicBezTo>
                  <a:pt x="78" y="41"/>
                  <a:pt x="76" y="43"/>
                  <a:pt x="76" y="45"/>
                </a:cubicBezTo>
                <a:cubicBezTo>
                  <a:pt x="76" y="105"/>
                  <a:pt x="76" y="105"/>
                  <a:pt x="76" y="105"/>
                </a:cubicBezTo>
                <a:cubicBezTo>
                  <a:pt x="60" y="89"/>
                  <a:pt x="60" y="89"/>
                  <a:pt x="60" y="89"/>
                </a:cubicBezTo>
                <a:cubicBezTo>
                  <a:pt x="59" y="88"/>
                  <a:pt x="56" y="88"/>
                  <a:pt x="55" y="89"/>
                </a:cubicBezTo>
                <a:cubicBezTo>
                  <a:pt x="53" y="91"/>
                  <a:pt x="53" y="94"/>
                  <a:pt x="55" y="95"/>
                </a:cubicBezTo>
                <a:cubicBezTo>
                  <a:pt x="77" y="118"/>
                  <a:pt x="77" y="118"/>
                  <a:pt x="77" y="118"/>
                </a:cubicBezTo>
                <a:cubicBezTo>
                  <a:pt x="78" y="118"/>
                  <a:pt x="79" y="119"/>
                  <a:pt x="80" y="119"/>
                </a:cubicBezTo>
                <a:cubicBezTo>
                  <a:pt x="81" y="119"/>
                  <a:pt x="82" y="118"/>
                  <a:pt x="83" y="118"/>
                </a:cubicBezTo>
                <a:close/>
              </a:path>
            </a:pathLst>
          </a:custGeom>
          <a:solidFill>
            <a:schemeClr val="accent1"/>
          </a:solidFill>
          <a:ln>
            <a:noFill/>
          </a:ln>
          <a:effectLst/>
        </p:spPr>
        <p:txBody>
          <a:bodyPr vert="horz" wrap="square" lIns="91440" tIns="45720" rIns="91440" bIns="45720" numCol="1" anchor="t" anchorCtr="0" compatLnSpc="1">
            <a:prstTxWarp prst="textNoShape">
              <a:avLst/>
            </a:prstTxWarp>
          </a:bodyPr>
          <a:lstStyle/>
          <a:p>
            <a:endParaRPr lang="en-US" sz="1800"/>
          </a:p>
        </p:txBody>
      </p:sp>
      <p:sp>
        <p:nvSpPr>
          <p:cNvPr id="6" name="Text Placeholder 5">
            <a:extLst>
              <a:ext uri="{FF2B5EF4-FFF2-40B4-BE49-F238E27FC236}">
                <a16:creationId xmlns:a16="http://schemas.microsoft.com/office/drawing/2014/main" id="{23F3D003-5DED-4EF9-97EA-70394ED1AA3C}"/>
              </a:ext>
            </a:extLst>
          </p:cNvPr>
          <p:cNvSpPr>
            <a:spLocks noGrp="1"/>
          </p:cNvSpPr>
          <p:nvPr>
            <p:ph type="body" sz="quarter" idx="11" hasCustomPrompt="1"/>
          </p:nvPr>
        </p:nvSpPr>
        <p:spPr>
          <a:xfrm>
            <a:off x="0" y="-1"/>
            <a:ext cx="12192000" cy="5505451"/>
          </a:xfrm>
          <a:noFill/>
        </p:spPr>
        <p:txBody>
          <a:bodyPr anchor="ctr">
            <a:normAutofit/>
          </a:bodyPr>
          <a:lstStyle>
            <a:lvl1pPr algn="ctr">
              <a:defRPr sz="8800" b="1">
                <a:solidFill>
                  <a:schemeClr val="tx1"/>
                </a:solidFill>
                <a:latin typeface="+mj-lt"/>
              </a:defRPr>
            </a:lvl1pPr>
            <a:lvl2pPr algn="ctr">
              <a:defRPr/>
            </a:lvl2pPr>
            <a:lvl3pPr algn="ctr">
              <a:defRPr/>
            </a:lvl3pPr>
            <a:lvl4pPr algn="ctr">
              <a:defRPr/>
            </a:lvl4pPr>
            <a:lvl5pPr algn="ctr">
              <a:defRPr/>
            </a:lvl5pPr>
          </a:lstStyle>
          <a:p>
            <a:pPr lvl="0"/>
            <a:r>
              <a:rPr lang="en-US"/>
              <a:t>Divider</a:t>
            </a:r>
          </a:p>
          <a:p>
            <a:pPr lvl="0"/>
            <a:r>
              <a:rPr lang="en-US"/>
              <a:t>Slide</a:t>
            </a:r>
          </a:p>
        </p:txBody>
      </p:sp>
    </p:spTree>
    <p:extLst>
      <p:ext uri="{BB962C8B-B14F-4D97-AF65-F5344CB8AC3E}">
        <p14:creationId xmlns:p14="http://schemas.microsoft.com/office/powerpoint/2010/main" val="3109447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Left - 2 Blocks Staggered Alt">
    <p:spTree>
      <p:nvGrpSpPr>
        <p:cNvPr id="1" name=""/>
        <p:cNvGrpSpPr/>
        <p:nvPr/>
      </p:nvGrpSpPr>
      <p:grpSpPr>
        <a:xfrm>
          <a:off x="0" y="0"/>
          <a:ext cx="0" cy="0"/>
          <a:chOff x="0" y="0"/>
          <a:chExt cx="0" cy="0"/>
        </a:xfrm>
      </p:grpSpPr>
      <p:sp>
        <p:nvSpPr>
          <p:cNvPr id="2" name="Title 1"/>
          <p:cNvSpPr>
            <a:spLocks noGrp="1"/>
          </p:cNvSpPr>
          <p:nvPr>
            <p:ph type="title"/>
          </p:nvPr>
        </p:nvSpPr>
        <p:spPr>
          <a:xfrm>
            <a:off x="970733" y="946704"/>
            <a:ext cx="4057016" cy="1249845"/>
          </a:xfrm>
        </p:spPr>
        <p:txBody>
          <a:bodyPr anchor="t" anchorCtr="0"/>
          <a:lstStyle/>
          <a:p>
            <a:r>
              <a:rPr lang="en-US"/>
              <a:t>Click to edit Master title style</a:t>
            </a:r>
          </a:p>
        </p:txBody>
      </p:sp>
      <p:sp>
        <p:nvSpPr>
          <p:cNvPr id="6" name="Picture Placeholder 8"/>
          <p:cNvSpPr>
            <a:spLocks noGrp="1"/>
          </p:cNvSpPr>
          <p:nvPr>
            <p:ph type="pic" sz="quarter" idx="14" hasCustomPrompt="1"/>
          </p:nvPr>
        </p:nvSpPr>
        <p:spPr>
          <a:xfrm>
            <a:off x="6085842" y="568960"/>
            <a:ext cx="6106159" cy="4003040"/>
          </a:xfrm>
          <a:prstGeom prst="rect">
            <a:avLst/>
          </a:prstGeom>
          <a:solidFill>
            <a:schemeClr val="bg2"/>
          </a:solidFill>
          <a:ln>
            <a:noFill/>
          </a:ln>
          <a:effectLst>
            <a:outerShdw blurRad="762000" dist="254000" dir="5400000" algn="t" rotWithShape="0">
              <a:prstClr val="black">
                <a:alpha val="30000"/>
              </a:prstClr>
            </a:outerShdw>
          </a:effectLst>
        </p:spPr>
        <p:txBody>
          <a:bodyPr wrap="square" anchor="ctr">
            <a:noAutofit/>
          </a:bodyPr>
          <a:lstStyle>
            <a:lvl1pPr algn="ctr">
              <a:defRPr sz="1200">
                <a:solidFill>
                  <a:srgbClr val="D7D7D7"/>
                </a:solidFill>
              </a:defRPr>
            </a:lvl1pPr>
          </a:lstStyle>
          <a:p>
            <a:r>
              <a:rPr lang="en-US"/>
              <a:t>*OPTIONAL* Click icon to insert photo </a:t>
            </a:r>
            <a:br>
              <a:rPr lang="en-US"/>
            </a:br>
            <a:r>
              <a:rPr lang="en-US"/>
              <a:t>(this text will not appear in presentation mode)</a:t>
            </a:r>
          </a:p>
        </p:txBody>
      </p:sp>
      <p:sp>
        <p:nvSpPr>
          <p:cNvPr id="5" name="Picture Placeholder 8"/>
          <p:cNvSpPr>
            <a:spLocks noGrp="1"/>
          </p:cNvSpPr>
          <p:nvPr>
            <p:ph type="pic" sz="quarter" idx="13" hasCustomPrompt="1"/>
          </p:nvPr>
        </p:nvSpPr>
        <p:spPr>
          <a:xfrm>
            <a:off x="3058160" y="4572000"/>
            <a:ext cx="5069840" cy="2286000"/>
          </a:xfrm>
          <a:prstGeom prst="rect">
            <a:avLst/>
          </a:prstGeom>
          <a:solidFill>
            <a:schemeClr val="tx1"/>
          </a:solidFill>
          <a:ln>
            <a:noFill/>
          </a:ln>
        </p:spPr>
        <p:txBody>
          <a:bodyPr wrap="square" anchor="ctr">
            <a:noAutofit/>
          </a:bodyPr>
          <a:lstStyle>
            <a:lvl1pPr algn="ctr">
              <a:defRPr sz="1200">
                <a:solidFill>
                  <a:schemeClr val="bg2"/>
                </a:solidFill>
              </a:defRPr>
            </a:lvl1pPr>
          </a:lstStyle>
          <a:p>
            <a:r>
              <a:rPr lang="en-US"/>
              <a:t>*OPTIONAL* Click icon to insert photo </a:t>
            </a:r>
            <a:br>
              <a:rPr lang="en-US"/>
            </a:br>
            <a:r>
              <a:rPr lang="en-US"/>
              <a:t>(this text will not appear in presentation mode)</a:t>
            </a:r>
          </a:p>
        </p:txBody>
      </p:sp>
      <p:sp>
        <p:nvSpPr>
          <p:cNvPr id="4" name="Text Placeholder 3">
            <a:extLst>
              <a:ext uri="{FF2B5EF4-FFF2-40B4-BE49-F238E27FC236}">
                <a16:creationId xmlns:a16="http://schemas.microsoft.com/office/drawing/2014/main" id="{7D17153D-9F64-427B-A86A-225804AEA46D}"/>
              </a:ext>
            </a:extLst>
          </p:cNvPr>
          <p:cNvSpPr>
            <a:spLocks noGrp="1"/>
          </p:cNvSpPr>
          <p:nvPr>
            <p:ph type="body" sz="quarter" idx="15" hasCustomPrompt="1"/>
          </p:nvPr>
        </p:nvSpPr>
        <p:spPr>
          <a:xfrm>
            <a:off x="996949" y="2724150"/>
            <a:ext cx="3879851" cy="1319500"/>
          </a:xfrm>
        </p:spPr>
        <p:txBody>
          <a:bodyPr>
            <a:normAutofit/>
          </a:bodyPr>
          <a:lstStyle>
            <a:lvl1pPr>
              <a:defRPr sz="180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
        <p:nvSpPr>
          <p:cNvPr id="13" name="Slide Number Placeholder 12">
            <a:extLst>
              <a:ext uri="{FF2B5EF4-FFF2-40B4-BE49-F238E27FC236}">
                <a16:creationId xmlns:a16="http://schemas.microsoft.com/office/drawing/2014/main" id="{1769B21F-B1AB-4906-B012-180B362B1943}"/>
              </a:ext>
            </a:extLst>
          </p:cNvPr>
          <p:cNvSpPr>
            <a:spLocks noGrp="1"/>
          </p:cNvSpPr>
          <p:nvPr>
            <p:ph type="sldNum" sz="quarter" idx="16"/>
          </p:nvPr>
        </p:nvSpPr>
        <p:spPr/>
        <p:txBody>
          <a:bodyPr/>
          <a:lstStyle/>
          <a:p>
            <a:fld id="{0969892B-6FB2-445D-B6A4-8332FBFF141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Right - Large Block Left">
    <p:spTree>
      <p:nvGrpSpPr>
        <p:cNvPr id="1" name=""/>
        <p:cNvGrpSpPr/>
        <p:nvPr/>
      </p:nvGrpSpPr>
      <p:grpSpPr>
        <a:xfrm>
          <a:off x="0" y="0"/>
          <a:ext cx="0" cy="0"/>
          <a:chOff x="0" y="0"/>
          <a:chExt cx="0" cy="0"/>
        </a:xfrm>
      </p:grpSpPr>
      <p:sp>
        <p:nvSpPr>
          <p:cNvPr id="2" name="Title 1"/>
          <p:cNvSpPr>
            <a:spLocks noGrp="1"/>
          </p:cNvSpPr>
          <p:nvPr>
            <p:ph type="title"/>
          </p:nvPr>
        </p:nvSpPr>
        <p:spPr>
          <a:xfrm>
            <a:off x="7109421" y="946702"/>
            <a:ext cx="4066580" cy="1810146"/>
          </a:xfrm>
        </p:spPr>
        <p:txBody>
          <a:bodyPr anchor="b" anchorCtr="0"/>
          <a:lstStyle/>
          <a:p>
            <a:r>
              <a:rPr lang="en-US"/>
              <a:t>Click to edit Master title style</a:t>
            </a:r>
          </a:p>
        </p:txBody>
      </p:sp>
      <p:sp>
        <p:nvSpPr>
          <p:cNvPr id="4" name="Picture Placeholder 8"/>
          <p:cNvSpPr>
            <a:spLocks noGrp="1"/>
          </p:cNvSpPr>
          <p:nvPr>
            <p:ph type="pic" sz="quarter" idx="12" hasCustomPrompt="1"/>
          </p:nvPr>
        </p:nvSpPr>
        <p:spPr>
          <a:xfrm>
            <a:off x="1016000" y="0"/>
            <a:ext cx="5080000" cy="6858000"/>
          </a:xfrm>
          <a:prstGeom prst="rect">
            <a:avLst/>
          </a:prstGeom>
          <a:solidFill>
            <a:schemeClr val="tx1"/>
          </a:solidFill>
          <a:ln>
            <a:noFill/>
          </a:ln>
        </p:spPr>
        <p:txBody>
          <a:bodyPr wrap="square" anchor="ctr">
            <a:noAutofit/>
          </a:bodyPr>
          <a:lstStyle>
            <a:lvl1pPr algn="ctr">
              <a:defRPr sz="1200">
                <a:solidFill>
                  <a:schemeClr val="bg2"/>
                </a:solidFill>
              </a:defRPr>
            </a:lvl1pPr>
          </a:lstStyle>
          <a:p>
            <a:r>
              <a:rPr lang="en-US"/>
              <a:t>*OPTIONAL* Click icon to insert photo </a:t>
            </a:r>
            <a:br>
              <a:rPr lang="en-US"/>
            </a:br>
            <a:r>
              <a:rPr lang="en-US"/>
              <a:t>(this text will not appear in presentation mode)</a:t>
            </a:r>
          </a:p>
        </p:txBody>
      </p:sp>
      <p:sp>
        <p:nvSpPr>
          <p:cNvPr id="6" name="Slide Number Placeholder 5">
            <a:extLst>
              <a:ext uri="{FF2B5EF4-FFF2-40B4-BE49-F238E27FC236}">
                <a16:creationId xmlns:a16="http://schemas.microsoft.com/office/drawing/2014/main" id="{A4DE29A0-63F1-4D48-BC54-639046B1B4F8}"/>
              </a:ext>
            </a:extLst>
          </p:cNvPr>
          <p:cNvSpPr>
            <a:spLocks noGrp="1"/>
          </p:cNvSpPr>
          <p:nvPr>
            <p:ph type="sldNum" sz="quarter" idx="15"/>
          </p:nvPr>
        </p:nvSpPr>
        <p:spPr/>
        <p:txBody>
          <a:bodyPr/>
          <a:lstStyle/>
          <a:p>
            <a:fld id="{0969892B-6FB2-445D-B6A4-8332FBFF141C}" type="slidenum">
              <a:rPr lang="en-US" smtClean="0"/>
              <a:pPr/>
              <a:t>‹#›</a:t>
            </a:fld>
            <a:endParaRPr lang="en-US"/>
          </a:p>
        </p:txBody>
      </p:sp>
      <p:sp>
        <p:nvSpPr>
          <p:cNvPr id="8" name="Text Placeholder 3">
            <a:extLst>
              <a:ext uri="{FF2B5EF4-FFF2-40B4-BE49-F238E27FC236}">
                <a16:creationId xmlns:a16="http://schemas.microsoft.com/office/drawing/2014/main" id="{FA4EA838-01AE-42D3-A2E5-DA12D680661E}"/>
              </a:ext>
            </a:extLst>
          </p:cNvPr>
          <p:cNvSpPr>
            <a:spLocks noGrp="1"/>
          </p:cNvSpPr>
          <p:nvPr>
            <p:ph type="body" sz="quarter" idx="16" hasCustomPrompt="1"/>
          </p:nvPr>
        </p:nvSpPr>
        <p:spPr>
          <a:xfrm>
            <a:off x="7109421" y="3155611"/>
            <a:ext cx="4066580" cy="2385380"/>
          </a:xfrm>
        </p:spPr>
        <p:txBody>
          <a:bodyPr>
            <a:normAutofit/>
          </a:bodyPr>
          <a:lstStyle>
            <a:lvl1pPr>
              <a:defRPr sz="180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Tree>
    <p:extLst>
      <p:ext uri="{BB962C8B-B14F-4D97-AF65-F5344CB8AC3E}">
        <p14:creationId xmlns:p14="http://schemas.microsoft.com/office/powerpoint/2010/main" val="12228629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Left - Large Photo Right">
    <p:spTree>
      <p:nvGrpSpPr>
        <p:cNvPr id="1" name=""/>
        <p:cNvGrpSpPr/>
        <p:nvPr/>
      </p:nvGrpSpPr>
      <p:grpSpPr>
        <a:xfrm>
          <a:off x="0" y="0"/>
          <a:ext cx="0" cy="0"/>
          <a:chOff x="0" y="0"/>
          <a:chExt cx="0" cy="0"/>
        </a:xfrm>
      </p:grpSpPr>
      <p:sp>
        <p:nvSpPr>
          <p:cNvPr id="6" name="Title 5"/>
          <p:cNvSpPr>
            <a:spLocks noGrp="1"/>
          </p:cNvSpPr>
          <p:nvPr>
            <p:ph type="title"/>
          </p:nvPr>
        </p:nvSpPr>
        <p:spPr>
          <a:xfrm>
            <a:off x="1019175" y="946704"/>
            <a:ext cx="4067176" cy="2002975"/>
          </a:xfrm>
        </p:spPr>
        <p:txBody>
          <a:bodyPr anchor="b" anchorCtr="0"/>
          <a:lstStyle/>
          <a:p>
            <a:r>
              <a:rPr lang="en-US"/>
              <a:t>Click to edit Master title style</a:t>
            </a:r>
          </a:p>
        </p:txBody>
      </p:sp>
      <p:sp>
        <p:nvSpPr>
          <p:cNvPr id="3" name="Picture Placeholder 8">
            <a:extLst>
              <a:ext uri="{FF2B5EF4-FFF2-40B4-BE49-F238E27FC236}">
                <a16:creationId xmlns:a16="http://schemas.microsoft.com/office/drawing/2014/main" id="{5C20C475-CFD8-44C2-886A-7185769DC739}"/>
              </a:ext>
            </a:extLst>
          </p:cNvPr>
          <p:cNvSpPr>
            <a:spLocks noGrp="1"/>
          </p:cNvSpPr>
          <p:nvPr>
            <p:ph type="pic" sz="quarter" idx="12" hasCustomPrompt="1"/>
          </p:nvPr>
        </p:nvSpPr>
        <p:spPr>
          <a:xfrm>
            <a:off x="6099963" y="1125538"/>
            <a:ext cx="5072863" cy="5732462"/>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tx1"/>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Click icon to insert photo </a:t>
            </a:r>
            <a:br>
              <a:rPr lang="en-US"/>
            </a:br>
            <a:r>
              <a:rPr lang="en-US"/>
              <a:t>(this text will not appear in presentation mode)</a:t>
            </a:r>
          </a:p>
        </p:txBody>
      </p:sp>
      <p:sp>
        <p:nvSpPr>
          <p:cNvPr id="4" name="Slide Number Placeholder 3">
            <a:extLst>
              <a:ext uri="{FF2B5EF4-FFF2-40B4-BE49-F238E27FC236}">
                <a16:creationId xmlns:a16="http://schemas.microsoft.com/office/drawing/2014/main" id="{DC4FCCF7-ED4F-407B-8223-E7B5234B6835}"/>
              </a:ext>
            </a:extLst>
          </p:cNvPr>
          <p:cNvSpPr>
            <a:spLocks noGrp="1"/>
          </p:cNvSpPr>
          <p:nvPr>
            <p:ph type="sldNum" sz="quarter" idx="13"/>
          </p:nvPr>
        </p:nvSpPr>
        <p:spPr/>
        <p:txBody>
          <a:bodyPr/>
          <a:lstStyle/>
          <a:p>
            <a:fld id="{0969892B-6FB2-445D-B6A4-8332FBFF141C}" type="slidenum">
              <a:rPr lang="en-US" smtClean="0"/>
              <a:pPr/>
              <a:t>‹#›</a:t>
            </a:fld>
            <a:endParaRPr lang="en-US"/>
          </a:p>
        </p:txBody>
      </p:sp>
      <p:sp>
        <p:nvSpPr>
          <p:cNvPr id="8" name="Text Placeholder 3">
            <a:extLst>
              <a:ext uri="{FF2B5EF4-FFF2-40B4-BE49-F238E27FC236}">
                <a16:creationId xmlns:a16="http://schemas.microsoft.com/office/drawing/2014/main" id="{69EFEDB9-3479-45FE-8C8E-D8EE7603C03A}"/>
              </a:ext>
            </a:extLst>
          </p:cNvPr>
          <p:cNvSpPr>
            <a:spLocks noGrp="1"/>
          </p:cNvSpPr>
          <p:nvPr>
            <p:ph type="body" sz="quarter" idx="15" hasCustomPrompt="1"/>
          </p:nvPr>
        </p:nvSpPr>
        <p:spPr>
          <a:xfrm>
            <a:off x="1019175" y="3360762"/>
            <a:ext cx="3879851" cy="2253371"/>
          </a:xfrm>
        </p:spPr>
        <p:txBody>
          <a:bodyPr>
            <a:normAutofit/>
          </a:bodyPr>
          <a:lstStyle>
            <a:lvl1pPr>
              <a:defRPr sz="180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Tree>
    <p:extLst>
      <p:ext uri="{BB962C8B-B14F-4D97-AF65-F5344CB8AC3E}">
        <p14:creationId xmlns:p14="http://schemas.microsoft.com/office/powerpoint/2010/main" val="41360241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Left - Large Block Right">
    <p:spTree>
      <p:nvGrpSpPr>
        <p:cNvPr id="1" name=""/>
        <p:cNvGrpSpPr/>
        <p:nvPr/>
      </p:nvGrpSpPr>
      <p:grpSpPr>
        <a:xfrm>
          <a:off x="0" y="0"/>
          <a:ext cx="0" cy="0"/>
          <a:chOff x="0" y="0"/>
          <a:chExt cx="0" cy="0"/>
        </a:xfrm>
      </p:grpSpPr>
      <p:sp>
        <p:nvSpPr>
          <p:cNvPr id="2" name="Title 1"/>
          <p:cNvSpPr>
            <a:spLocks noGrp="1"/>
          </p:cNvSpPr>
          <p:nvPr>
            <p:ph type="title"/>
          </p:nvPr>
        </p:nvSpPr>
        <p:spPr>
          <a:xfrm>
            <a:off x="1003391" y="946704"/>
            <a:ext cx="4067176" cy="2120055"/>
          </a:xfrm>
        </p:spPr>
        <p:txBody>
          <a:bodyPr anchor="b" anchorCtr="0"/>
          <a:lstStyle/>
          <a:p>
            <a:r>
              <a:rPr lang="en-US"/>
              <a:t>Click to edit Master title style</a:t>
            </a:r>
          </a:p>
        </p:txBody>
      </p:sp>
      <p:sp>
        <p:nvSpPr>
          <p:cNvPr id="4" name="Picture Placeholder 8"/>
          <p:cNvSpPr>
            <a:spLocks noGrp="1"/>
          </p:cNvSpPr>
          <p:nvPr>
            <p:ph type="pic" sz="quarter" idx="12" hasCustomPrompt="1"/>
          </p:nvPr>
        </p:nvSpPr>
        <p:spPr>
          <a:xfrm>
            <a:off x="6096000" y="0"/>
            <a:ext cx="6096000" cy="6858000"/>
          </a:xfrm>
          <a:prstGeom prst="rect">
            <a:avLst/>
          </a:prstGeom>
          <a:solidFill>
            <a:schemeClr val="tx1"/>
          </a:solidFill>
          <a:ln>
            <a:noFill/>
          </a:ln>
        </p:spPr>
        <p:txBody>
          <a:bodyPr wrap="square" anchor="ctr">
            <a:noAutofit/>
          </a:bodyPr>
          <a:lstStyle>
            <a:lvl1pPr algn="ctr">
              <a:defRPr sz="1200">
                <a:solidFill>
                  <a:schemeClr val="bg2"/>
                </a:solidFill>
              </a:defRPr>
            </a:lvl1pPr>
          </a:lstStyle>
          <a:p>
            <a:r>
              <a:rPr lang="en-US"/>
              <a:t>*OPTIONAL* Click icon to insert photo </a:t>
            </a:r>
            <a:br>
              <a:rPr lang="en-US"/>
            </a:br>
            <a:r>
              <a:rPr lang="en-US"/>
              <a:t>(this text will not appear in presentation mode)</a:t>
            </a:r>
          </a:p>
        </p:txBody>
      </p:sp>
      <p:sp>
        <p:nvSpPr>
          <p:cNvPr id="5" name="Slide Number Placeholder 4">
            <a:extLst>
              <a:ext uri="{FF2B5EF4-FFF2-40B4-BE49-F238E27FC236}">
                <a16:creationId xmlns:a16="http://schemas.microsoft.com/office/drawing/2014/main" id="{A5F52203-2C14-4717-BDF2-20F053042FF8}"/>
              </a:ext>
            </a:extLst>
          </p:cNvPr>
          <p:cNvSpPr>
            <a:spLocks noGrp="1"/>
          </p:cNvSpPr>
          <p:nvPr>
            <p:ph type="sldNum" sz="quarter" idx="13"/>
          </p:nvPr>
        </p:nvSpPr>
        <p:spPr/>
        <p:txBody>
          <a:bodyPr/>
          <a:lstStyle/>
          <a:p>
            <a:fld id="{0969892B-6FB2-445D-B6A4-8332FBFF141C}" type="slidenum">
              <a:rPr lang="en-US" smtClean="0"/>
              <a:pPr/>
              <a:t>‹#›</a:t>
            </a:fld>
            <a:endParaRPr lang="en-US"/>
          </a:p>
        </p:txBody>
      </p:sp>
      <p:sp>
        <p:nvSpPr>
          <p:cNvPr id="6" name="Text Placeholder 3">
            <a:extLst>
              <a:ext uri="{FF2B5EF4-FFF2-40B4-BE49-F238E27FC236}">
                <a16:creationId xmlns:a16="http://schemas.microsoft.com/office/drawing/2014/main" id="{37B713C3-2086-489D-AC25-4BB8AA218C04}"/>
              </a:ext>
            </a:extLst>
          </p:cNvPr>
          <p:cNvSpPr>
            <a:spLocks noGrp="1"/>
          </p:cNvSpPr>
          <p:nvPr>
            <p:ph type="body" sz="quarter" idx="18" hasCustomPrompt="1"/>
          </p:nvPr>
        </p:nvSpPr>
        <p:spPr>
          <a:xfrm>
            <a:off x="1003852" y="3392054"/>
            <a:ext cx="3879851" cy="2519245"/>
          </a:xfrm>
        </p:spPr>
        <p:txBody>
          <a:bodyPr>
            <a:normAutofit/>
          </a:bodyPr>
          <a:lstStyle>
            <a:lvl1pPr>
              <a:defRPr sz="180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Tree>
    <p:extLst>
      <p:ext uri="{BB962C8B-B14F-4D97-AF65-F5344CB8AC3E}">
        <p14:creationId xmlns:p14="http://schemas.microsoft.com/office/powerpoint/2010/main" val="31476837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 Square Images with Text">
    <p:spTree>
      <p:nvGrpSpPr>
        <p:cNvPr id="1" name=""/>
        <p:cNvGrpSpPr/>
        <p:nvPr/>
      </p:nvGrpSpPr>
      <p:grpSpPr>
        <a:xfrm>
          <a:off x="0" y="0"/>
          <a:ext cx="0" cy="0"/>
          <a:chOff x="0" y="0"/>
          <a:chExt cx="0" cy="0"/>
        </a:xfrm>
      </p:grpSpPr>
      <p:sp>
        <p:nvSpPr>
          <p:cNvPr id="6" name="Title 5"/>
          <p:cNvSpPr>
            <a:spLocks noGrp="1"/>
          </p:cNvSpPr>
          <p:nvPr>
            <p:ph type="title"/>
          </p:nvPr>
        </p:nvSpPr>
        <p:spPr>
          <a:xfrm>
            <a:off x="1556526" y="872532"/>
            <a:ext cx="9155869" cy="1249845"/>
          </a:xfrm>
        </p:spPr>
        <p:txBody>
          <a:bodyPr anchor="b" anchorCtr="0"/>
          <a:lstStyle>
            <a:lvl1pPr algn="ctr">
              <a:defRPr/>
            </a:lvl1pPr>
          </a:lstStyle>
          <a:p>
            <a:r>
              <a:rPr lang="en-US"/>
              <a:t>Click to edit Master title style</a:t>
            </a:r>
          </a:p>
        </p:txBody>
      </p:sp>
      <p:sp>
        <p:nvSpPr>
          <p:cNvPr id="8" name="Picture Placeholder 8"/>
          <p:cNvSpPr>
            <a:spLocks noGrp="1"/>
          </p:cNvSpPr>
          <p:nvPr>
            <p:ph type="pic" sz="quarter" idx="12"/>
          </p:nvPr>
        </p:nvSpPr>
        <p:spPr>
          <a:xfrm>
            <a:off x="770258" y="2566750"/>
            <a:ext cx="1910483" cy="1911096"/>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9" name="Picture Placeholder 8"/>
          <p:cNvSpPr>
            <a:spLocks noGrp="1"/>
          </p:cNvSpPr>
          <p:nvPr>
            <p:ph type="pic" sz="quarter" idx="13"/>
          </p:nvPr>
        </p:nvSpPr>
        <p:spPr>
          <a:xfrm>
            <a:off x="2977219" y="2566750"/>
            <a:ext cx="1910483" cy="1911096"/>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10" name="Picture Placeholder 8"/>
          <p:cNvSpPr>
            <a:spLocks noGrp="1"/>
          </p:cNvSpPr>
          <p:nvPr>
            <p:ph type="pic" sz="quarter" idx="14"/>
          </p:nvPr>
        </p:nvSpPr>
        <p:spPr>
          <a:xfrm>
            <a:off x="5152388" y="2566750"/>
            <a:ext cx="1910483" cy="1911096"/>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11" name="Picture Placeholder 8"/>
          <p:cNvSpPr>
            <a:spLocks noGrp="1"/>
          </p:cNvSpPr>
          <p:nvPr>
            <p:ph type="pic" sz="quarter" idx="15"/>
          </p:nvPr>
        </p:nvSpPr>
        <p:spPr>
          <a:xfrm>
            <a:off x="7312753" y="2566750"/>
            <a:ext cx="1910483" cy="1911096"/>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3" name="Slide Number Placeholder 2">
            <a:extLst>
              <a:ext uri="{FF2B5EF4-FFF2-40B4-BE49-F238E27FC236}">
                <a16:creationId xmlns:a16="http://schemas.microsoft.com/office/drawing/2014/main" id="{8EEBA85C-AB37-413A-82D4-8708FF37044A}"/>
              </a:ext>
            </a:extLst>
          </p:cNvPr>
          <p:cNvSpPr>
            <a:spLocks noGrp="1"/>
          </p:cNvSpPr>
          <p:nvPr>
            <p:ph type="sldNum" sz="quarter" idx="16"/>
          </p:nvPr>
        </p:nvSpPr>
        <p:spPr/>
        <p:txBody>
          <a:bodyPr/>
          <a:lstStyle/>
          <a:p>
            <a:fld id="{0969892B-6FB2-445D-B6A4-8332FBFF141C}" type="slidenum">
              <a:rPr lang="en-US" smtClean="0"/>
              <a:pPr/>
              <a:t>‹#›</a:t>
            </a:fld>
            <a:endParaRPr lang="en-US"/>
          </a:p>
        </p:txBody>
      </p:sp>
      <p:sp>
        <p:nvSpPr>
          <p:cNvPr id="15" name="Content Placeholder 14">
            <a:extLst>
              <a:ext uri="{FF2B5EF4-FFF2-40B4-BE49-F238E27FC236}">
                <a16:creationId xmlns:a16="http://schemas.microsoft.com/office/drawing/2014/main" id="{0CD5ECE9-07F3-4245-84D9-BB509B0F9DB2}"/>
              </a:ext>
            </a:extLst>
          </p:cNvPr>
          <p:cNvSpPr>
            <a:spLocks noGrp="1"/>
          </p:cNvSpPr>
          <p:nvPr>
            <p:ph sz="quarter" idx="18" hasCustomPrompt="1"/>
          </p:nvPr>
        </p:nvSpPr>
        <p:spPr>
          <a:xfrm>
            <a:off x="770257" y="4637541"/>
            <a:ext cx="1910483"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
        <p:nvSpPr>
          <p:cNvPr id="21" name="Picture Placeholder 8">
            <a:extLst>
              <a:ext uri="{FF2B5EF4-FFF2-40B4-BE49-F238E27FC236}">
                <a16:creationId xmlns:a16="http://schemas.microsoft.com/office/drawing/2014/main" id="{74C235B5-7F90-46E0-A3AA-EB61192441D0}"/>
              </a:ext>
            </a:extLst>
          </p:cNvPr>
          <p:cNvSpPr>
            <a:spLocks noGrp="1"/>
          </p:cNvSpPr>
          <p:nvPr>
            <p:ph type="pic" sz="quarter" idx="30"/>
          </p:nvPr>
        </p:nvSpPr>
        <p:spPr>
          <a:xfrm>
            <a:off x="9468549" y="2566750"/>
            <a:ext cx="1910483" cy="1911096"/>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22" name="Content Placeholder 14">
            <a:extLst>
              <a:ext uri="{FF2B5EF4-FFF2-40B4-BE49-F238E27FC236}">
                <a16:creationId xmlns:a16="http://schemas.microsoft.com/office/drawing/2014/main" id="{A2BF56E3-24FE-4090-AC43-F40809F9F0F3}"/>
              </a:ext>
            </a:extLst>
          </p:cNvPr>
          <p:cNvSpPr>
            <a:spLocks noGrp="1"/>
          </p:cNvSpPr>
          <p:nvPr>
            <p:ph sz="quarter" idx="31" hasCustomPrompt="1"/>
          </p:nvPr>
        </p:nvSpPr>
        <p:spPr>
          <a:xfrm>
            <a:off x="2977219" y="4637541"/>
            <a:ext cx="1910483"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
        <p:nvSpPr>
          <p:cNvPr id="25" name="Content Placeholder 14">
            <a:extLst>
              <a:ext uri="{FF2B5EF4-FFF2-40B4-BE49-F238E27FC236}">
                <a16:creationId xmlns:a16="http://schemas.microsoft.com/office/drawing/2014/main" id="{695DE721-A52E-435D-8CB6-736F09A01DF5}"/>
              </a:ext>
            </a:extLst>
          </p:cNvPr>
          <p:cNvSpPr>
            <a:spLocks noGrp="1"/>
          </p:cNvSpPr>
          <p:nvPr>
            <p:ph sz="quarter" idx="32" hasCustomPrompt="1"/>
          </p:nvPr>
        </p:nvSpPr>
        <p:spPr>
          <a:xfrm>
            <a:off x="5152387" y="4637541"/>
            <a:ext cx="1910483"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
        <p:nvSpPr>
          <p:cNvPr id="26" name="Content Placeholder 14">
            <a:extLst>
              <a:ext uri="{FF2B5EF4-FFF2-40B4-BE49-F238E27FC236}">
                <a16:creationId xmlns:a16="http://schemas.microsoft.com/office/drawing/2014/main" id="{0E3B311D-D4B0-4355-9B29-4458B22A9C8C}"/>
              </a:ext>
            </a:extLst>
          </p:cNvPr>
          <p:cNvSpPr>
            <a:spLocks noGrp="1"/>
          </p:cNvSpPr>
          <p:nvPr>
            <p:ph sz="quarter" idx="33" hasCustomPrompt="1"/>
          </p:nvPr>
        </p:nvSpPr>
        <p:spPr>
          <a:xfrm>
            <a:off x="7312753" y="4637541"/>
            <a:ext cx="1910483"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
        <p:nvSpPr>
          <p:cNvPr id="28" name="Content Placeholder 14">
            <a:extLst>
              <a:ext uri="{FF2B5EF4-FFF2-40B4-BE49-F238E27FC236}">
                <a16:creationId xmlns:a16="http://schemas.microsoft.com/office/drawing/2014/main" id="{4B108C69-1D3E-4E22-AFFE-2452F52BA1E6}"/>
              </a:ext>
            </a:extLst>
          </p:cNvPr>
          <p:cNvSpPr>
            <a:spLocks noGrp="1"/>
          </p:cNvSpPr>
          <p:nvPr>
            <p:ph sz="quarter" idx="34" hasCustomPrompt="1"/>
          </p:nvPr>
        </p:nvSpPr>
        <p:spPr>
          <a:xfrm>
            <a:off x="9468549" y="4637541"/>
            <a:ext cx="1910483"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Tree>
    <p:extLst>
      <p:ext uri="{BB962C8B-B14F-4D97-AF65-F5344CB8AC3E}">
        <p14:creationId xmlns:p14="http://schemas.microsoft.com/office/powerpoint/2010/main" val="32883358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 Square Images with Long Text">
    <p:spTree>
      <p:nvGrpSpPr>
        <p:cNvPr id="1" name=""/>
        <p:cNvGrpSpPr/>
        <p:nvPr/>
      </p:nvGrpSpPr>
      <p:grpSpPr>
        <a:xfrm>
          <a:off x="0" y="0"/>
          <a:ext cx="0" cy="0"/>
          <a:chOff x="0" y="0"/>
          <a:chExt cx="0" cy="0"/>
        </a:xfrm>
      </p:grpSpPr>
      <p:sp>
        <p:nvSpPr>
          <p:cNvPr id="6" name="Title 5"/>
          <p:cNvSpPr>
            <a:spLocks noGrp="1"/>
          </p:cNvSpPr>
          <p:nvPr>
            <p:ph type="title"/>
          </p:nvPr>
        </p:nvSpPr>
        <p:spPr>
          <a:xfrm>
            <a:off x="1556526" y="363571"/>
            <a:ext cx="9155869" cy="1249845"/>
          </a:xfrm>
        </p:spPr>
        <p:txBody>
          <a:bodyPr anchor="b" anchorCtr="0"/>
          <a:lstStyle>
            <a:lvl1pPr algn="ctr">
              <a:defRPr/>
            </a:lvl1pPr>
          </a:lstStyle>
          <a:p>
            <a:r>
              <a:rPr lang="en-US"/>
              <a:t>Click to edit Master title style</a:t>
            </a:r>
          </a:p>
        </p:txBody>
      </p:sp>
      <p:sp>
        <p:nvSpPr>
          <p:cNvPr id="8" name="Picture Placeholder 8"/>
          <p:cNvSpPr>
            <a:spLocks noGrp="1"/>
          </p:cNvSpPr>
          <p:nvPr>
            <p:ph type="pic" sz="quarter" idx="12"/>
          </p:nvPr>
        </p:nvSpPr>
        <p:spPr>
          <a:xfrm>
            <a:off x="770258" y="2057791"/>
            <a:ext cx="1910483" cy="1911096"/>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9" name="Picture Placeholder 8"/>
          <p:cNvSpPr>
            <a:spLocks noGrp="1"/>
          </p:cNvSpPr>
          <p:nvPr>
            <p:ph type="pic" sz="quarter" idx="13"/>
          </p:nvPr>
        </p:nvSpPr>
        <p:spPr>
          <a:xfrm>
            <a:off x="2977219" y="2057791"/>
            <a:ext cx="1910483" cy="1911096"/>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10" name="Picture Placeholder 8"/>
          <p:cNvSpPr>
            <a:spLocks noGrp="1"/>
          </p:cNvSpPr>
          <p:nvPr>
            <p:ph type="pic" sz="quarter" idx="14"/>
          </p:nvPr>
        </p:nvSpPr>
        <p:spPr>
          <a:xfrm>
            <a:off x="5152388" y="2057791"/>
            <a:ext cx="1910483" cy="1911096"/>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11" name="Picture Placeholder 8"/>
          <p:cNvSpPr>
            <a:spLocks noGrp="1"/>
          </p:cNvSpPr>
          <p:nvPr>
            <p:ph type="pic" sz="quarter" idx="15"/>
          </p:nvPr>
        </p:nvSpPr>
        <p:spPr>
          <a:xfrm>
            <a:off x="7312753" y="2057791"/>
            <a:ext cx="1910483" cy="1911096"/>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3" name="Slide Number Placeholder 2">
            <a:extLst>
              <a:ext uri="{FF2B5EF4-FFF2-40B4-BE49-F238E27FC236}">
                <a16:creationId xmlns:a16="http://schemas.microsoft.com/office/drawing/2014/main" id="{8EEBA85C-AB37-413A-82D4-8708FF37044A}"/>
              </a:ext>
            </a:extLst>
          </p:cNvPr>
          <p:cNvSpPr>
            <a:spLocks noGrp="1"/>
          </p:cNvSpPr>
          <p:nvPr>
            <p:ph type="sldNum" sz="quarter" idx="16"/>
          </p:nvPr>
        </p:nvSpPr>
        <p:spPr/>
        <p:txBody>
          <a:bodyPr/>
          <a:lstStyle/>
          <a:p>
            <a:fld id="{0969892B-6FB2-445D-B6A4-8332FBFF141C}" type="slidenum">
              <a:rPr lang="en-US" smtClean="0"/>
              <a:pPr/>
              <a:t>‹#›</a:t>
            </a:fld>
            <a:endParaRPr lang="en-US"/>
          </a:p>
        </p:txBody>
      </p:sp>
      <p:sp>
        <p:nvSpPr>
          <p:cNvPr id="21" name="Picture Placeholder 8">
            <a:extLst>
              <a:ext uri="{FF2B5EF4-FFF2-40B4-BE49-F238E27FC236}">
                <a16:creationId xmlns:a16="http://schemas.microsoft.com/office/drawing/2014/main" id="{74C235B5-7F90-46E0-A3AA-EB61192441D0}"/>
              </a:ext>
            </a:extLst>
          </p:cNvPr>
          <p:cNvSpPr>
            <a:spLocks noGrp="1"/>
          </p:cNvSpPr>
          <p:nvPr>
            <p:ph type="pic" sz="quarter" idx="30"/>
          </p:nvPr>
        </p:nvSpPr>
        <p:spPr>
          <a:xfrm>
            <a:off x="9468549" y="2057791"/>
            <a:ext cx="1910483" cy="1911096"/>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19" name="Text Placeholder 28">
            <a:extLst>
              <a:ext uri="{FF2B5EF4-FFF2-40B4-BE49-F238E27FC236}">
                <a16:creationId xmlns:a16="http://schemas.microsoft.com/office/drawing/2014/main" id="{4AD14062-DCD3-457F-ADE7-61D3396AC714}"/>
              </a:ext>
            </a:extLst>
          </p:cNvPr>
          <p:cNvSpPr>
            <a:spLocks noGrp="1"/>
          </p:cNvSpPr>
          <p:nvPr>
            <p:ph type="body" sz="quarter" idx="32" hasCustomPrompt="1"/>
          </p:nvPr>
        </p:nvSpPr>
        <p:spPr>
          <a:xfrm>
            <a:off x="770257" y="4163264"/>
            <a:ext cx="1910483" cy="1477410"/>
          </a:xfrm>
        </p:spPr>
        <p:txBody>
          <a:bodyPr>
            <a:noAutofit/>
          </a:bodyPr>
          <a:lstStyle>
            <a:lvl1pPr>
              <a:defRPr sz="1200" b="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
        <p:nvSpPr>
          <p:cNvPr id="22" name="Text Placeholder 28">
            <a:extLst>
              <a:ext uri="{FF2B5EF4-FFF2-40B4-BE49-F238E27FC236}">
                <a16:creationId xmlns:a16="http://schemas.microsoft.com/office/drawing/2014/main" id="{63333083-6A99-46DB-8CCC-8187855EAEFD}"/>
              </a:ext>
            </a:extLst>
          </p:cNvPr>
          <p:cNvSpPr>
            <a:spLocks noGrp="1"/>
          </p:cNvSpPr>
          <p:nvPr>
            <p:ph type="body" sz="quarter" idx="33" hasCustomPrompt="1"/>
          </p:nvPr>
        </p:nvSpPr>
        <p:spPr>
          <a:xfrm>
            <a:off x="2977219" y="4163264"/>
            <a:ext cx="1910483" cy="1477410"/>
          </a:xfrm>
        </p:spPr>
        <p:txBody>
          <a:bodyPr>
            <a:noAutofit/>
          </a:bodyPr>
          <a:lstStyle>
            <a:lvl1pPr>
              <a:defRPr sz="1200" b="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
        <p:nvSpPr>
          <p:cNvPr id="25" name="Text Placeholder 28">
            <a:extLst>
              <a:ext uri="{FF2B5EF4-FFF2-40B4-BE49-F238E27FC236}">
                <a16:creationId xmlns:a16="http://schemas.microsoft.com/office/drawing/2014/main" id="{44F99522-321B-4363-A069-25C6303706DC}"/>
              </a:ext>
            </a:extLst>
          </p:cNvPr>
          <p:cNvSpPr>
            <a:spLocks noGrp="1"/>
          </p:cNvSpPr>
          <p:nvPr>
            <p:ph type="body" sz="quarter" idx="34" hasCustomPrompt="1"/>
          </p:nvPr>
        </p:nvSpPr>
        <p:spPr>
          <a:xfrm>
            <a:off x="5152387" y="4163264"/>
            <a:ext cx="1910483" cy="1477410"/>
          </a:xfrm>
        </p:spPr>
        <p:txBody>
          <a:bodyPr>
            <a:noAutofit/>
          </a:bodyPr>
          <a:lstStyle>
            <a:lvl1pPr>
              <a:defRPr sz="1200" b="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
        <p:nvSpPr>
          <p:cNvPr id="26" name="Text Placeholder 28">
            <a:extLst>
              <a:ext uri="{FF2B5EF4-FFF2-40B4-BE49-F238E27FC236}">
                <a16:creationId xmlns:a16="http://schemas.microsoft.com/office/drawing/2014/main" id="{1F22ECFE-7AB4-4E4E-B4C7-52FE812A1AB4}"/>
              </a:ext>
            </a:extLst>
          </p:cNvPr>
          <p:cNvSpPr>
            <a:spLocks noGrp="1"/>
          </p:cNvSpPr>
          <p:nvPr>
            <p:ph type="body" sz="quarter" idx="35" hasCustomPrompt="1"/>
          </p:nvPr>
        </p:nvSpPr>
        <p:spPr>
          <a:xfrm>
            <a:off x="7312752" y="4163264"/>
            <a:ext cx="1910483" cy="1477410"/>
          </a:xfrm>
        </p:spPr>
        <p:txBody>
          <a:bodyPr>
            <a:noAutofit/>
          </a:bodyPr>
          <a:lstStyle>
            <a:lvl1pPr>
              <a:defRPr sz="1200" b="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
        <p:nvSpPr>
          <p:cNvPr id="28" name="Text Placeholder 28">
            <a:extLst>
              <a:ext uri="{FF2B5EF4-FFF2-40B4-BE49-F238E27FC236}">
                <a16:creationId xmlns:a16="http://schemas.microsoft.com/office/drawing/2014/main" id="{EA49336D-955A-44B0-A844-B9CE7E4D9CE3}"/>
              </a:ext>
            </a:extLst>
          </p:cNvPr>
          <p:cNvSpPr>
            <a:spLocks noGrp="1"/>
          </p:cNvSpPr>
          <p:nvPr>
            <p:ph type="body" sz="quarter" idx="36" hasCustomPrompt="1"/>
          </p:nvPr>
        </p:nvSpPr>
        <p:spPr>
          <a:xfrm>
            <a:off x="9468548" y="4163264"/>
            <a:ext cx="1910483" cy="1477410"/>
          </a:xfrm>
        </p:spPr>
        <p:txBody>
          <a:bodyPr>
            <a:noAutofit/>
          </a:bodyPr>
          <a:lstStyle>
            <a:lvl1pPr>
              <a:defRPr sz="1200" b="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Tree>
    <p:extLst>
      <p:ext uri="{BB962C8B-B14F-4D97-AF65-F5344CB8AC3E}">
        <p14:creationId xmlns:p14="http://schemas.microsoft.com/office/powerpoint/2010/main" val="6508088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6 Square Images with Text">
    <p:spTree>
      <p:nvGrpSpPr>
        <p:cNvPr id="1" name=""/>
        <p:cNvGrpSpPr/>
        <p:nvPr/>
      </p:nvGrpSpPr>
      <p:grpSpPr>
        <a:xfrm>
          <a:off x="0" y="0"/>
          <a:ext cx="0" cy="0"/>
          <a:chOff x="0" y="0"/>
          <a:chExt cx="0" cy="0"/>
        </a:xfrm>
      </p:grpSpPr>
      <p:sp>
        <p:nvSpPr>
          <p:cNvPr id="8" name="Picture Placeholder 8"/>
          <p:cNvSpPr>
            <a:spLocks noGrp="1"/>
          </p:cNvSpPr>
          <p:nvPr>
            <p:ph type="pic" sz="quarter" idx="12"/>
          </p:nvPr>
        </p:nvSpPr>
        <p:spPr>
          <a:xfrm>
            <a:off x="5233897" y="629154"/>
            <a:ext cx="1910483" cy="1911096"/>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9" name="Picture Placeholder 8"/>
          <p:cNvSpPr>
            <a:spLocks noGrp="1"/>
          </p:cNvSpPr>
          <p:nvPr>
            <p:ph type="pic" sz="quarter" idx="13"/>
          </p:nvPr>
        </p:nvSpPr>
        <p:spPr>
          <a:xfrm>
            <a:off x="7440857" y="629154"/>
            <a:ext cx="1910483" cy="1911096"/>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10" name="Picture Placeholder 8"/>
          <p:cNvSpPr>
            <a:spLocks noGrp="1"/>
          </p:cNvSpPr>
          <p:nvPr>
            <p:ph type="pic" sz="quarter" idx="14"/>
          </p:nvPr>
        </p:nvSpPr>
        <p:spPr>
          <a:xfrm>
            <a:off x="9616025" y="629154"/>
            <a:ext cx="1910483" cy="1911096"/>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3" name="Slide Number Placeholder 2">
            <a:extLst>
              <a:ext uri="{FF2B5EF4-FFF2-40B4-BE49-F238E27FC236}">
                <a16:creationId xmlns:a16="http://schemas.microsoft.com/office/drawing/2014/main" id="{8EEBA85C-AB37-413A-82D4-8708FF37044A}"/>
              </a:ext>
            </a:extLst>
          </p:cNvPr>
          <p:cNvSpPr>
            <a:spLocks noGrp="1"/>
          </p:cNvSpPr>
          <p:nvPr>
            <p:ph type="sldNum" sz="quarter" idx="16"/>
          </p:nvPr>
        </p:nvSpPr>
        <p:spPr/>
        <p:txBody>
          <a:bodyPr/>
          <a:lstStyle/>
          <a:p>
            <a:fld id="{0969892B-6FB2-445D-B6A4-8332FBFF141C}" type="slidenum">
              <a:rPr lang="en-US" smtClean="0"/>
              <a:pPr/>
              <a:t>‹#›</a:t>
            </a:fld>
            <a:endParaRPr lang="en-US"/>
          </a:p>
        </p:txBody>
      </p:sp>
      <p:sp>
        <p:nvSpPr>
          <p:cNvPr id="15" name="Content Placeholder 14">
            <a:extLst>
              <a:ext uri="{FF2B5EF4-FFF2-40B4-BE49-F238E27FC236}">
                <a16:creationId xmlns:a16="http://schemas.microsoft.com/office/drawing/2014/main" id="{0CD5ECE9-07F3-4245-84D9-BB509B0F9DB2}"/>
              </a:ext>
            </a:extLst>
          </p:cNvPr>
          <p:cNvSpPr>
            <a:spLocks noGrp="1"/>
          </p:cNvSpPr>
          <p:nvPr>
            <p:ph sz="quarter" idx="18" hasCustomPrompt="1"/>
          </p:nvPr>
        </p:nvSpPr>
        <p:spPr>
          <a:xfrm>
            <a:off x="5233896" y="2699945"/>
            <a:ext cx="1910483"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
        <p:nvSpPr>
          <p:cNvPr id="22" name="Content Placeholder 14">
            <a:extLst>
              <a:ext uri="{FF2B5EF4-FFF2-40B4-BE49-F238E27FC236}">
                <a16:creationId xmlns:a16="http://schemas.microsoft.com/office/drawing/2014/main" id="{A2BF56E3-24FE-4090-AC43-F40809F9F0F3}"/>
              </a:ext>
            </a:extLst>
          </p:cNvPr>
          <p:cNvSpPr>
            <a:spLocks noGrp="1"/>
          </p:cNvSpPr>
          <p:nvPr>
            <p:ph sz="quarter" idx="31" hasCustomPrompt="1"/>
          </p:nvPr>
        </p:nvSpPr>
        <p:spPr>
          <a:xfrm>
            <a:off x="7440857" y="2699945"/>
            <a:ext cx="1910483"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
        <p:nvSpPr>
          <p:cNvPr id="25" name="Content Placeholder 14">
            <a:extLst>
              <a:ext uri="{FF2B5EF4-FFF2-40B4-BE49-F238E27FC236}">
                <a16:creationId xmlns:a16="http://schemas.microsoft.com/office/drawing/2014/main" id="{695DE721-A52E-435D-8CB6-736F09A01DF5}"/>
              </a:ext>
            </a:extLst>
          </p:cNvPr>
          <p:cNvSpPr>
            <a:spLocks noGrp="1"/>
          </p:cNvSpPr>
          <p:nvPr>
            <p:ph sz="quarter" idx="32" hasCustomPrompt="1"/>
          </p:nvPr>
        </p:nvSpPr>
        <p:spPr>
          <a:xfrm>
            <a:off x="9616025" y="2699945"/>
            <a:ext cx="1910483"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
        <p:nvSpPr>
          <p:cNvPr id="17" name="Picture Placeholder 8">
            <a:extLst>
              <a:ext uri="{FF2B5EF4-FFF2-40B4-BE49-F238E27FC236}">
                <a16:creationId xmlns:a16="http://schemas.microsoft.com/office/drawing/2014/main" id="{58229408-3D06-4144-A425-EE850EF362B0}"/>
              </a:ext>
            </a:extLst>
          </p:cNvPr>
          <p:cNvSpPr>
            <a:spLocks noGrp="1"/>
          </p:cNvSpPr>
          <p:nvPr>
            <p:ph type="pic" sz="quarter" idx="33"/>
          </p:nvPr>
        </p:nvSpPr>
        <p:spPr>
          <a:xfrm>
            <a:off x="5233897" y="3588696"/>
            <a:ext cx="1910483" cy="1911096"/>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18" name="Picture Placeholder 8">
            <a:extLst>
              <a:ext uri="{FF2B5EF4-FFF2-40B4-BE49-F238E27FC236}">
                <a16:creationId xmlns:a16="http://schemas.microsoft.com/office/drawing/2014/main" id="{6F905C73-5E98-4078-ADCE-BBEC0940455F}"/>
              </a:ext>
            </a:extLst>
          </p:cNvPr>
          <p:cNvSpPr>
            <a:spLocks noGrp="1"/>
          </p:cNvSpPr>
          <p:nvPr>
            <p:ph type="pic" sz="quarter" idx="34"/>
          </p:nvPr>
        </p:nvSpPr>
        <p:spPr>
          <a:xfrm>
            <a:off x="7440857" y="3588696"/>
            <a:ext cx="1910483" cy="1911096"/>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19" name="Picture Placeholder 8">
            <a:extLst>
              <a:ext uri="{FF2B5EF4-FFF2-40B4-BE49-F238E27FC236}">
                <a16:creationId xmlns:a16="http://schemas.microsoft.com/office/drawing/2014/main" id="{7B303038-6C92-412A-820C-8A657567221C}"/>
              </a:ext>
            </a:extLst>
          </p:cNvPr>
          <p:cNvSpPr>
            <a:spLocks noGrp="1"/>
          </p:cNvSpPr>
          <p:nvPr>
            <p:ph type="pic" sz="quarter" idx="35"/>
          </p:nvPr>
        </p:nvSpPr>
        <p:spPr>
          <a:xfrm>
            <a:off x="9616025" y="3588696"/>
            <a:ext cx="1910483" cy="1911096"/>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20" name="Content Placeholder 14">
            <a:extLst>
              <a:ext uri="{FF2B5EF4-FFF2-40B4-BE49-F238E27FC236}">
                <a16:creationId xmlns:a16="http://schemas.microsoft.com/office/drawing/2014/main" id="{D493435B-1D13-438A-AC5C-9696AC3A43FF}"/>
              </a:ext>
            </a:extLst>
          </p:cNvPr>
          <p:cNvSpPr>
            <a:spLocks noGrp="1"/>
          </p:cNvSpPr>
          <p:nvPr>
            <p:ph sz="quarter" idx="36" hasCustomPrompt="1"/>
          </p:nvPr>
        </p:nvSpPr>
        <p:spPr>
          <a:xfrm>
            <a:off x="5233896" y="5659487"/>
            <a:ext cx="1910483"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
        <p:nvSpPr>
          <p:cNvPr id="23" name="Content Placeholder 14">
            <a:extLst>
              <a:ext uri="{FF2B5EF4-FFF2-40B4-BE49-F238E27FC236}">
                <a16:creationId xmlns:a16="http://schemas.microsoft.com/office/drawing/2014/main" id="{0B971219-3AF5-4174-9B4F-A3B2634EED07}"/>
              </a:ext>
            </a:extLst>
          </p:cNvPr>
          <p:cNvSpPr>
            <a:spLocks noGrp="1"/>
          </p:cNvSpPr>
          <p:nvPr>
            <p:ph sz="quarter" idx="37" hasCustomPrompt="1"/>
          </p:nvPr>
        </p:nvSpPr>
        <p:spPr>
          <a:xfrm>
            <a:off x="7440857" y="5659487"/>
            <a:ext cx="1910483"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
        <p:nvSpPr>
          <p:cNvPr id="24" name="Content Placeholder 14">
            <a:extLst>
              <a:ext uri="{FF2B5EF4-FFF2-40B4-BE49-F238E27FC236}">
                <a16:creationId xmlns:a16="http://schemas.microsoft.com/office/drawing/2014/main" id="{C70DFCD3-8364-43EE-B870-E5D10F04E9E7}"/>
              </a:ext>
            </a:extLst>
          </p:cNvPr>
          <p:cNvSpPr>
            <a:spLocks noGrp="1"/>
          </p:cNvSpPr>
          <p:nvPr>
            <p:ph sz="quarter" idx="38" hasCustomPrompt="1"/>
          </p:nvPr>
        </p:nvSpPr>
        <p:spPr>
          <a:xfrm>
            <a:off x="9616025" y="5659487"/>
            <a:ext cx="1910483"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
        <p:nvSpPr>
          <p:cNvPr id="4" name="Title 3">
            <a:extLst>
              <a:ext uri="{FF2B5EF4-FFF2-40B4-BE49-F238E27FC236}">
                <a16:creationId xmlns:a16="http://schemas.microsoft.com/office/drawing/2014/main" id="{43169CAD-F9B4-4D82-9804-A878E441FCE6}"/>
              </a:ext>
            </a:extLst>
          </p:cNvPr>
          <p:cNvSpPr>
            <a:spLocks noGrp="1"/>
          </p:cNvSpPr>
          <p:nvPr>
            <p:ph type="title"/>
          </p:nvPr>
        </p:nvSpPr>
        <p:spPr>
          <a:xfrm>
            <a:off x="1003852" y="724046"/>
            <a:ext cx="3214464" cy="1893843"/>
          </a:xfrm>
        </p:spPr>
        <p:txBody>
          <a:bodyPr anchor="b"/>
          <a:lstStyle/>
          <a:p>
            <a:r>
              <a:rPr lang="en-US"/>
              <a:t>Click to edit Master title style</a:t>
            </a:r>
          </a:p>
        </p:txBody>
      </p:sp>
    </p:spTree>
    <p:extLst>
      <p:ext uri="{BB962C8B-B14F-4D97-AF65-F5344CB8AC3E}">
        <p14:creationId xmlns:p14="http://schemas.microsoft.com/office/powerpoint/2010/main" val="8168063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8 Square Images with Tex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EEBA85C-AB37-413A-82D4-8708FF37044A}"/>
              </a:ext>
            </a:extLst>
          </p:cNvPr>
          <p:cNvSpPr>
            <a:spLocks noGrp="1"/>
          </p:cNvSpPr>
          <p:nvPr>
            <p:ph type="sldNum" sz="quarter" idx="16"/>
          </p:nvPr>
        </p:nvSpPr>
        <p:spPr/>
        <p:txBody>
          <a:bodyPr/>
          <a:lstStyle/>
          <a:p>
            <a:fld id="{0969892B-6FB2-445D-B6A4-8332FBFF141C}" type="slidenum">
              <a:rPr lang="en-US" smtClean="0"/>
              <a:pPr/>
              <a:t>‹#›</a:t>
            </a:fld>
            <a:endParaRPr lang="en-US"/>
          </a:p>
        </p:txBody>
      </p:sp>
      <p:sp>
        <p:nvSpPr>
          <p:cNvPr id="4" name="Title 3">
            <a:extLst>
              <a:ext uri="{FF2B5EF4-FFF2-40B4-BE49-F238E27FC236}">
                <a16:creationId xmlns:a16="http://schemas.microsoft.com/office/drawing/2014/main" id="{43169CAD-F9B4-4D82-9804-A878E441FCE6}"/>
              </a:ext>
            </a:extLst>
          </p:cNvPr>
          <p:cNvSpPr>
            <a:spLocks noGrp="1"/>
          </p:cNvSpPr>
          <p:nvPr>
            <p:ph type="title"/>
          </p:nvPr>
        </p:nvSpPr>
        <p:spPr>
          <a:xfrm>
            <a:off x="608029" y="746960"/>
            <a:ext cx="2468548" cy="2314431"/>
          </a:xfrm>
        </p:spPr>
        <p:txBody>
          <a:bodyPr anchor="b"/>
          <a:lstStyle/>
          <a:p>
            <a:r>
              <a:rPr lang="en-US"/>
              <a:t>Click to edit Master title style</a:t>
            </a:r>
          </a:p>
        </p:txBody>
      </p:sp>
      <p:sp>
        <p:nvSpPr>
          <p:cNvPr id="16" name="Picture Placeholder 8">
            <a:extLst>
              <a:ext uri="{FF2B5EF4-FFF2-40B4-BE49-F238E27FC236}">
                <a16:creationId xmlns:a16="http://schemas.microsoft.com/office/drawing/2014/main" id="{A25CAE34-78A9-4356-ACAD-9C92E9E86CCE}"/>
              </a:ext>
            </a:extLst>
          </p:cNvPr>
          <p:cNvSpPr>
            <a:spLocks noGrp="1"/>
          </p:cNvSpPr>
          <p:nvPr>
            <p:ph type="pic" sz="quarter" idx="39"/>
          </p:nvPr>
        </p:nvSpPr>
        <p:spPr>
          <a:xfrm>
            <a:off x="9791257" y="746960"/>
            <a:ext cx="1792716" cy="1793291"/>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21" name="Content Placeholder 14">
            <a:extLst>
              <a:ext uri="{FF2B5EF4-FFF2-40B4-BE49-F238E27FC236}">
                <a16:creationId xmlns:a16="http://schemas.microsoft.com/office/drawing/2014/main" id="{B8F8AFF1-CB92-439B-A952-E7A3D17563DF}"/>
              </a:ext>
            </a:extLst>
          </p:cNvPr>
          <p:cNvSpPr>
            <a:spLocks noGrp="1"/>
          </p:cNvSpPr>
          <p:nvPr>
            <p:ph sz="quarter" idx="40" hasCustomPrompt="1"/>
          </p:nvPr>
        </p:nvSpPr>
        <p:spPr>
          <a:xfrm>
            <a:off x="9791255" y="2699945"/>
            <a:ext cx="1792719"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
        <p:nvSpPr>
          <p:cNvPr id="26" name="Picture Placeholder 8">
            <a:extLst>
              <a:ext uri="{FF2B5EF4-FFF2-40B4-BE49-F238E27FC236}">
                <a16:creationId xmlns:a16="http://schemas.microsoft.com/office/drawing/2014/main" id="{F0CC05A5-E21B-4790-B789-E898A26E57EE}"/>
              </a:ext>
            </a:extLst>
          </p:cNvPr>
          <p:cNvSpPr>
            <a:spLocks noGrp="1"/>
          </p:cNvSpPr>
          <p:nvPr>
            <p:ph type="pic" sz="quarter" idx="41"/>
          </p:nvPr>
        </p:nvSpPr>
        <p:spPr>
          <a:xfrm>
            <a:off x="9791256" y="3706500"/>
            <a:ext cx="1792717" cy="1793292"/>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27" name="Content Placeholder 14">
            <a:extLst>
              <a:ext uri="{FF2B5EF4-FFF2-40B4-BE49-F238E27FC236}">
                <a16:creationId xmlns:a16="http://schemas.microsoft.com/office/drawing/2014/main" id="{0F45FB0C-86A8-48FA-858B-184C9BD2EB05}"/>
              </a:ext>
            </a:extLst>
          </p:cNvPr>
          <p:cNvSpPr>
            <a:spLocks noGrp="1"/>
          </p:cNvSpPr>
          <p:nvPr>
            <p:ph sz="quarter" idx="42" hasCustomPrompt="1"/>
          </p:nvPr>
        </p:nvSpPr>
        <p:spPr>
          <a:xfrm>
            <a:off x="9791255" y="5659487"/>
            <a:ext cx="1792719"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
        <p:nvSpPr>
          <p:cNvPr id="40" name="Picture Placeholder 8">
            <a:extLst>
              <a:ext uri="{FF2B5EF4-FFF2-40B4-BE49-F238E27FC236}">
                <a16:creationId xmlns:a16="http://schemas.microsoft.com/office/drawing/2014/main" id="{66A2CEC2-528D-470E-AEE4-D3C4669D14BB}"/>
              </a:ext>
            </a:extLst>
          </p:cNvPr>
          <p:cNvSpPr>
            <a:spLocks noGrp="1"/>
          </p:cNvSpPr>
          <p:nvPr>
            <p:ph type="pic" sz="quarter" idx="43"/>
          </p:nvPr>
        </p:nvSpPr>
        <p:spPr>
          <a:xfrm>
            <a:off x="7705282" y="746960"/>
            <a:ext cx="1792716" cy="1793291"/>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41" name="Content Placeholder 14">
            <a:extLst>
              <a:ext uri="{FF2B5EF4-FFF2-40B4-BE49-F238E27FC236}">
                <a16:creationId xmlns:a16="http://schemas.microsoft.com/office/drawing/2014/main" id="{396D68DD-D066-41FA-9B37-1978963B453A}"/>
              </a:ext>
            </a:extLst>
          </p:cNvPr>
          <p:cNvSpPr>
            <a:spLocks noGrp="1"/>
          </p:cNvSpPr>
          <p:nvPr>
            <p:ph sz="quarter" idx="44" hasCustomPrompt="1"/>
          </p:nvPr>
        </p:nvSpPr>
        <p:spPr>
          <a:xfrm>
            <a:off x="7705281" y="2699945"/>
            <a:ext cx="1792719"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
        <p:nvSpPr>
          <p:cNvPr id="42" name="Picture Placeholder 8">
            <a:extLst>
              <a:ext uri="{FF2B5EF4-FFF2-40B4-BE49-F238E27FC236}">
                <a16:creationId xmlns:a16="http://schemas.microsoft.com/office/drawing/2014/main" id="{5DD49F02-150E-42C0-ACE8-45E82EB80F04}"/>
              </a:ext>
            </a:extLst>
          </p:cNvPr>
          <p:cNvSpPr>
            <a:spLocks noGrp="1"/>
          </p:cNvSpPr>
          <p:nvPr>
            <p:ph type="pic" sz="quarter" idx="45"/>
          </p:nvPr>
        </p:nvSpPr>
        <p:spPr>
          <a:xfrm>
            <a:off x="7705280" y="3706500"/>
            <a:ext cx="1792717" cy="1793292"/>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43" name="Content Placeholder 14">
            <a:extLst>
              <a:ext uri="{FF2B5EF4-FFF2-40B4-BE49-F238E27FC236}">
                <a16:creationId xmlns:a16="http://schemas.microsoft.com/office/drawing/2014/main" id="{D8052C8B-3681-4A13-91BE-EEFB3A619E93}"/>
              </a:ext>
            </a:extLst>
          </p:cNvPr>
          <p:cNvSpPr>
            <a:spLocks noGrp="1"/>
          </p:cNvSpPr>
          <p:nvPr>
            <p:ph sz="quarter" idx="46" hasCustomPrompt="1"/>
          </p:nvPr>
        </p:nvSpPr>
        <p:spPr>
          <a:xfrm>
            <a:off x="7705281" y="5659487"/>
            <a:ext cx="1792719"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
        <p:nvSpPr>
          <p:cNvPr id="44" name="Picture Placeholder 8">
            <a:extLst>
              <a:ext uri="{FF2B5EF4-FFF2-40B4-BE49-F238E27FC236}">
                <a16:creationId xmlns:a16="http://schemas.microsoft.com/office/drawing/2014/main" id="{444C21B0-BAA8-48EB-A10D-E369B39105DD}"/>
              </a:ext>
            </a:extLst>
          </p:cNvPr>
          <p:cNvSpPr>
            <a:spLocks noGrp="1"/>
          </p:cNvSpPr>
          <p:nvPr>
            <p:ph type="pic" sz="quarter" idx="47"/>
          </p:nvPr>
        </p:nvSpPr>
        <p:spPr>
          <a:xfrm>
            <a:off x="5619305" y="746960"/>
            <a:ext cx="1792716" cy="1793291"/>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45" name="Content Placeholder 14">
            <a:extLst>
              <a:ext uri="{FF2B5EF4-FFF2-40B4-BE49-F238E27FC236}">
                <a16:creationId xmlns:a16="http://schemas.microsoft.com/office/drawing/2014/main" id="{6F5C1A2E-CBF7-489E-9A4F-1E3922903A23}"/>
              </a:ext>
            </a:extLst>
          </p:cNvPr>
          <p:cNvSpPr>
            <a:spLocks noGrp="1"/>
          </p:cNvSpPr>
          <p:nvPr>
            <p:ph sz="quarter" idx="48" hasCustomPrompt="1"/>
          </p:nvPr>
        </p:nvSpPr>
        <p:spPr>
          <a:xfrm>
            <a:off x="5619303" y="2699945"/>
            <a:ext cx="1792719"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
        <p:nvSpPr>
          <p:cNvPr id="46" name="Picture Placeholder 8">
            <a:extLst>
              <a:ext uri="{FF2B5EF4-FFF2-40B4-BE49-F238E27FC236}">
                <a16:creationId xmlns:a16="http://schemas.microsoft.com/office/drawing/2014/main" id="{ACBC357B-C403-4A38-81F7-E0EEDF3FDA27}"/>
              </a:ext>
            </a:extLst>
          </p:cNvPr>
          <p:cNvSpPr>
            <a:spLocks noGrp="1"/>
          </p:cNvSpPr>
          <p:nvPr>
            <p:ph type="pic" sz="quarter" idx="49"/>
          </p:nvPr>
        </p:nvSpPr>
        <p:spPr>
          <a:xfrm>
            <a:off x="5619303" y="3706500"/>
            <a:ext cx="1792717" cy="1793292"/>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47" name="Content Placeholder 14">
            <a:extLst>
              <a:ext uri="{FF2B5EF4-FFF2-40B4-BE49-F238E27FC236}">
                <a16:creationId xmlns:a16="http://schemas.microsoft.com/office/drawing/2014/main" id="{5C4FF271-4E33-4894-ACEA-29452D72E0D0}"/>
              </a:ext>
            </a:extLst>
          </p:cNvPr>
          <p:cNvSpPr>
            <a:spLocks noGrp="1"/>
          </p:cNvSpPr>
          <p:nvPr>
            <p:ph sz="quarter" idx="50" hasCustomPrompt="1"/>
          </p:nvPr>
        </p:nvSpPr>
        <p:spPr>
          <a:xfrm>
            <a:off x="5619303" y="5659487"/>
            <a:ext cx="1792719"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
        <p:nvSpPr>
          <p:cNvPr id="48" name="Picture Placeholder 8">
            <a:extLst>
              <a:ext uri="{FF2B5EF4-FFF2-40B4-BE49-F238E27FC236}">
                <a16:creationId xmlns:a16="http://schemas.microsoft.com/office/drawing/2014/main" id="{E87EAF39-EBEE-4739-8A2D-FF977773B5F8}"/>
              </a:ext>
            </a:extLst>
          </p:cNvPr>
          <p:cNvSpPr>
            <a:spLocks noGrp="1"/>
          </p:cNvSpPr>
          <p:nvPr>
            <p:ph type="pic" sz="quarter" idx="51"/>
          </p:nvPr>
        </p:nvSpPr>
        <p:spPr>
          <a:xfrm>
            <a:off x="3533326" y="746960"/>
            <a:ext cx="1792716" cy="1793291"/>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49" name="Content Placeholder 14">
            <a:extLst>
              <a:ext uri="{FF2B5EF4-FFF2-40B4-BE49-F238E27FC236}">
                <a16:creationId xmlns:a16="http://schemas.microsoft.com/office/drawing/2014/main" id="{11B5E6CF-B6B6-4AFD-B194-F082456AD1FF}"/>
              </a:ext>
            </a:extLst>
          </p:cNvPr>
          <p:cNvSpPr>
            <a:spLocks noGrp="1"/>
          </p:cNvSpPr>
          <p:nvPr>
            <p:ph sz="quarter" idx="52" hasCustomPrompt="1"/>
          </p:nvPr>
        </p:nvSpPr>
        <p:spPr>
          <a:xfrm>
            <a:off x="3533325" y="2699945"/>
            <a:ext cx="1792719"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
        <p:nvSpPr>
          <p:cNvPr id="50" name="Picture Placeholder 8">
            <a:extLst>
              <a:ext uri="{FF2B5EF4-FFF2-40B4-BE49-F238E27FC236}">
                <a16:creationId xmlns:a16="http://schemas.microsoft.com/office/drawing/2014/main" id="{CCCACF2E-D5C2-4903-8A08-F186369C9446}"/>
              </a:ext>
            </a:extLst>
          </p:cNvPr>
          <p:cNvSpPr>
            <a:spLocks noGrp="1"/>
          </p:cNvSpPr>
          <p:nvPr>
            <p:ph type="pic" sz="quarter" idx="53"/>
          </p:nvPr>
        </p:nvSpPr>
        <p:spPr>
          <a:xfrm>
            <a:off x="3533324" y="3706500"/>
            <a:ext cx="1792717" cy="1793292"/>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bg2"/>
                </a:solidFill>
              </a:defRPr>
            </a:lvl1pPr>
          </a:lstStyle>
          <a:p>
            <a:endParaRPr lang="en-US"/>
          </a:p>
        </p:txBody>
      </p:sp>
      <p:sp>
        <p:nvSpPr>
          <p:cNvPr id="51" name="Content Placeholder 14">
            <a:extLst>
              <a:ext uri="{FF2B5EF4-FFF2-40B4-BE49-F238E27FC236}">
                <a16:creationId xmlns:a16="http://schemas.microsoft.com/office/drawing/2014/main" id="{400CA790-2C21-4B0B-81C1-3523DF7E7A34}"/>
              </a:ext>
            </a:extLst>
          </p:cNvPr>
          <p:cNvSpPr>
            <a:spLocks noGrp="1"/>
          </p:cNvSpPr>
          <p:nvPr>
            <p:ph sz="quarter" idx="54" hasCustomPrompt="1"/>
          </p:nvPr>
        </p:nvSpPr>
        <p:spPr>
          <a:xfrm>
            <a:off x="3533325" y="5659487"/>
            <a:ext cx="1792719" cy="569360"/>
          </a:xfrm>
        </p:spPr>
        <p:txBody>
          <a:bodyPr>
            <a:noAutofit/>
          </a:bodyPr>
          <a:lstStyle>
            <a:lvl1pPr>
              <a:spcBef>
                <a:spcPts val="0"/>
              </a:spcBef>
              <a:defRPr sz="1400" b="1">
                <a:solidFill>
                  <a:schemeClr val="tx1"/>
                </a:solidFill>
                <a:latin typeface="+mj-lt"/>
              </a:defRPr>
            </a:lvl1pPr>
            <a:lvl2pPr>
              <a:defRPr sz="1051" b="1">
                <a:solidFill>
                  <a:schemeClr val="accent1"/>
                </a:solidFill>
              </a:defRPr>
            </a:lvl2pPr>
            <a:lvl3pPr>
              <a:defRPr sz="1051" b="1">
                <a:solidFill>
                  <a:schemeClr val="accent1"/>
                </a:solidFill>
              </a:defRPr>
            </a:lvl3pPr>
            <a:lvl4pPr>
              <a:defRPr sz="1051" b="1">
                <a:solidFill>
                  <a:schemeClr val="accent1"/>
                </a:solidFill>
              </a:defRPr>
            </a:lvl4pPr>
            <a:lvl5pPr>
              <a:defRPr sz="1051" b="1">
                <a:solidFill>
                  <a:schemeClr val="accent1"/>
                </a:solidFill>
              </a:defRPr>
            </a:lvl5pPr>
          </a:lstStyle>
          <a:p>
            <a:pPr lvl="0"/>
            <a:r>
              <a:rPr lang="en-US"/>
              <a:t>Name, Title</a:t>
            </a:r>
          </a:p>
          <a:p>
            <a:pPr lvl="0"/>
            <a:endParaRPr lang="en-US"/>
          </a:p>
        </p:txBody>
      </p:sp>
    </p:spTree>
    <p:extLst>
      <p:ext uri="{BB962C8B-B14F-4D97-AF65-F5344CB8AC3E}">
        <p14:creationId xmlns:p14="http://schemas.microsoft.com/office/powerpoint/2010/main" val="20409919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Left - 3 Images">
    <p:spTree>
      <p:nvGrpSpPr>
        <p:cNvPr id="1" name=""/>
        <p:cNvGrpSpPr/>
        <p:nvPr/>
      </p:nvGrpSpPr>
      <p:grpSpPr>
        <a:xfrm>
          <a:off x="0" y="0"/>
          <a:ext cx="0" cy="0"/>
          <a:chOff x="0" y="0"/>
          <a:chExt cx="0" cy="0"/>
        </a:xfrm>
      </p:grpSpPr>
      <p:sp>
        <p:nvSpPr>
          <p:cNvPr id="6" name="Picture Placeholder 8"/>
          <p:cNvSpPr>
            <a:spLocks noGrp="1"/>
          </p:cNvSpPr>
          <p:nvPr>
            <p:ph type="pic" sz="quarter" idx="14" hasCustomPrompt="1"/>
          </p:nvPr>
        </p:nvSpPr>
        <p:spPr>
          <a:xfrm>
            <a:off x="9133840" y="0"/>
            <a:ext cx="3058159" cy="6858000"/>
          </a:xfrm>
          <a:prstGeom prst="rect">
            <a:avLst/>
          </a:prstGeom>
          <a:gradFill flip="none" rotWithShape="1">
            <a:gsLst>
              <a:gs pos="0">
                <a:schemeClr val="tx1">
                  <a:alpha val="40000"/>
                </a:schemeClr>
              </a:gs>
              <a:gs pos="99000">
                <a:schemeClr val="tx1">
                  <a:alpha val="20000"/>
                </a:schemeClr>
              </a:gs>
            </a:gsLst>
            <a:lin ang="0" scaled="1"/>
            <a:tileRect/>
          </a:gradFill>
          <a:ln>
            <a:noFill/>
          </a:ln>
          <a:effectLst/>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bg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Click icon to insert photo (this text will not appear in presentation mode)</a:t>
            </a:r>
          </a:p>
        </p:txBody>
      </p:sp>
      <p:sp>
        <p:nvSpPr>
          <p:cNvPr id="5" name="Picture Placeholder 8"/>
          <p:cNvSpPr>
            <a:spLocks noGrp="1"/>
          </p:cNvSpPr>
          <p:nvPr>
            <p:ph type="pic" sz="quarter" idx="13" hasCustomPrompt="1"/>
          </p:nvPr>
        </p:nvSpPr>
        <p:spPr>
          <a:xfrm>
            <a:off x="6085840" y="3413760"/>
            <a:ext cx="3048000" cy="3444240"/>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bg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Click icon to insert photo (this text will not appear in presentation mode)</a:t>
            </a:r>
          </a:p>
        </p:txBody>
      </p:sp>
      <p:sp>
        <p:nvSpPr>
          <p:cNvPr id="7" name="Picture Placeholder 8"/>
          <p:cNvSpPr>
            <a:spLocks noGrp="1"/>
          </p:cNvSpPr>
          <p:nvPr>
            <p:ph type="pic" sz="quarter" idx="15" hasCustomPrompt="1"/>
          </p:nvPr>
        </p:nvSpPr>
        <p:spPr>
          <a:xfrm>
            <a:off x="6085840" y="0"/>
            <a:ext cx="3048000" cy="3413760"/>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bg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Click icon to insert photo (this text will not appear in presentation mode)</a:t>
            </a:r>
          </a:p>
        </p:txBody>
      </p:sp>
      <p:sp>
        <p:nvSpPr>
          <p:cNvPr id="4" name="Slide Number Placeholder 3">
            <a:extLst>
              <a:ext uri="{FF2B5EF4-FFF2-40B4-BE49-F238E27FC236}">
                <a16:creationId xmlns:a16="http://schemas.microsoft.com/office/drawing/2014/main" id="{FD819E5A-5222-4CE7-B446-19672E8A6A4C}"/>
              </a:ext>
            </a:extLst>
          </p:cNvPr>
          <p:cNvSpPr>
            <a:spLocks noGrp="1"/>
          </p:cNvSpPr>
          <p:nvPr>
            <p:ph type="sldNum" sz="quarter" idx="16"/>
          </p:nvPr>
        </p:nvSpPr>
        <p:spPr/>
        <p:txBody>
          <a:bodyPr/>
          <a:lstStyle/>
          <a:p>
            <a:fld id="{0969892B-6FB2-445D-B6A4-8332FBFF141C}" type="slidenum">
              <a:rPr lang="en-US" smtClean="0"/>
              <a:pPr/>
              <a:t>‹#›</a:t>
            </a:fld>
            <a:endParaRPr lang="en-US"/>
          </a:p>
        </p:txBody>
      </p:sp>
      <p:sp>
        <p:nvSpPr>
          <p:cNvPr id="9" name="Title 1">
            <a:extLst>
              <a:ext uri="{FF2B5EF4-FFF2-40B4-BE49-F238E27FC236}">
                <a16:creationId xmlns:a16="http://schemas.microsoft.com/office/drawing/2014/main" id="{5A606557-5974-4B3B-B554-621664B2C39A}"/>
              </a:ext>
            </a:extLst>
          </p:cNvPr>
          <p:cNvSpPr>
            <a:spLocks noGrp="1"/>
          </p:cNvSpPr>
          <p:nvPr>
            <p:ph type="title"/>
          </p:nvPr>
        </p:nvSpPr>
        <p:spPr>
          <a:xfrm>
            <a:off x="1003391" y="946704"/>
            <a:ext cx="4067176" cy="2120055"/>
          </a:xfrm>
        </p:spPr>
        <p:txBody>
          <a:bodyPr anchor="b" anchorCtr="0"/>
          <a:lstStyle/>
          <a:p>
            <a:r>
              <a:rPr lang="en-US"/>
              <a:t>Click to edit Master title style</a:t>
            </a:r>
          </a:p>
        </p:txBody>
      </p:sp>
      <p:sp>
        <p:nvSpPr>
          <p:cNvPr id="10" name="Text Placeholder 3">
            <a:extLst>
              <a:ext uri="{FF2B5EF4-FFF2-40B4-BE49-F238E27FC236}">
                <a16:creationId xmlns:a16="http://schemas.microsoft.com/office/drawing/2014/main" id="{143CD060-4B36-4BA5-9422-11AA82201FAD}"/>
              </a:ext>
            </a:extLst>
          </p:cNvPr>
          <p:cNvSpPr>
            <a:spLocks noGrp="1"/>
          </p:cNvSpPr>
          <p:nvPr>
            <p:ph type="body" sz="quarter" idx="18" hasCustomPrompt="1"/>
          </p:nvPr>
        </p:nvSpPr>
        <p:spPr>
          <a:xfrm>
            <a:off x="1003852" y="3392054"/>
            <a:ext cx="3879851" cy="2519245"/>
          </a:xfrm>
        </p:spPr>
        <p:txBody>
          <a:bodyPr>
            <a:normAutofit/>
          </a:bodyPr>
          <a:lstStyle>
            <a:lvl1pPr>
              <a:defRPr sz="180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03852" y="587476"/>
            <a:ext cx="10177669" cy="1249845"/>
          </a:xfrm>
        </p:spPr>
        <p:txBody>
          <a:bodyPr/>
          <a:lstStyle/>
          <a:p>
            <a:r>
              <a:rPr lang="en-US"/>
              <a:t>Click to edit Master title style</a:t>
            </a:r>
          </a:p>
        </p:txBody>
      </p:sp>
      <p:sp>
        <p:nvSpPr>
          <p:cNvPr id="3" name="Content Placeholder 2"/>
          <p:cNvSpPr>
            <a:spLocks noGrp="1"/>
          </p:cNvSpPr>
          <p:nvPr>
            <p:ph sz="half" idx="1" hasCustomPrompt="1"/>
          </p:nvPr>
        </p:nvSpPr>
        <p:spPr>
          <a:xfrm>
            <a:off x="1003853" y="2160688"/>
            <a:ext cx="5015948" cy="3777468"/>
          </a:xfrm>
        </p:spPr>
        <p:txBody>
          <a:bodyPr/>
          <a:lstStyle>
            <a:lvl1pPr marL="228594" marR="0" indent="-228594" algn="l" defTabSz="914377" rtl="0" eaLnBrk="1" fontAlgn="auto" latinLnBrk="0" hangingPunct="1">
              <a:lnSpc>
                <a:spcPct val="100000"/>
              </a:lnSpc>
              <a:spcBef>
                <a:spcPts val="1000"/>
              </a:spcBef>
              <a:spcAft>
                <a:spcPts val="0"/>
              </a:spcAft>
              <a:buClr>
                <a:srgbClr val="3DCCD5"/>
              </a:buClr>
              <a:buSzTx/>
              <a:buFont typeface="Arial" panose="020B0604020202020204" pitchFamily="34" charset="0"/>
              <a:buChar char="•"/>
              <a:tabLst/>
              <a:defRPr/>
            </a:lvl1pPr>
            <a:lvl2pPr marL="685783"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2pPr>
            <a:lvl3pPr marL="1142971"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3pPr>
            <a:lvl4pPr marL="1600160"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4pPr>
            <a:lvl5pPr marL="2057349"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5pPr>
          </a:lstStyle>
          <a:p>
            <a:pPr marL="228594" marR="0" lvl="0" indent="-228594" algn="l" defTabSz="914377" rtl="0" eaLnBrk="1" fontAlgn="auto" latinLnBrk="0" hangingPunct="1">
              <a:lnSpc>
                <a:spcPct val="100000"/>
              </a:lnSpc>
              <a:spcBef>
                <a:spcPts val="1000"/>
              </a:spcBef>
              <a:spcAft>
                <a:spcPts val="0"/>
              </a:spcAft>
              <a:buClr>
                <a:srgbClr val="3DCCD5"/>
              </a:buClr>
              <a:buSzTx/>
              <a:buFont typeface="Arial" panose="020B0604020202020204" pitchFamily="34" charset="0"/>
              <a:buChar char="•"/>
              <a:tabLst/>
              <a:defRPr/>
            </a:pPr>
            <a:r>
              <a:rPr kumimoji="0" lang="en-US" sz="24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Edit Master text styles</a:t>
            </a:r>
          </a:p>
          <a:p>
            <a:pPr marL="685783" marR="0" lvl="1"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2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Second level</a:t>
            </a:r>
          </a:p>
          <a:p>
            <a:pPr marL="1142971" marR="0" lvl="2"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Third level</a:t>
            </a:r>
          </a:p>
          <a:p>
            <a:pPr marL="1600160" marR="0" lvl="3"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Fourth level</a:t>
            </a:r>
          </a:p>
          <a:p>
            <a:pPr marL="2057349" marR="0" lvl="4"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Fifth level</a:t>
            </a:r>
          </a:p>
        </p:txBody>
      </p:sp>
      <p:sp>
        <p:nvSpPr>
          <p:cNvPr id="4" name="Content Placeholder 3"/>
          <p:cNvSpPr>
            <a:spLocks noGrp="1"/>
          </p:cNvSpPr>
          <p:nvPr>
            <p:ph sz="half" idx="2" hasCustomPrompt="1"/>
          </p:nvPr>
        </p:nvSpPr>
        <p:spPr>
          <a:xfrm>
            <a:off x="6172201" y="2160689"/>
            <a:ext cx="5009321" cy="3777469"/>
          </a:xfrm>
        </p:spPr>
        <p:txBody>
          <a:bodyPr/>
          <a:lstStyle>
            <a:lvl1pPr marL="228594" marR="0" indent="-228594" algn="l" defTabSz="914377" rtl="0" eaLnBrk="1" fontAlgn="auto" latinLnBrk="0" hangingPunct="1">
              <a:lnSpc>
                <a:spcPct val="100000"/>
              </a:lnSpc>
              <a:spcBef>
                <a:spcPts val="1000"/>
              </a:spcBef>
              <a:spcAft>
                <a:spcPts val="0"/>
              </a:spcAft>
              <a:buClr>
                <a:srgbClr val="3DCCD5"/>
              </a:buClr>
              <a:buSzTx/>
              <a:buFont typeface="Arial" panose="020B0604020202020204" pitchFamily="34" charset="0"/>
              <a:buChar char="•"/>
              <a:tabLst/>
              <a:defRPr/>
            </a:lvl1pPr>
            <a:lvl2pPr marL="685783"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2pPr>
            <a:lvl3pPr marL="1142971"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3pPr>
            <a:lvl4pPr marL="1600160"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4pPr>
            <a:lvl5pPr marL="2057349"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5pPr>
          </a:lstStyle>
          <a:p>
            <a:pPr marL="228594" marR="0" lvl="0" indent="-228594" algn="l" defTabSz="914377" rtl="0" eaLnBrk="1" fontAlgn="auto" latinLnBrk="0" hangingPunct="1">
              <a:lnSpc>
                <a:spcPct val="100000"/>
              </a:lnSpc>
              <a:spcBef>
                <a:spcPts val="1000"/>
              </a:spcBef>
              <a:spcAft>
                <a:spcPts val="0"/>
              </a:spcAft>
              <a:buClr>
                <a:srgbClr val="3DCCD5"/>
              </a:buClr>
              <a:buSzTx/>
              <a:buFont typeface="Arial" panose="020B0604020202020204" pitchFamily="34" charset="0"/>
              <a:buChar char="•"/>
              <a:tabLst/>
              <a:defRPr/>
            </a:pPr>
            <a:r>
              <a:rPr kumimoji="0" lang="en-US" sz="24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Edit Master text styles</a:t>
            </a:r>
          </a:p>
          <a:p>
            <a:pPr marL="685783" marR="0" lvl="1"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2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Second level</a:t>
            </a:r>
          </a:p>
          <a:p>
            <a:pPr marL="1142971" marR="0" lvl="2"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Third level</a:t>
            </a:r>
          </a:p>
          <a:p>
            <a:pPr marL="1600160" marR="0" lvl="3"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Fourth level</a:t>
            </a:r>
          </a:p>
          <a:p>
            <a:pPr marL="2057349" marR="0" lvl="4"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Fifth level</a:t>
            </a:r>
          </a:p>
        </p:txBody>
      </p:sp>
      <p:sp>
        <p:nvSpPr>
          <p:cNvPr id="5" name="Slide Number Placeholder 4">
            <a:extLst>
              <a:ext uri="{FF2B5EF4-FFF2-40B4-BE49-F238E27FC236}">
                <a16:creationId xmlns:a16="http://schemas.microsoft.com/office/drawing/2014/main" id="{045C435B-54B9-4E03-9014-2C40E8B662D6}"/>
              </a:ext>
            </a:extLst>
          </p:cNvPr>
          <p:cNvSpPr>
            <a:spLocks noGrp="1"/>
          </p:cNvSpPr>
          <p:nvPr>
            <p:ph type="sldNum" sz="quarter" idx="10"/>
          </p:nvPr>
        </p:nvSpPr>
        <p:spPr/>
        <p:txBody>
          <a:bodyPr/>
          <a:lstStyle/>
          <a:p>
            <a:fld id="{F9A1070B-E53E-4F23-90CF-57ED1B7E60C0}" type="slidenum">
              <a:rPr lang="en-US" smtClean="0"/>
              <a:pPr/>
              <a:t>‹#›</a:t>
            </a:fld>
            <a:endParaRPr lang="en-US"/>
          </a:p>
        </p:txBody>
      </p:sp>
    </p:spTree>
    <p:extLst>
      <p:ext uri="{BB962C8B-B14F-4D97-AF65-F5344CB8AC3E}">
        <p14:creationId xmlns:p14="http://schemas.microsoft.com/office/powerpoint/2010/main" val="3613969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Left - 3 Images Alt">
    <p:spTree>
      <p:nvGrpSpPr>
        <p:cNvPr id="1" name=""/>
        <p:cNvGrpSpPr/>
        <p:nvPr/>
      </p:nvGrpSpPr>
      <p:grpSpPr>
        <a:xfrm>
          <a:off x="0" y="0"/>
          <a:ext cx="0" cy="0"/>
          <a:chOff x="0" y="0"/>
          <a:chExt cx="0" cy="0"/>
        </a:xfrm>
      </p:grpSpPr>
      <p:sp>
        <p:nvSpPr>
          <p:cNvPr id="6" name="Picture Placeholder 8"/>
          <p:cNvSpPr>
            <a:spLocks noGrp="1"/>
          </p:cNvSpPr>
          <p:nvPr>
            <p:ph type="pic" sz="quarter" idx="14" hasCustomPrompt="1"/>
          </p:nvPr>
        </p:nvSpPr>
        <p:spPr>
          <a:xfrm>
            <a:off x="6085840" y="0"/>
            <a:ext cx="6106160" cy="3413760"/>
          </a:xfrm>
          <a:prstGeom prst="rect">
            <a:avLst/>
          </a:prstGeom>
          <a:gradFill>
            <a:gsLst>
              <a:gs pos="0">
                <a:schemeClr val="tx1">
                  <a:alpha val="40000"/>
                </a:schemeClr>
              </a:gs>
              <a:gs pos="99000">
                <a:schemeClr val="tx1">
                  <a:alpha val="20000"/>
                </a:schemeClr>
              </a:gs>
            </a:gsLst>
            <a:lin ang="5400000" scaled="1"/>
          </a:gradFill>
          <a:ln>
            <a:noFill/>
          </a:ln>
          <a:effectLst/>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bg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Click icon to insert photo </a:t>
            </a:r>
            <a:br>
              <a:rPr lang="en-US"/>
            </a:br>
            <a:r>
              <a:rPr lang="en-US"/>
              <a:t>(this text will not appear in presentation mode)</a:t>
            </a:r>
          </a:p>
        </p:txBody>
      </p:sp>
      <p:sp>
        <p:nvSpPr>
          <p:cNvPr id="5" name="Picture Placeholder 8"/>
          <p:cNvSpPr>
            <a:spLocks noGrp="1"/>
          </p:cNvSpPr>
          <p:nvPr>
            <p:ph type="pic" sz="quarter" idx="13" hasCustomPrompt="1"/>
          </p:nvPr>
        </p:nvSpPr>
        <p:spPr>
          <a:xfrm>
            <a:off x="6085840" y="3413760"/>
            <a:ext cx="3048000" cy="3444240"/>
          </a:xfrm>
          <a:prstGeom prst="rect">
            <a:avLst/>
          </a:prstGeom>
          <a:gradFill flip="none" rotWithShape="1">
            <a:gsLst>
              <a:gs pos="0">
                <a:schemeClr val="tx1">
                  <a:alpha val="40000"/>
                </a:schemeClr>
              </a:gs>
              <a:gs pos="99000">
                <a:schemeClr val="tx1">
                  <a:alpha val="20000"/>
                </a:schemeClr>
              </a:gs>
            </a:gsLst>
            <a:lin ang="0" scaled="1"/>
            <a:tileRect/>
          </a:gradFill>
          <a:ln>
            <a:noFill/>
          </a:ln>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bg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Click icon to insert photo (this text will not appear in presentation mode)</a:t>
            </a:r>
          </a:p>
        </p:txBody>
      </p:sp>
      <p:sp>
        <p:nvSpPr>
          <p:cNvPr id="9" name="Picture Placeholder 8"/>
          <p:cNvSpPr>
            <a:spLocks noGrp="1"/>
          </p:cNvSpPr>
          <p:nvPr>
            <p:ph type="pic" sz="quarter" idx="16" hasCustomPrompt="1"/>
          </p:nvPr>
        </p:nvSpPr>
        <p:spPr>
          <a:xfrm>
            <a:off x="9133840" y="3413760"/>
            <a:ext cx="3058160" cy="3444240"/>
          </a:xfrm>
          <a:prstGeom prst="rect">
            <a:avLst/>
          </a:prstGeom>
          <a:gradFill flip="none" rotWithShape="1">
            <a:gsLst>
              <a:gs pos="0">
                <a:schemeClr val="tx1">
                  <a:alpha val="40000"/>
                </a:schemeClr>
              </a:gs>
              <a:gs pos="99000">
                <a:schemeClr val="tx1">
                  <a:alpha val="20000"/>
                </a:schemeClr>
              </a:gs>
            </a:gsLst>
            <a:lin ang="0" scaled="1"/>
            <a:tileRect/>
          </a:gradFill>
          <a:ln>
            <a:noFill/>
          </a:ln>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bg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Click icon to insert photo (this text will not appear in presentation mode)</a:t>
            </a:r>
          </a:p>
        </p:txBody>
      </p:sp>
      <p:sp>
        <p:nvSpPr>
          <p:cNvPr id="4" name="Slide Number Placeholder 3">
            <a:extLst>
              <a:ext uri="{FF2B5EF4-FFF2-40B4-BE49-F238E27FC236}">
                <a16:creationId xmlns:a16="http://schemas.microsoft.com/office/drawing/2014/main" id="{00C13411-F8D1-44EC-AF4D-40953232F3AB}"/>
              </a:ext>
            </a:extLst>
          </p:cNvPr>
          <p:cNvSpPr>
            <a:spLocks noGrp="1"/>
          </p:cNvSpPr>
          <p:nvPr>
            <p:ph type="sldNum" sz="quarter" idx="17"/>
          </p:nvPr>
        </p:nvSpPr>
        <p:spPr/>
        <p:txBody>
          <a:bodyPr/>
          <a:lstStyle/>
          <a:p>
            <a:fld id="{0969892B-6FB2-445D-B6A4-8332FBFF141C}" type="slidenum">
              <a:rPr lang="en-US" smtClean="0"/>
              <a:pPr/>
              <a:t>‹#›</a:t>
            </a:fld>
            <a:endParaRPr lang="en-US"/>
          </a:p>
        </p:txBody>
      </p:sp>
      <p:sp>
        <p:nvSpPr>
          <p:cNvPr id="10" name="Title 1">
            <a:extLst>
              <a:ext uri="{FF2B5EF4-FFF2-40B4-BE49-F238E27FC236}">
                <a16:creationId xmlns:a16="http://schemas.microsoft.com/office/drawing/2014/main" id="{77D9957A-6A99-4B06-A04D-FC36140D6F1A}"/>
              </a:ext>
            </a:extLst>
          </p:cNvPr>
          <p:cNvSpPr>
            <a:spLocks noGrp="1"/>
          </p:cNvSpPr>
          <p:nvPr>
            <p:ph type="title"/>
          </p:nvPr>
        </p:nvSpPr>
        <p:spPr>
          <a:xfrm>
            <a:off x="1003391" y="946704"/>
            <a:ext cx="4067176" cy="2120055"/>
          </a:xfrm>
        </p:spPr>
        <p:txBody>
          <a:bodyPr anchor="b" anchorCtr="0"/>
          <a:lstStyle/>
          <a:p>
            <a:r>
              <a:rPr lang="en-US"/>
              <a:t>Click to edit Master title style</a:t>
            </a:r>
          </a:p>
        </p:txBody>
      </p:sp>
      <p:sp>
        <p:nvSpPr>
          <p:cNvPr id="11" name="Text Placeholder 3">
            <a:extLst>
              <a:ext uri="{FF2B5EF4-FFF2-40B4-BE49-F238E27FC236}">
                <a16:creationId xmlns:a16="http://schemas.microsoft.com/office/drawing/2014/main" id="{3A974210-0FF5-4C25-923E-EA6BE68A2020}"/>
              </a:ext>
            </a:extLst>
          </p:cNvPr>
          <p:cNvSpPr>
            <a:spLocks noGrp="1"/>
          </p:cNvSpPr>
          <p:nvPr>
            <p:ph type="body" sz="quarter" idx="18" hasCustomPrompt="1"/>
          </p:nvPr>
        </p:nvSpPr>
        <p:spPr>
          <a:xfrm>
            <a:off x="1003852" y="3392054"/>
            <a:ext cx="3879851" cy="2519245"/>
          </a:xfrm>
        </p:spPr>
        <p:txBody>
          <a:bodyPr>
            <a:normAutofit/>
          </a:bodyPr>
          <a:lstStyle>
            <a:lvl1pPr>
              <a:defRPr sz="180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 Left - 4 Images">
    <p:spTree>
      <p:nvGrpSpPr>
        <p:cNvPr id="1" name=""/>
        <p:cNvGrpSpPr/>
        <p:nvPr/>
      </p:nvGrpSpPr>
      <p:grpSpPr>
        <a:xfrm>
          <a:off x="0" y="0"/>
          <a:ext cx="0" cy="0"/>
          <a:chOff x="0" y="0"/>
          <a:chExt cx="0" cy="0"/>
        </a:xfrm>
      </p:grpSpPr>
      <p:sp>
        <p:nvSpPr>
          <p:cNvPr id="5" name="Picture Placeholder 8"/>
          <p:cNvSpPr>
            <a:spLocks noGrp="1"/>
          </p:cNvSpPr>
          <p:nvPr>
            <p:ph type="pic" sz="quarter" idx="13" hasCustomPrompt="1"/>
          </p:nvPr>
        </p:nvSpPr>
        <p:spPr>
          <a:xfrm>
            <a:off x="6071623" y="3413760"/>
            <a:ext cx="3058155" cy="3444240"/>
          </a:xfrm>
          <a:prstGeom prst="rect">
            <a:avLst/>
          </a:prstGeom>
          <a:gradFill flip="none" rotWithShape="1">
            <a:gsLst>
              <a:gs pos="0">
                <a:schemeClr val="tx1">
                  <a:alpha val="40000"/>
                </a:schemeClr>
              </a:gs>
              <a:gs pos="99000">
                <a:schemeClr val="tx1">
                  <a:alpha val="20000"/>
                </a:schemeClr>
              </a:gs>
            </a:gsLst>
            <a:lin ang="5400000" scaled="1"/>
            <a:tileRect/>
          </a:gradFill>
          <a:ln>
            <a:noFill/>
          </a:ln>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bg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Click icon to insert photo (this text will not appear in presentation mode)</a:t>
            </a:r>
          </a:p>
        </p:txBody>
      </p:sp>
      <p:sp>
        <p:nvSpPr>
          <p:cNvPr id="3" name="Slide Number Placeholder 2">
            <a:extLst>
              <a:ext uri="{FF2B5EF4-FFF2-40B4-BE49-F238E27FC236}">
                <a16:creationId xmlns:a16="http://schemas.microsoft.com/office/drawing/2014/main" id="{0317B1E8-B8D4-4ACC-AB78-455BA996032E}"/>
              </a:ext>
            </a:extLst>
          </p:cNvPr>
          <p:cNvSpPr>
            <a:spLocks noGrp="1"/>
          </p:cNvSpPr>
          <p:nvPr>
            <p:ph type="sldNum" sz="quarter" idx="17"/>
          </p:nvPr>
        </p:nvSpPr>
        <p:spPr/>
        <p:txBody>
          <a:bodyPr/>
          <a:lstStyle/>
          <a:p>
            <a:fld id="{0969892B-6FB2-445D-B6A4-8332FBFF141C}" type="slidenum">
              <a:rPr lang="en-US" smtClean="0"/>
              <a:pPr/>
              <a:t>‹#›</a:t>
            </a:fld>
            <a:endParaRPr lang="en-US"/>
          </a:p>
        </p:txBody>
      </p:sp>
      <p:sp>
        <p:nvSpPr>
          <p:cNvPr id="11" name="Title 1">
            <a:extLst>
              <a:ext uri="{FF2B5EF4-FFF2-40B4-BE49-F238E27FC236}">
                <a16:creationId xmlns:a16="http://schemas.microsoft.com/office/drawing/2014/main" id="{C912F67D-36EF-416D-A3B2-F0DB4EA9A27B}"/>
              </a:ext>
            </a:extLst>
          </p:cNvPr>
          <p:cNvSpPr>
            <a:spLocks noGrp="1"/>
          </p:cNvSpPr>
          <p:nvPr>
            <p:ph type="title"/>
          </p:nvPr>
        </p:nvSpPr>
        <p:spPr>
          <a:xfrm>
            <a:off x="1003391" y="946704"/>
            <a:ext cx="4067176" cy="2120055"/>
          </a:xfrm>
        </p:spPr>
        <p:txBody>
          <a:bodyPr anchor="b" anchorCtr="0"/>
          <a:lstStyle/>
          <a:p>
            <a:r>
              <a:rPr lang="en-US"/>
              <a:t>Click to edit Master title style</a:t>
            </a:r>
          </a:p>
        </p:txBody>
      </p:sp>
      <p:sp>
        <p:nvSpPr>
          <p:cNvPr id="12" name="Text Placeholder 3">
            <a:extLst>
              <a:ext uri="{FF2B5EF4-FFF2-40B4-BE49-F238E27FC236}">
                <a16:creationId xmlns:a16="http://schemas.microsoft.com/office/drawing/2014/main" id="{738D5E58-E546-4A14-96AA-06B9AE938D2B}"/>
              </a:ext>
            </a:extLst>
          </p:cNvPr>
          <p:cNvSpPr>
            <a:spLocks noGrp="1"/>
          </p:cNvSpPr>
          <p:nvPr>
            <p:ph type="body" sz="quarter" idx="18" hasCustomPrompt="1"/>
          </p:nvPr>
        </p:nvSpPr>
        <p:spPr>
          <a:xfrm>
            <a:off x="1003852" y="3392054"/>
            <a:ext cx="3879851" cy="2519245"/>
          </a:xfrm>
        </p:spPr>
        <p:txBody>
          <a:bodyPr>
            <a:normAutofit/>
          </a:bodyPr>
          <a:lstStyle>
            <a:lvl1pPr>
              <a:defRPr sz="180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
        <p:nvSpPr>
          <p:cNvPr id="15" name="Picture Placeholder 8">
            <a:extLst>
              <a:ext uri="{FF2B5EF4-FFF2-40B4-BE49-F238E27FC236}">
                <a16:creationId xmlns:a16="http://schemas.microsoft.com/office/drawing/2014/main" id="{37D27DF3-AF72-4375-996B-3023F3A9236E}"/>
              </a:ext>
            </a:extLst>
          </p:cNvPr>
          <p:cNvSpPr>
            <a:spLocks noGrp="1"/>
          </p:cNvSpPr>
          <p:nvPr>
            <p:ph type="pic" sz="quarter" idx="19" hasCustomPrompt="1"/>
          </p:nvPr>
        </p:nvSpPr>
        <p:spPr>
          <a:xfrm>
            <a:off x="9133839" y="0"/>
            <a:ext cx="3058155" cy="3413760"/>
          </a:xfrm>
          <a:prstGeom prst="rect">
            <a:avLst/>
          </a:prstGeom>
          <a:gradFill flip="none" rotWithShape="1">
            <a:gsLst>
              <a:gs pos="0">
                <a:schemeClr val="tx1">
                  <a:alpha val="40000"/>
                </a:schemeClr>
              </a:gs>
              <a:gs pos="99000">
                <a:schemeClr val="tx1">
                  <a:alpha val="20000"/>
                </a:schemeClr>
              </a:gs>
            </a:gsLst>
            <a:lin ang="5400000" scaled="1"/>
            <a:tileRect/>
          </a:gradFill>
          <a:ln>
            <a:noFill/>
          </a:ln>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bg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Click icon to insert photo (this text will not appear in presentation mode)</a:t>
            </a:r>
          </a:p>
        </p:txBody>
      </p:sp>
      <p:sp>
        <p:nvSpPr>
          <p:cNvPr id="17" name="Picture Placeholder 8">
            <a:extLst>
              <a:ext uri="{FF2B5EF4-FFF2-40B4-BE49-F238E27FC236}">
                <a16:creationId xmlns:a16="http://schemas.microsoft.com/office/drawing/2014/main" id="{3DE49E69-046C-4A19-8730-8EA5E7BCA0DE}"/>
              </a:ext>
            </a:extLst>
          </p:cNvPr>
          <p:cNvSpPr>
            <a:spLocks noGrp="1"/>
          </p:cNvSpPr>
          <p:nvPr>
            <p:ph type="pic" sz="quarter" idx="20" hasCustomPrompt="1"/>
          </p:nvPr>
        </p:nvSpPr>
        <p:spPr>
          <a:xfrm>
            <a:off x="9133839" y="3413760"/>
            <a:ext cx="3054095" cy="3444240"/>
          </a:xfrm>
          <a:prstGeom prst="rect">
            <a:avLst/>
          </a:prstGeom>
          <a:gradFill flip="none" rotWithShape="1">
            <a:gsLst>
              <a:gs pos="0">
                <a:schemeClr val="tx1">
                  <a:alpha val="40000"/>
                </a:schemeClr>
              </a:gs>
              <a:gs pos="99000">
                <a:schemeClr val="tx1">
                  <a:alpha val="20000"/>
                </a:schemeClr>
              </a:gs>
            </a:gsLst>
            <a:lin ang="0" scaled="1"/>
            <a:tileRect/>
          </a:gradFill>
          <a:ln>
            <a:noFill/>
          </a:ln>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bg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Click icon to insert photo (this text will not appear in presentation mode)</a:t>
            </a:r>
          </a:p>
        </p:txBody>
      </p:sp>
      <p:sp>
        <p:nvSpPr>
          <p:cNvPr id="18" name="Picture Placeholder 8">
            <a:extLst>
              <a:ext uri="{FF2B5EF4-FFF2-40B4-BE49-F238E27FC236}">
                <a16:creationId xmlns:a16="http://schemas.microsoft.com/office/drawing/2014/main" id="{9A724A00-B570-4D69-B59D-06FF7A3FCF08}"/>
              </a:ext>
            </a:extLst>
          </p:cNvPr>
          <p:cNvSpPr>
            <a:spLocks noGrp="1"/>
          </p:cNvSpPr>
          <p:nvPr>
            <p:ph type="pic" sz="quarter" idx="21" hasCustomPrompt="1"/>
          </p:nvPr>
        </p:nvSpPr>
        <p:spPr>
          <a:xfrm>
            <a:off x="6071623" y="0"/>
            <a:ext cx="3058155" cy="3413760"/>
          </a:xfrm>
          <a:prstGeom prst="rect">
            <a:avLst/>
          </a:prstGeom>
          <a:gradFill flip="none" rotWithShape="1">
            <a:gsLst>
              <a:gs pos="0">
                <a:schemeClr val="tx1">
                  <a:alpha val="40000"/>
                </a:schemeClr>
              </a:gs>
              <a:gs pos="99000">
                <a:schemeClr val="tx1">
                  <a:alpha val="20000"/>
                </a:schemeClr>
              </a:gs>
            </a:gsLst>
            <a:lin ang="2700000" scaled="1"/>
            <a:tileRect/>
          </a:gradFill>
          <a:ln>
            <a:noFill/>
          </a:ln>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bg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Click icon to insert photo (this text will not appear in presentation mode)</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 Circle Photos with Brief Info">
    <p:spTree>
      <p:nvGrpSpPr>
        <p:cNvPr id="1" name=""/>
        <p:cNvGrpSpPr/>
        <p:nvPr/>
      </p:nvGrpSpPr>
      <p:grpSpPr>
        <a:xfrm>
          <a:off x="0" y="0"/>
          <a:ext cx="0" cy="0"/>
          <a:chOff x="0" y="0"/>
          <a:chExt cx="0" cy="0"/>
        </a:xfrm>
      </p:grpSpPr>
      <p:sp>
        <p:nvSpPr>
          <p:cNvPr id="6" name="Title 5"/>
          <p:cNvSpPr>
            <a:spLocks noGrp="1"/>
          </p:cNvSpPr>
          <p:nvPr>
            <p:ph type="title"/>
          </p:nvPr>
        </p:nvSpPr>
        <p:spPr>
          <a:xfrm>
            <a:off x="1003852" y="370294"/>
            <a:ext cx="10177669" cy="1249845"/>
          </a:xfrm>
        </p:spPr>
        <p:txBody>
          <a:bodyPr anchor="b" anchorCtr="0"/>
          <a:lstStyle>
            <a:lvl1pPr algn="ctr">
              <a:defRPr/>
            </a:lvl1pPr>
          </a:lstStyle>
          <a:p>
            <a:r>
              <a:rPr lang="en-US"/>
              <a:t>Click to edit Master title style</a:t>
            </a:r>
          </a:p>
        </p:txBody>
      </p:sp>
      <p:sp>
        <p:nvSpPr>
          <p:cNvPr id="16" name="Picture Placeholder 8"/>
          <p:cNvSpPr>
            <a:spLocks noGrp="1"/>
          </p:cNvSpPr>
          <p:nvPr>
            <p:ph type="pic" sz="quarter" idx="14"/>
          </p:nvPr>
        </p:nvSpPr>
        <p:spPr>
          <a:xfrm>
            <a:off x="4438472" y="2399411"/>
            <a:ext cx="1080000" cy="1080000"/>
          </a:xfrm>
          <a:prstGeom prst="ellipse">
            <a:avLst/>
          </a:prstGeom>
          <a:gradFill>
            <a:gsLst>
              <a:gs pos="0">
                <a:schemeClr val="tx1">
                  <a:alpha val="40000"/>
                </a:schemeClr>
              </a:gs>
              <a:gs pos="99000">
                <a:schemeClr val="tx1">
                  <a:alpha val="20000"/>
                </a:schemeClr>
              </a:gs>
            </a:gsLst>
            <a:lin ang="5400000" scaled="1"/>
          </a:gradFill>
          <a:ln>
            <a:noFill/>
          </a:ln>
          <a:effectLst/>
        </p:spPr>
        <p:txBody>
          <a:bodyPr wrap="square" anchor="ctr">
            <a:noAutofit/>
          </a:bodyPr>
          <a:lstStyle>
            <a:lvl1pPr algn="ctr">
              <a:defRPr sz="1200">
                <a:solidFill>
                  <a:schemeClr val="tx1"/>
                </a:solidFill>
              </a:defRPr>
            </a:lvl1pPr>
          </a:lstStyle>
          <a:p>
            <a:endParaRPr lang="en-US"/>
          </a:p>
        </p:txBody>
      </p:sp>
      <p:sp>
        <p:nvSpPr>
          <p:cNvPr id="17" name="Picture Placeholder 8"/>
          <p:cNvSpPr>
            <a:spLocks noGrp="1"/>
          </p:cNvSpPr>
          <p:nvPr>
            <p:ph type="pic" sz="quarter" idx="13"/>
          </p:nvPr>
        </p:nvSpPr>
        <p:spPr>
          <a:xfrm>
            <a:off x="6782295" y="2399411"/>
            <a:ext cx="1080000" cy="1080000"/>
          </a:xfrm>
          <a:prstGeom prst="ellipse">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tx1"/>
                </a:solidFill>
              </a:defRPr>
            </a:lvl1pPr>
          </a:lstStyle>
          <a:p>
            <a:endParaRPr lang="en-US"/>
          </a:p>
        </p:txBody>
      </p:sp>
      <p:sp>
        <p:nvSpPr>
          <p:cNvPr id="18" name="Picture Placeholder 8"/>
          <p:cNvSpPr>
            <a:spLocks noGrp="1"/>
          </p:cNvSpPr>
          <p:nvPr>
            <p:ph type="pic" sz="quarter" idx="15"/>
          </p:nvPr>
        </p:nvSpPr>
        <p:spPr>
          <a:xfrm>
            <a:off x="9125403" y="2399411"/>
            <a:ext cx="1080000" cy="1080000"/>
          </a:xfrm>
          <a:prstGeom prst="ellipse">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tx1"/>
                </a:solidFill>
              </a:defRPr>
            </a:lvl1pPr>
          </a:lstStyle>
          <a:p>
            <a:endParaRPr lang="en-US"/>
          </a:p>
        </p:txBody>
      </p:sp>
      <p:sp>
        <p:nvSpPr>
          <p:cNvPr id="19" name="Picture Placeholder 8"/>
          <p:cNvSpPr>
            <a:spLocks noGrp="1"/>
          </p:cNvSpPr>
          <p:nvPr>
            <p:ph type="pic" sz="quarter" idx="18"/>
          </p:nvPr>
        </p:nvSpPr>
        <p:spPr>
          <a:xfrm>
            <a:off x="2094649" y="2399411"/>
            <a:ext cx="1080000" cy="1080000"/>
          </a:xfrm>
          <a:prstGeom prst="ellipse">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algn="ctr">
              <a:defRPr sz="1200">
                <a:solidFill>
                  <a:schemeClr val="tx1"/>
                </a:solidFill>
              </a:defRPr>
            </a:lvl1pPr>
          </a:lstStyle>
          <a:p>
            <a:endParaRPr lang="en-US"/>
          </a:p>
        </p:txBody>
      </p:sp>
      <p:sp>
        <p:nvSpPr>
          <p:cNvPr id="3" name="Slide Number Placeholder 2">
            <a:extLst>
              <a:ext uri="{FF2B5EF4-FFF2-40B4-BE49-F238E27FC236}">
                <a16:creationId xmlns:a16="http://schemas.microsoft.com/office/drawing/2014/main" id="{39E0391E-1FD6-42D4-8603-2E7B4E82A487}"/>
              </a:ext>
            </a:extLst>
          </p:cNvPr>
          <p:cNvSpPr>
            <a:spLocks noGrp="1"/>
          </p:cNvSpPr>
          <p:nvPr>
            <p:ph type="sldNum" sz="quarter" idx="19"/>
          </p:nvPr>
        </p:nvSpPr>
        <p:spPr/>
        <p:txBody>
          <a:bodyPr/>
          <a:lstStyle/>
          <a:p>
            <a:fld id="{0969892B-6FB2-445D-B6A4-8332FBFF141C}" type="slidenum">
              <a:rPr lang="en-US" smtClean="0"/>
              <a:pPr/>
              <a:t>‹#›</a:t>
            </a:fld>
            <a:endParaRPr lang="en-US"/>
          </a:p>
        </p:txBody>
      </p:sp>
      <p:sp>
        <p:nvSpPr>
          <p:cNvPr id="40" name="Text Placeholder 38">
            <a:extLst>
              <a:ext uri="{FF2B5EF4-FFF2-40B4-BE49-F238E27FC236}">
                <a16:creationId xmlns:a16="http://schemas.microsoft.com/office/drawing/2014/main" id="{96BB090F-2466-471B-BFA8-53E28B51A814}"/>
              </a:ext>
            </a:extLst>
          </p:cNvPr>
          <p:cNvSpPr>
            <a:spLocks noGrp="1"/>
          </p:cNvSpPr>
          <p:nvPr>
            <p:ph type="body" sz="quarter" idx="29" hasCustomPrompt="1"/>
          </p:nvPr>
        </p:nvSpPr>
        <p:spPr>
          <a:xfrm>
            <a:off x="4087886" y="3812676"/>
            <a:ext cx="1781175" cy="1882775"/>
          </a:xfrm>
        </p:spPr>
        <p:txBody>
          <a:bodyPr>
            <a:normAutofit/>
          </a:bodyPr>
          <a:lstStyle>
            <a:lvl1pPr algn="ctr">
              <a:defRPr sz="1100"/>
            </a:lvl1pPr>
            <a:lvl2pPr algn="ctr">
              <a:defRPr sz="1100"/>
            </a:lvl2pPr>
            <a:lvl3pPr algn="ctr">
              <a:defRPr sz="1100"/>
            </a:lvl3pPr>
            <a:lvl4pPr algn="ctr">
              <a:defRPr sz="1100"/>
            </a:lvl4pPr>
            <a:lvl5pPr algn="ctr">
              <a:defRPr sz="1100"/>
            </a:lvl5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
        <p:nvSpPr>
          <p:cNvPr id="41" name="Text Placeholder 38">
            <a:extLst>
              <a:ext uri="{FF2B5EF4-FFF2-40B4-BE49-F238E27FC236}">
                <a16:creationId xmlns:a16="http://schemas.microsoft.com/office/drawing/2014/main" id="{84D01D62-0D75-496A-8D39-09500BA274AA}"/>
              </a:ext>
            </a:extLst>
          </p:cNvPr>
          <p:cNvSpPr>
            <a:spLocks noGrp="1"/>
          </p:cNvSpPr>
          <p:nvPr>
            <p:ph type="body" sz="quarter" idx="30" hasCustomPrompt="1"/>
          </p:nvPr>
        </p:nvSpPr>
        <p:spPr>
          <a:xfrm>
            <a:off x="6431709" y="3813357"/>
            <a:ext cx="1781175" cy="1882775"/>
          </a:xfrm>
        </p:spPr>
        <p:txBody>
          <a:bodyPr>
            <a:normAutofit/>
          </a:bodyPr>
          <a:lstStyle>
            <a:lvl1pPr algn="ctr">
              <a:defRPr sz="1100"/>
            </a:lvl1pPr>
            <a:lvl2pPr algn="ctr">
              <a:defRPr sz="1100"/>
            </a:lvl2pPr>
            <a:lvl3pPr algn="ctr">
              <a:defRPr sz="1100"/>
            </a:lvl3pPr>
            <a:lvl4pPr algn="ctr">
              <a:defRPr sz="1100"/>
            </a:lvl4pPr>
            <a:lvl5pPr algn="ctr">
              <a:defRPr sz="1100"/>
            </a:lvl5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
        <p:nvSpPr>
          <p:cNvPr id="42" name="Text Placeholder 38">
            <a:extLst>
              <a:ext uri="{FF2B5EF4-FFF2-40B4-BE49-F238E27FC236}">
                <a16:creationId xmlns:a16="http://schemas.microsoft.com/office/drawing/2014/main" id="{F746F8E9-06CF-4028-846F-D3CDF1F4A0FA}"/>
              </a:ext>
            </a:extLst>
          </p:cNvPr>
          <p:cNvSpPr>
            <a:spLocks noGrp="1"/>
          </p:cNvSpPr>
          <p:nvPr>
            <p:ph type="body" sz="quarter" idx="31" hasCustomPrompt="1"/>
          </p:nvPr>
        </p:nvSpPr>
        <p:spPr>
          <a:xfrm>
            <a:off x="8783457" y="3813357"/>
            <a:ext cx="1781175" cy="1882775"/>
          </a:xfrm>
        </p:spPr>
        <p:txBody>
          <a:bodyPr>
            <a:normAutofit/>
          </a:bodyPr>
          <a:lstStyle>
            <a:lvl1pPr algn="ctr">
              <a:defRPr sz="1100"/>
            </a:lvl1pPr>
            <a:lvl2pPr algn="ctr">
              <a:defRPr sz="1100"/>
            </a:lvl2pPr>
            <a:lvl3pPr algn="ctr">
              <a:defRPr sz="1100"/>
            </a:lvl3pPr>
            <a:lvl4pPr algn="ctr">
              <a:defRPr sz="1100"/>
            </a:lvl4pPr>
            <a:lvl5pPr algn="ctr">
              <a:defRPr sz="1100"/>
            </a:lvl5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
        <p:nvSpPr>
          <p:cNvPr id="29" name="Text Placeholder 38">
            <a:extLst>
              <a:ext uri="{FF2B5EF4-FFF2-40B4-BE49-F238E27FC236}">
                <a16:creationId xmlns:a16="http://schemas.microsoft.com/office/drawing/2014/main" id="{F05C58FF-1FE6-4C71-8463-BEECE98942F8}"/>
              </a:ext>
            </a:extLst>
          </p:cNvPr>
          <p:cNvSpPr>
            <a:spLocks noGrp="1"/>
          </p:cNvSpPr>
          <p:nvPr>
            <p:ph type="body" sz="quarter" idx="32" hasCustomPrompt="1"/>
          </p:nvPr>
        </p:nvSpPr>
        <p:spPr>
          <a:xfrm>
            <a:off x="1744062" y="3812676"/>
            <a:ext cx="1781175" cy="1882775"/>
          </a:xfrm>
        </p:spPr>
        <p:txBody>
          <a:bodyPr>
            <a:normAutofit/>
          </a:bodyPr>
          <a:lstStyle>
            <a:lvl1pPr algn="ctr">
              <a:defRPr sz="1100"/>
            </a:lvl1pPr>
            <a:lvl2pPr algn="ctr">
              <a:defRPr sz="1100"/>
            </a:lvl2pPr>
            <a:lvl3pPr algn="ctr">
              <a:defRPr sz="1100"/>
            </a:lvl3pPr>
            <a:lvl4pPr algn="ctr">
              <a:defRPr sz="1100"/>
            </a:lvl4pPr>
            <a:lvl5pPr algn="ctr">
              <a:defRPr sz="1100"/>
            </a:lvl5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Tree>
    <p:extLst>
      <p:ext uri="{BB962C8B-B14F-4D97-AF65-F5344CB8AC3E}">
        <p14:creationId xmlns:p14="http://schemas.microsoft.com/office/powerpoint/2010/main" val="29990211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 Right - Two Blocks Stacked">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43B44CB7-8865-4225-8490-953C9C551346}"/>
              </a:ext>
            </a:extLst>
          </p:cNvPr>
          <p:cNvSpPr>
            <a:spLocks noGrp="1"/>
          </p:cNvSpPr>
          <p:nvPr>
            <p:ph type="pic" sz="quarter" idx="13" hasCustomPrompt="1"/>
          </p:nvPr>
        </p:nvSpPr>
        <p:spPr>
          <a:xfrm>
            <a:off x="1210312" y="3429002"/>
            <a:ext cx="4885689" cy="3428999"/>
          </a:xfrm>
          <a:prstGeom prst="rect">
            <a:avLst/>
          </a:prstGeom>
          <a:solidFill>
            <a:schemeClr val="tx1"/>
          </a:solidFill>
          <a:ln>
            <a:noFill/>
          </a:ln>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bg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*OPTIONAL* Click icon to insert photo </a:t>
            </a:r>
            <a:br>
              <a:rPr lang="en-US"/>
            </a:br>
            <a:r>
              <a:rPr lang="en-US"/>
              <a:t>(this text will not appear in presentation mode)</a:t>
            </a:r>
          </a:p>
        </p:txBody>
      </p:sp>
      <p:sp>
        <p:nvSpPr>
          <p:cNvPr id="5" name="Title 1">
            <a:extLst>
              <a:ext uri="{FF2B5EF4-FFF2-40B4-BE49-F238E27FC236}">
                <a16:creationId xmlns:a16="http://schemas.microsoft.com/office/drawing/2014/main" id="{C975DCF0-B58E-4E01-B5DD-E877186DC0CD}"/>
              </a:ext>
            </a:extLst>
          </p:cNvPr>
          <p:cNvSpPr>
            <a:spLocks noGrp="1"/>
          </p:cNvSpPr>
          <p:nvPr>
            <p:ph type="title"/>
          </p:nvPr>
        </p:nvSpPr>
        <p:spPr>
          <a:xfrm>
            <a:off x="7101841" y="946702"/>
            <a:ext cx="4079681" cy="1769202"/>
          </a:xfrm>
        </p:spPr>
        <p:txBody>
          <a:bodyPr anchor="b" anchorCtr="0"/>
          <a:lstStyle/>
          <a:p>
            <a:r>
              <a:rPr lang="en-US"/>
              <a:t>Click to edit Master title style</a:t>
            </a:r>
          </a:p>
        </p:txBody>
      </p:sp>
      <p:sp>
        <p:nvSpPr>
          <p:cNvPr id="6" name="Picture Placeholder 8">
            <a:extLst>
              <a:ext uri="{FF2B5EF4-FFF2-40B4-BE49-F238E27FC236}">
                <a16:creationId xmlns:a16="http://schemas.microsoft.com/office/drawing/2014/main" id="{0E9354BC-A38D-49AC-B33C-37DBC74E7647}"/>
              </a:ext>
            </a:extLst>
          </p:cNvPr>
          <p:cNvSpPr>
            <a:spLocks noGrp="1"/>
          </p:cNvSpPr>
          <p:nvPr>
            <p:ph type="pic" sz="quarter" idx="14" hasCustomPrompt="1"/>
          </p:nvPr>
        </p:nvSpPr>
        <p:spPr>
          <a:xfrm>
            <a:off x="1210312" y="2"/>
            <a:ext cx="4885689" cy="3428999"/>
          </a:xfrm>
          <a:prstGeom prst="rect">
            <a:avLst/>
          </a:prstGeom>
          <a:solidFill>
            <a:schemeClr val="bg2"/>
          </a:solidFill>
          <a:ln>
            <a:noFill/>
          </a:ln>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tx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*OPTIONAL* Click icon to insert photo </a:t>
            </a:r>
            <a:br>
              <a:rPr lang="en-US"/>
            </a:br>
            <a:r>
              <a:rPr lang="en-US"/>
              <a:t>(this text will not appear in presentation mode)</a:t>
            </a:r>
          </a:p>
        </p:txBody>
      </p:sp>
      <p:sp>
        <p:nvSpPr>
          <p:cNvPr id="4" name="Slide Number Placeholder 3">
            <a:extLst>
              <a:ext uri="{FF2B5EF4-FFF2-40B4-BE49-F238E27FC236}">
                <a16:creationId xmlns:a16="http://schemas.microsoft.com/office/drawing/2014/main" id="{31B1D169-2724-4FD3-8015-463BF8AB22A3}"/>
              </a:ext>
            </a:extLst>
          </p:cNvPr>
          <p:cNvSpPr>
            <a:spLocks noGrp="1"/>
          </p:cNvSpPr>
          <p:nvPr>
            <p:ph type="sldNum" sz="quarter" idx="15"/>
          </p:nvPr>
        </p:nvSpPr>
        <p:spPr/>
        <p:txBody>
          <a:bodyPr/>
          <a:lstStyle/>
          <a:p>
            <a:fld id="{0969892B-6FB2-445D-B6A4-8332FBFF141C}" type="slidenum">
              <a:rPr lang="en-US" smtClean="0"/>
              <a:pPr/>
              <a:t>‹#›</a:t>
            </a:fld>
            <a:endParaRPr lang="en-US"/>
          </a:p>
        </p:txBody>
      </p:sp>
      <p:sp>
        <p:nvSpPr>
          <p:cNvPr id="7" name="Text Placeholder 3">
            <a:extLst>
              <a:ext uri="{FF2B5EF4-FFF2-40B4-BE49-F238E27FC236}">
                <a16:creationId xmlns:a16="http://schemas.microsoft.com/office/drawing/2014/main" id="{9A9D8E24-030E-4417-BB5C-76E4A3A44A43}"/>
              </a:ext>
            </a:extLst>
          </p:cNvPr>
          <p:cNvSpPr>
            <a:spLocks noGrp="1"/>
          </p:cNvSpPr>
          <p:nvPr>
            <p:ph type="body" sz="quarter" idx="18" hasCustomPrompt="1"/>
          </p:nvPr>
        </p:nvSpPr>
        <p:spPr>
          <a:xfrm>
            <a:off x="7101840" y="3169779"/>
            <a:ext cx="4079680" cy="3026306"/>
          </a:xfrm>
        </p:spPr>
        <p:txBody>
          <a:bodyPr>
            <a:normAutofit/>
          </a:bodyPr>
          <a:lstStyle>
            <a:lvl1pPr>
              <a:defRPr sz="180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Tree>
    <p:extLst>
      <p:ext uri="{BB962C8B-B14F-4D97-AF65-F5344CB8AC3E}">
        <p14:creationId xmlns:p14="http://schemas.microsoft.com/office/powerpoint/2010/main" val="29155576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4 Circle Photos with Text and Background Image">
    <p:bg>
      <p:bgPr>
        <a:solidFill>
          <a:schemeClr val="tx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E10B58E-1BDA-4DC5-812F-F1A7F9995AA6}"/>
              </a:ext>
            </a:extLst>
          </p:cNvPr>
          <p:cNvSpPr>
            <a:spLocks noGrp="1"/>
          </p:cNvSpPr>
          <p:nvPr>
            <p:ph type="title"/>
          </p:nvPr>
        </p:nvSpPr>
        <p:spPr>
          <a:xfrm>
            <a:off x="1037288" y="550598"/>
            <a:ext cx="9980337" cy="1249845"/>
          </a:xfrm>
        </p:spPr>
        <p:txBody>
          <a:bodyPr anchor="b" anchorCtr="0"/>
          <a:lstStyle>
            <a:lvl1pPr algn="ctr">
              <a:defRPr>
                <a:solidFill>
                  <a:schemeClr val="bg2"/>
                </a:solidFill>
              </a:defRPr>
            </a:lvl1pPr>
          </a:lstStyle>
          <a:p>
            <a:r>
              <a:rPr lang="en-US"/>
              <a:t>Click to edit Master title style</a:t>
            </a:r>
          </a:p>
        </p:txBody>
      </p:sp>
      <p:sp>
        <p:nvSpPr>
          <p:cNvPr id="17" name="Picture Placeholder 4">
            <a:extLst>
              <a:ext uri="{FF2B5EF4-FFF2-40B4-BE49-F238E27FC236}">
                <a16:creationId xmlns:a16="http://schemas.microsoft.com/office/drawing/2014/main" id="{D6606D77-A67F-4ADB-949F-66533FC0A311}"/>
              </a:ext>
            </a:extLst>
          </p:cNvPr>
          <p:cNvSpPr>
            <a:spLocks noGrp="1"/>
          </p:cNvSpPr>
          <p:nvPr>
            <p:ph type="pic" sz="quarter" idx="22"/>
          </p:nvPr>
        </p:nvSpPr>
        <p:spPr>
          <a:xfrm>
            <a:off x="1774359" y="2163172"/>
            <a:ext cx="1853639" cy="1850923"/>
          </a:xfrm>
          <a:prstGeom prst="ellipse">
            <a:avLst/>
          </a:prstGeom>
          <a:solidFill>
            <a:schemeClr val="bg2"/>
          </a:solidFill>
          <a:effectLst>
            <a:outerShdw blurRad="50800" dist="38100" dir="5400000" algn="t" rotWithShape="0">
              <a:prstClr val="black">
                <a:alpha val="40000"/>
              </a:prstClr>
            </a:outerShdw>
          </a:effectLst>
        </p:spPr>
        <p:txBody>
          <a:bodyPr anchor="ctr">
            <a:normAutofit/>
          </a:bodyPr>
          <a:lstStyle>
            <a:lvl1pPr algn="ctr">
              <a:defRPr sz="1200"/>
            </a:lvl1pPr>
          </a:lstStyle>
          <a:p>
            <a:endParaRPr lang="en-US"/>
          </a:p>
        </p:txBody>
      </p:sp>
      <p:sp>
        <p:nvSpPr>
          <p:cNvPr id="18" name="Picture Placeholder 4">
            <a:extLst>
              <a:ext uri="{FF2B5EF4-FFF2-40B4-BE49-F238E27FC236}">
                <a16:creationId xmlns:a16="http://schemas.microsoft.com/office/drawing/2014/main" id="{C770B54F-55A3-402D-9B0F-DAC6DBC6E07B}"/>
              </a:ext>
            </a:extLst>
          </p:cNvPr>
          <p:cNvSpPr>
            <a:spLocks noGrp="1"/>
          </p:cNvSpPr>
          <p:nvPr>
            <p:ph type="pic" sz="quarter" idx="23"/>
          </p:nvPr>
        </p:nvSpPr>
        <p:spPr>
          <a:xfrm>
            <a:off x="4022894" y="2163172"/>
            <a:ext cx="1853639" cy="1850923"/>
          </a:xfrm>
          <a:prstGeom prst="ellipse">
            <a:avLst/>
          </a:prstGeom>
          <a:solidFill>
            <a:schemeClr val="bg2"/>
          </a:solidFill>
          <a:effectLst>
            <a:outerShdw blurRad="50800" dist="38100" dir="5400000" algn="t" rotWithShape="0">
              <a:prstClr val="black">
                <a:alpha val="40000"/>
              </a:prstClr>
            </a:outerShdw>
          </a:effectLst>
        </p:spPr>
        <p:txBody>
          <a:bodyPr anchor="ctr">
            <a:normAutofit/>
          </a:bodyPr>
          <a:lstStyle>
            <a:lvl1pPr algn="ctr">
              <a:defRPr sz="1200"/>
            </a:lvl1pPr>
          </a:lstStyle>
          <a:p>
            <a:endParaRPr lang="en-US"/>
          </a:p>
        </p:txBody>
      </p:sp>
      <p:sp>
        <p:nvSpPr>
          <p:cNvPr id="19" name="Picture Placeholder 4">
            <a:extLst>
              <a:ext uri="{FF2B5EF4-FFF2-40B4-BE49-F238E27FC236}">
                <a16:creationId xmlns:a16="http://schemas.microsoft.com/office/drawing/2014/main" id="{FA92C845-76C4-4C4C-8B69-9ACEC630DA4E}"/>
              </a:ext>
            </a:extLst>
          </p:cNvPr>
          <p:cNvSpPr>
            <a:spLocks noGrp="1"/>
          </p:cNvSpPr>
          <p:nvPr>
            <p:ph type="pic" sz="quarter" idx="24"/>
          </p:nvPr>
        </p:nvSpPr>
        <p:spPr>
          <a:xfrm>
            <a:off x="6267473" y="2163172"/>
            <a:ext cx="1853639" cy="1850923"/>
          </a:xfrm>
          <a:prstGeom prst="ellipse">
            <a:avLst/>
          </a:prstGeom>
          <a:solidFill>
            <a:schemeClr val="bg2"/>
          </a:solidFill>
          <a:effectLst>
            <a:outerShdw blurRad="50800" dist="38100" dir="5400000" algn="t" rotWithShape="0">
              <a:prstClr val="black">
                <a:alpha val="40000"/>
              </a:prstClr>
            </a:outerShdw>
          </a:effectLst>
        </p:spPr>
        <p:txBody>
          <a:bodyPr anchor="ctr">
            <a:normAutofit/>
          </a:bodyPr>
          <a:lstStyle>
            <a:lvl1pPr algn="ctr">
              <a:defRPr sz="1200"/>
            </a:lvl1pPr>
          </a:lstStyle>
          <a:p>
            <a:endParaRPr lang="en-US"/>
          </a:p>
        </p:txBody>
      </p:sp>
      <p:sp>
        <p:nvSpPr>
          <p:cNvPr id="20" name="Picture Placeholder 4">
            <a:extLst>
              <a:ext uri="{FF2B5EF4-FFF2-40B4-BE49-F238E27FC236}">
                <a16:creationId xmlns:a16="http://schemas.microsoft.com/office/drawing/2014/main" id="{377DF013-4263-46B2-845A-C06F744B5B06}"/>
              </a:ext>
            </a:extLst>
          </p:cNvPr>
          <p:cNvSpPr>
            <a:spLocks noGrp="1"/>
          </p:cNvSpPr>
          <p:nvPr>
            <p:ph type="pic" sz="quarter" idx="25"/>
          </p:nvPr>
        </p:nvSpPr>
        <p:spPr>
          <a:xfrm>
            <a:off x="8519965" y="2163172"/>
            <a:ext cx="1853639" cy="1850923"/>
          </a:xfrm>
          <a:prstGeom prst="ellipse">
            <a:avLst/>
          </a:prstGeom>
          <a:solidFill>
            <a:schemeClr val="bg2"/>
          </a:solidFill>
          <a:effectLst>
            <a:outerShdw blurRad="50800" dist="38100" dir="5400000" algn="t" rotWithShape="0">
              <a:prstClr val="black">
                <a:alpha val="40000"/>
              </a:prstClr>
            </a:outerShdw>
          </a:effectLst>
        </p:spPr>
        <p:txBody>
          <a:bodyPr anchor="ctr">
            <a:normAutofit/>
          </a:bodyPr>
          <a:lstStyle>
            <a:lvl1pPr algn="ctr">
              <a:defRPr sz="1200"/>
            </a:lvl1pPr>
          </a:lstStyle>
          <a:p>
            <a:endParaRPr lang="en-US"/>
          </a:p>
        </p:txBody>
      </p:sp>
      <p:sp>
        <p:nvSpPr>
          <p:cNvPr id="5" name="Slide Number Placeholder 4">
            <a:extLst>
              <a:ext uri="{FF2B5EF4-FFF2-40B4-BE49-F238E27FC236}">
                <a16:creationId xmlns:a16="http://schemas.microsoft.com/office/drawing/2014/main" id="{11F597EA-B5A5-48F4-89AC-CC7BBB03044C}"/>
              </a:ext>
            </a:extLst>
          </p:cNvPr>
          <p:cNvSpPr>
            <a:spLocks noGrp="1"/>
          </p:cNvSpPr>
          <p:nvPr>
            <p:ph type="sldNum" sz="quarter" idx="26"/>
          </p:nvPr>
        </p:nvSpPr>
        <p:spPr>
          <a:xfrm>
            <a:off x="1" y="6356352"/>
            <a:ext cx="1003852" cy="365125"/>
          </a:xfrm>
        </p:spPr>
        <p:txBody>
          <a:bodyPr/>
          <a:lstStyle>
            <a:lvl1pPr>
              <a:defRPr>
                <a:solidFill>
                  <a:schemeClr val="bg2"/>
                </a:solidFill>
              </a:defRPr>
            </a:lvl1pPr>
          </a:lstStyle>
          <a:p>
            <a:fld id="{0969892B-6FB2-445D-B6A4-8332FBFF141C}" type="slidenum">
              <a:rPr lang="en-US" smtClean="0"/>
              <a:pPr/>
              <a:t>‹#›</a:t>
            </a:fld>
            <a:endParaRPr lang="en-US"/>
          </a:p>
        </p:txBody>
      </p:sp>
      <p:sp>
        <p:nvSpPr>
          <p:cNvPr id="10" name="Text Placeholder 38">
            <a:extLst>
              <a:ext uri="{FF2B5EF4-FFF2-40B4-BE49-F238E27FC236}">
                <a16:creationId xmlns:a16="http://schemas.microsoft.com/office/drawing/2014/main" id="{D0024B53-DFBD-4ECF-9EAE-E1E1C270B621}"/>
              </a:ext>
            </a:extLst>
          </p:cNvPr>
          <p:cNvSpPr>
            <a:spLocks noGrp="1"/>
          </p:cNvSpPr>
          <p:nvPr>
            <p:ph type="body" sz="quarter" idx="28" hasCustomPrompt="1"/>
          </p:nvPr>
        </p:nvSpPr>
        <p:spPr>
          <a:xfrm>
            <a:off x="1757365" y="4376143"/>
            <a:ext cx="1781175" cy="1882775"/>
          </a:xfrm>
        </p:spPr>
        <p:txBody>
          <a:bodyPr>
            <a:normAutofit/>
          </a:bodyPr>
          <a:lstStyle>
            <a:lvl1pPr algn="ctr">
              <a:defRPr sz="1100">
                <a:solidFill>
                  <a:schemeClr val="bg2"/>
                </a:solidFill>
              </a:defRPr>
            </a:lvl1pPr>
            <a:lvl2pPr algn="ctr">
              <a:defRPr sz="1100"/>
            </a:lvl2pPr>
            <a:lvl3pPr algn="ctr">
              <a:defRPr sz="1100"/>
            </a:lvl3pPr>
            <a:lvl4pPr algn="ctr">
              <a:defRPr sz="1100"/>
            </a:lvl4pPr>
            <a:lvl5pPr algn="ctr">
              <a:defRPr sz="1100"/>
            </a:lvl5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
        <p:nvSpPr>
          <p:cNvPr id="11" name="Text Placeholder 38">
            <a:extLst>
              <a:ext uri="{FF2B5EF4-FFF2-40B4-BE49-F238E27FC236}">
                <a16:creationId xmlns:a16="http://schemas.microsoft.com/office/drawing/2014/main" id="{F9B5FD3E-BA77-4650-AB68-D8C44BF13B5C}"/>
              </a:ext>
            </a:extLst>
          </p:cNvPr>
          <p:cNvSpPr>
            <a:spLocks noGrp="1"/>
          </p:cNvSpPr>
          <p:nvPr>
            <p:ph type="body" sz="quarter" idx="29" hasCustomPrompt="1"/>
          </p:nvPr>
        </p:nvSpPr>
        <p:spPr>
          <a:xfrm>
            <a:off x="4087886" y="4376143"/>
            <a:ext cx="1781175" cy="1882775"/>
          </a:xfrm>
        </p:spPr>
        <p:txBody>
          <a:bodyPr>
            <a:normAutofit/>
          </a:bodyPr>
          <a:lstStyle>
            <a:lvl1pPr algn="ctr">
              <a:defRPr sz="1100">
                <a:solidFill>
                  <a:schemeClr val="bg2"/>
                </a:solidFill>
              </a:defRPr>
            </a:lvl1pPr>
            <a:lvl2pPr algn="ctr">
              <a:defRPr sz="1100"/>
            </a:lvl2pPr>
            <a:lvl3pPr algn="ctr">
              <a:defRPr sz="1100"/>
            </a:lvl3pPr>
            <a:lvl4pPr algn="ctr">
              <a:defRPr sz="1100"/>
            </a:lvl4pPr>
            <a:lvl5pPr algn="ctr">
              <a:defRPr sz="1100"/>
            </a:lvl5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
        <p:nvSpPr>
          <p:cNvPr id="12" name="Text Placeholder 38">
            <a:extLst>
              <a:ext uri="{FF2B5EF4-FFF2-40B4-BE49-F238E27FC236}">
                <a16:creationId xmlns:a16="http://schemas.microsoft.com/office/drawing/2014/main" id="{C92D60A7-6AC2-476B-85F2-D77CB5789D36}"/>
              </a:ext>
            </a:extLst>
          </p:cNvPr>
          <p:cNvSpPr>
            <a:spLocks noGrp="1"/>
          </p:cNvSpPr>
          <p:nvPr>
            <p:ph type="body" sz="quarter" idx="30" hasCustomPrompt="1"/>
          </p:nvPr>
        </p:nvSpPr>
        <p:spPr>
          <a:xfrm>
            <a:off x="6431709" y="4376824"/>
            <a:ext cx="1781175" cy="1882775"/>
          </a:xfrm>
        </p:spPr>
        <p:txBody>
          <a:bodyPr>
            <a:normAutofit/>
          </a:bodyPr>
          <a:lstStyle>
            <a:lvl1pPr algn="ctr">
              <a:defRPr sz="1100">
                <a:solidFill>
                  <a:schemeClr val="bg2"/>
                </a:solidFill>
              </a:defRPr>
            </a:lvl1pPr>
            <a:lvl2pPr algn="ctr">
              <a:defRPr sz="1100"/>
            </a:lvl2pPr>
            <a:lvl3pPr algn="ctr">
              <a:defRPr sz="1100"/>
            </a:lvl3pPr>
            <a:lvl4pPr algn="ctr">
              <a:defRPr sz="1100"/>
            </a:lvl4pPr>
            <a:lvl5pPr algn="ctr">
              <a:defRPr sz="1100"/>
            </a:lvl5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
        <p:nvSpPr>
          <p:cNvPr id="13" name="Text Placeholder 38">
            <a:extLst>
              <a:ext uri="{FF2B5EF4-FFF2-40B4-BE49-F238E27FC236}">
                <a16:creationId xmlns:a16="http://schemas.microsoft.com/office/drawing/2014/main" id="{E4D14BAF-BBA6-472C-8106-972F8A5E6FCA}"/>
              </a:ext>
            </a:extLst>
          </p:cNvPr>
          <p:cNvSpPr>
            <a:spLocks noGrp="1"/>
          </p:cNvSpPr>
          <p:nvPr>
            <p:ph type="body" sz="quarter" idx="31" hasCustomPrompt="1"/>
          </p:nvPr>
        </p:nvSpPr>
        <p:spPr>
          <a:xfrm>
            <a:off x="8783457" y="4376824"/>
            <a:ext cx="1781175" cy="1882775"/>
          </a:xfrm>
        </p:spPr>
        <p:txBody>
          <a:bodyPr>
            <a:normAutofit/>
          </a:bodyPr>
          <a:lstStyle>
            <a:lvl1pPr algn="ctr">
              <a:defRPr sz="1100">
                <a:solidFill>
                  <a:schemeClr val="bg2"/>
                </a:solidFill>
              </a:defRPr>
            </a:lvl1pPr>
            <a:lvl2pPr algn="ctr">
              <a:defRPr sz="1100"/>
            </a:lvl2pPr>
            <a:lvl3pPr algn="ctr">
              <a:defRPr sz="1100"/>
            </a:lvl3pPr>
            <a:lvl4pPr algn="ctr">
              <a:defRPr sz="1100"/>
            </a:lvl4pPr>
            <a:lvl5pPr algn="ctr">
              <a:defRPr sz="1100"/>
            </a:lvl5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Tree>
    <p:extLst>
      <p:ext uri="{BB962C8B-B14F-4D97-AF65-F5344CB8AC3E}">
        <p14:creationId xmlns:p14="http://schemas.microsoft.com/office/powerpoint/2010/main" val="13384035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 Images Staggered">
    <p:spTree>
      <p:nvGrpSpPr>
        <p:cNvPr id="1" name=""/>
        <p:cNvGrpSpPr/>
        <p:nvPr/>
      </p:nvGrpSpPr>
      <p:grpSpPr>
        <a:xfrm>
          <a:off x="0" y="0"/>
          <a:ext cx="0" cy="0"/>
          <a:chOff x="0" y="0"/>
          <a:chExt cx="0" cy="0"/>
        </a:xfrm>
      </p:grpSpPr>
      <p:sp>
        <p:nvSpPr>
          <p:cNvPr id="2" name="Title 1"/>
          <p:cNvSpPr>
            <a:spLocks noGrp="1"/>
          </p:cNvSpPr>
          <p:nvPr>
            <p:ph type="title"/>
          </p:nvPr>
        </p:nvSpPr>
        <p:spPr>
          <a:xfrm>
            <a:off x="1009332" y="3444240"/>
            <a:ext cx="4057016" cy="3413760"/>
          </a:xfrm>
        </p:spPr>
        <p:txBody>
          <a:bodyPr anchor="ctr" anchorCtr="0"/>
          <a:lstStyle/>
          <a:p>
            <a:r>
              <a:rPr lang="en-US"/>
              <a:t>Click to edit Master title style</a:t>
            </a:r>
          </a:p>
        </p:txBody>
      </p:sp>
      <p:sp>
        <p:nvSpPr>
          <p:cNvPr id="6" name="Picture Placeholder 8"/>
          <p:cNvSpPr>
            <a:spLocks noGrp="1"/>
          </p:cNvSpPr>
          <p:nvPr>
            <p:ph type="pic" sz="quarter" idx="14" hasCustomPrompt="1"/>
          </p:nvPr>
        </p:nvSpPr>
        <p:spPr>
          <a:xfrm>
            <a:off x="3037840" y="0"/>
            <a:ext cx="3058160" cy="3444240"/>
          </a:xfrm>
          <a:prstGeom prst="rect">
            <a:avLst/>
          </a:prstGeom>
          <a:gradFill>
            <a:gsLst>
              <a:gs pos="0">
                <a:schemeClr val="tx1">
                  <a:alpha val="40000"/>
                </a:schemeClr>
              </a:gs>
              <a:gs pos="99000">
                <a:schemeClr val="tx1">
                  <a:alpha val="20000"/>
                </a:schemeClr>
              </a:gs>
            </a:gsLst>
            <a:lin ang="5400000" scaled="1"/>
          </a:gradFill>
          <a:ln>
            <a:noFill/>
          </a:ln>
          <a:effectLst>
            <a:outerShdw blurRad="762000" dist="254000" dir="5400000" algn="t" rotWithShape="0">
              <a:prstClr val="black">
                <a:alpha val="30000"/>
              </a:prstClr>
            </a:outerShdw>
          </a:effectLst>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bg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Click icon to insert photo (this text will not appear in presentation mode)</a:t>
            </a:r>
          </a:p>
        </p:txBody>
      </p:sp>
      <p:sp>
        <p:nvSpPr>
          <p:cNvPr id="5" name="Picture Placeholder 8"/>
          <p:cNvSpPr>
            <a:spLocks noGrp="1"/>
          </p:cNvSpPr>
          <p:nvPr>
            <p:ph type="pic" sz="quarter" idx="13" hasCustomPrompt="1"/>
          </p:nvPr>
        </p:nvSpPr>
        <p:spPr>
          <a:xfrm>
            <a:off x="6085840" y="3444240"/>
            <a:ext cx="3048000" cy="3413760"/>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bg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Click icon to insert photo (this text will not appear in presentation mode)</a:t>
            </a:r>
          </a:p>
        </p:txBody>
      </p:sp>
      <p:sp>
        <p:nvSpPr>
          <p:cNvPr id="8" name="Picture Placeholder 8">
            <a:extLst>
              <a:ext uri="{FF2B5EF4-FFF2-40B4-BE49-F238E27FC236}">
                <a16:creationId xmlns:a16="http://schemas.microsoft.com/office/drawing/2014/main" id="{EB08AF2B-9319-4541-AA19-78303FAF9F48}"/>
              </a:ext>
            </a:extLst>
          </p:cNvPr>
          <p:cNvSpPr>
            <a:spLocks noGrp="1"/>
          </p:cNvSpPr>
          <p:nvPr>
            <p:ph type="pic" sz="quarter" idx="15" hasCustomPrompt="1"/>
          </p:nvPr>
        </p:nvSpPr>
        <p:spPr>
          <a:xfrm>
            <a:off x="9133840" y="3444240"/>
            <a:ext cx="3048000" cy="3413760"/>
          </a:xfrm>
          <a:prstGeom prst="rect">
            <a:avLst/>
          </a:prstGeom>
          <a:gradFill>
            <a:gsLst>
              <a:gs pos="0">
                <a:schemeClr val="tx1">
                  <a:alpha val="40000"/>
                </a:schemeClr>
              </a:gs>
              <a:gs pos="99000">
                <a:schemeClr val="tx1">
                  <a:alpha val="20000"/>
                </a:schemeClr>
              </a:gs>
            </a:gsLst>
            <a:lin ang="5400000" scaled="1"/>
          </a:gradFill>
          <a:ln>
            <a:noFill/>
          </a:ln>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bg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Click icon to insert photo (this text will not appear in presentation mode)</a:t>
            </a:r>
          </a:p>
        </p:txBody>
      </p:sp>
      <p:sp>
        <p:nvSpPr>
          <p:cNvPr id="7" name="Text Placeholder 3">
            <a:extLst>
              <a:ext uri="{FF2B5EF4-FFF2-40B4-BE49-F238E27FC236}">
                <a16:creationId xmlns:a16="http://schemas.microsoft.com/office/drawing/2014/main" id="{0B5C2248-71C6-4907-86BB-94F087D908AA}"/>
              </a:ext>
            </a:extLst>
          </p:cNvPr>
          <p:cNvSpPr>
            <a:spLocks noGrp="1"/>
          </p:cNvSpPr>
          <p:nvPr>
            <p:ph type="body" sz="quarter" idx="18" hasCustomPrompt="1"/>
          </p:nvPr>
        </p:nvSpPr>
        <p:spPr>
          <a:xfrm>
            <a:off x="7094551" y="0"/>
            <a:ext cx="4137556" cy="3429000"/>
          </a:xfrm>
        </p:spPr>
        <p:txBody>
          <a:bodyPr anchor="ctr" anchorCtr="0">
            <a:normAutofit/>
          </a:bodyPr>
          <a:lstStyle>
            <a:lvl1pPr>
              <a:defRPr sz="180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Tree>
    <p:extLst>
      <p:ext uri="{BB962C8B-B14F-4D97-AF65-F5344CB8AC3E}">
        <p14:creationId xmlns:p14="http://schemas.microsoft.com/office/powerpoint/2010/main" val="42241232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ext Right - Narrow Block Left">
    <p:spTree>
      <p:nvGrpSpPr>
        <p:cNvPr id="1" name=""/>
        <p:cNvGrpSpPr/>
        <p:nvPr/>
      </p:nvGrpSpPr>
      <p:grpSpPr>
        <a:xfrm>
          <a:off x="0" y="0"/>
          <a:ext cx="0" cy="0"/>
          <a:chOff x="0" y="0"/>
          <a:chExt cx="0" cy="0"/>
        </a:xfrm>
      </p:grpSpPr>
      <p:sp>
        <p:nvSpPr>
          <p:cNvPr id="4" name="Picture Placeholder 8"/>
          <p:cNvSpPr>
            <a:spLocks noGrp="1"/>
          </p:cNvSpPr>
          <p:nvPr>
            <p:ph type="pic" sz="quarter" idx="12" hasCustomPrompt="1"/>
          </p:nvPr>
        </p:nvSpPr>
        <p:spPr>
          <a:xfrm>
            <a:off x="1016000" y="0"/>
            <a:ext cx="3058160" cy="6858000"/>
          </a:xfrm>
          <a:prstGeom prst="rect">
            <a:avLst/>
          </a:prstGeom>
          <a:solidFill>
            <a:schemeClr val="tx1"/>
          </a:solidFill>
          <a:ln>
            <a:noFill/>
          </a:ln>
          <a:effectLst/>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bg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*OPTIONAL* Click icon to insert photo </a:t>
            </a:r>
            <a:br>
              <a:rPr lang="en-US"/>
            </a:br>
            <a:r>
              <a:rPr lang="en-US"/>
              <a:t>(this text will not appear in presentation mode)</a:t>
            </a:r>
          </a:p>
        </p:txBody>
      </p:sp>
      <p:sp>
        <p:nvSpPr>
          <p:cNvPr id="6" name="Title 1">
            <a:extLst>
              <a:ext uri="{FF2B5EF4-FFF2-40B4-BE49-F238E27FC236}">
                <a16:creationId xmlns:a16="http://schemas.microsoft.com/office/drawing/2014/main" id="{6BA3C448-7127-4C1F-83F9-532BB7FF5ED7}"/>
              </a:ext>
            </a:extLst>
          </p:cNvPr>
          <p:cNvSpPr>
            <a:spLocks noGrp="1"/>
          </p:cNvSpPr>
          <p:nvPr>
            <p:ph type="title"/>
          </p:nvPr>
        </p:nvSpPr>
        <p:spPr>
          <a:xfrm>
            <a:off x="5067300" y="789710"/>
            <a:ext cx="6114221" cy="1406839"/>
          </a:xfrm>
        </p:spPr>
        <p:txBody>
          <a:bodyPr anchor="b" anchorCtr="0"/>
          <a:lstStyle/>
          <a:p>
            <a:r>
              <a:rPr lang="en-US"/>
              <a:t>Click to edit Master title</a:t>
            </a:r>
          </a:p>
        </p:txBody>
      </p:sp>
      <p:sp>
        <p:nvSpPr>
          <p:cNvPr id="8" name="Text Placeholder 3">
            <a:extLst>
              <a:ext uri="{FF2B5EF4-FFF2-40B4-BE49-F238E27FC236}">
                <a16:creationId xmlns:a16="http://schemas.microsoft.com/office/drawing/2014/main" id="{F76545C7-52B4-48BA-8325-AE6ADF326ED4}"/>
              </a:ext>
            </a:extLst>
          </p:cNvPr>
          <p:cNvSpPr>
            <a:spLocks noGrp="1"/>
          </p:cNvSpPr>
          <p:nvPr>
            <p:ph type="body" sz="quarter" idx="18" hasCustomPrompt="1"/>
          </p:nvPr>
        </p:nvSpPr>
        <p:spPr>
          <a:xfrm>
            <a:off x="5067300" y="2597728"/>
            <a:ext cx="6114221" cy="3470564"/>
          </a:xfrm>
        </p:spPr>
        <p:txBody>
          <a:bodyPr>
            <a:normAutofit/>
          </a:bodyPr>
          <a:lstStyle>
            <a:lvl1pPr>
              <a:defRPr sz="180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Tree>
    <p:extLst>
      <p:ext uri="{BB962C8B-B14F-4D97-AF65-F5344CB8AC3E}">
        <p14:creationId xmlns:p14="http://schemas.microsoft.com/office/powerpoint/2010/main" val="197510593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xt Left - Title Above Block">
    <p:spTree>
      <p:nvGrpSpPr>
        <p:cNvPr id="1" name=""/>
        <p:cNvGrpSpPr/>
        <p:nvPr/>
      </p:nvGrpSpPr>
      <p:grpSpPr>
        <a:xfrm>
          <a:off x="0" y="0"/>
          <a:ext cx="0" cy="0"/>
          <a:chOff x="0" y="0"/>
          <a:chExt cx="0" cy="0"/>
        </a:xfrm>
      </p:grpSpPr>
      <p:sp>
        <p:nvSpPr>
          <p:cNvPr id="2" name="Title 1"/>
          <p:cNvSpPr>
            <a:spLocks noGrp="1"/>
          </p:cNvSpPr>
          <p:nvPr>
            <p:ph type="title"/>
          </p:nvPr>
        </p:nvSpPr>
        <p:spPr>
          <a:xfrm>
            <a:off x="2028825" y="946704"/>
            <a:ext cx="4067176" cy="1249845"/>
          </a:xfrm>
        </p:spPr>
        <p:txBody>
          <a:bodyPr/>
          <a:lstStyle/>
          <a:p>
            <a:r>
              <a:rPr lang="en-US"/>
              <a:t>Click to edit Master title style</a:t>
            </a:r>
          </a:p>
        </p:txBody>
      </p:sp>
      <p:sp>
        <p:nvSpPr>
          <p:cNvPr id="5" name="Picture Placeholder 8"/>
          <p:cNvSpPr>
            <a:spLocks noGrp="1"/>
          </p:cNvSpPr>
          <p:nvPr>
            <p:ph type="pic" sz="quarter" idx="13" hasCustomPrompt="1"/>
          </p:nvPr>
        </p:nvSpPr>
        <p:spPr>
          <a:xfrm>
            <a:off x="2028825" y="3429000"/>
            <a:ext cx="4067176" cy="3429000"/>
          </a:xfrm>
          <a:prstGeom prst="rect">
            <a:avLst/>
          </a:prstGeom>
          <a:solidFill>
            <a:schemeClr val="tx1"/>
          </a:solidFill>
          <a:ln>
            <a:noFill/>
          </a:ln>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bg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*OPTIONAL* Click icon to insert photo </a:t>
            </a:r>
            <a:br>
              <a:rPr lang="en-US"/>
            </a:br>
            <a:r>
              <a:rPr lang="en-US"/>
              <a:t>(this text will not appear in presentation mode)</a:t>
            </a:r>
          </a:p>
        </p:txBody>
      </p:sp>
      <p:sp>
        <p:nvSpPr>
          <p:cNvPr id="6" name="Text Placeholder 3">
            <a:extLst>
              <a:ext uri="{FF2B5EF4-FFF2-40B4-BE49-F238E27FC236}">
                <a16:creationId xmlns:a16="http://schemas.microsoft.com/office/drawing/2014/main" id="{6A2D9993-96B7-4F61-8127-49372BACA4F2}"/>
              </a:ext>
            </a:extLst>
          </p:cNvPr>
          <p:cNvSpPr>
            <a:spLocks noGrp="1"/>
          </p:cNvSpPr>
          <p:nvPr>
            <p:ph type="body" sz="quarter" idx="18" hasCustomPrompt="1"/>
          </p:nvPr>
        </p:nvSpPr>
        <p:spPr>
          <a:xfrm>
            <a:off x="7197919" y="1206010"/>
            <a:ext cx="3879851" cy="5016776"/>
          </a:xfrm>
        </p:spPr>
        <p:txBody>
          <a:bodyPr>
            <a:normAutofit/>
          </a:bodyPr>
          <a:lstStyle>
            <a:lvl1pPr>
              <a:defRPr sz="180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Tree>
    <p:extLst>
      <p:ext uri="{BB962C8B-B14F-4D97-AF65-F5344CB8AC3E}">
        <p14:creationId xmlns:p14="http://schemas.microsoft.com/office/powerpoint/2010/main" val="28756420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ext Left - Narrow Block Right">
    <p:spTree>
      <p:nvGrpSpPr>
        <p:cNvPr id="1" name=""/>
        <p:cNvGrpSpPr/>
        <p:nvPr/>
      </p:nvGrpSpPr>
      <p:grpSpPr>
        <a:xfrm>
          <a:off x="0" y="0"/>
          <a:ext cx="0" cy="0"/>
          <a:chOff x="0" y="0"/>
          <a:chExt cx="0" cy="0"/>
        </a:xfrm>
      </p:grpSpPr>
      <p:sp>
        <p:nvSpPr>
          <p:cNvPr id="2" name="Title 1"/>
          <p:cNvSpPr>
            <a:spLocks noGrp="1"/>
          </p:cNvSpPr>
          <p:nvPr>
            <p:ph type="title"/>
          </p:nvPr>
        </p:nvSpPr>
        <p:spPr>
          <a:xfrm>
            <a:off x="996237" y="946704"/>
            <a:ext cx="5991417" cy="1249845"/>
          </a:xfrm>
        </p:spPr>
        <p:txBody>
          <a:bodyPr anchor="b" anchorCtr="0"/>
          <a:lstStyle/>
          <a:p>
            <a:r>
              <a:rPr lang="en-US"/>
              <a:t>Click to edit Master title style</a:t>
            </a:r>
          </a:p>
        </p:txBody>
      </p:sp>
      <p:sp>
        <p:nvSpPr>
          <p:cNvPr id="5" name="Picture Placeholder 8"/>
          <p:cNvSpPr>
            <a:spLocks noGrp="1"/>
          </p:cNvSpPr>
          <p:nvPr>
            <p:ph type="pic" sz="quarter" idx="13" hasCustomPrompt="1"/>
          </p:nvPr>
        </p:nvSpPr>
        <p:spPr>
          <a:xfrm>
            <a:off x="8124823" y="0"/>
            <a:ext cx="4067176" cy="6858000"/>
          </a:xfrm>
          <a:prstGeom prst="rect">
            <a:avLst/>
          </a:prstGeom>
          <a:solidFill>
            <a:schemeClr val="tx1"/>
          </a:solidFill>
          <a:ln>
            <a:noFill/>
          </a:ln>
        </p:spPr>
        <p:txBody>
          <a:bodyPr wrap="square" anchor="ctr">
            <a:no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200">
                <a:solidFill>
                  <a:schemeClr val="bg2"/>
                </a:solidFill>
              </a:defRPr>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*OPTIONAL* Click icon to insert photo </a:t>
            </a:r>
            <a:br>
              <a:rPr lang="en-US"/>
            </a:br>
            <a:r>
              <a:rPr lang="en-US"/>
              <a:t>(this text will not appear in presentation mode)</a:t>
            </a:r>
          </a:p>
        </p:txBody>
      </p:sp>
      <p:sp>
        <p:nvSpPr>
          <p:cNvPr id="6" name="Text Placeholder 3">
            <a:extLst>
              <a:ext uri="{FF2B5EF4-FFF2-40B4-BE49-F238E27FC236}">
                <a16:creationId xmlns:a16="http://schemas.microsoft.com/office/drawing/2014/main" id="{65011AF5-4E5D-4C3C-86E8-9F3CA954AADA}"/>
              </a:ext>
            </a:extLst>
          </p:cNvPr>
          <p:cNvSpPr>
            <a:spLocks noGrp="1"/>
          </p:cNvSpPr>
          <p:nvPr>
            <p:ph type="body" sz="quarter" idx="18" hasCustomPrompt="1"/>
          </p:nvPr>
        </p:nvSpPr>
        <p:spPr>
          <a:xfrm>
            <a:off x="1003852" y="2769251"/>
            <a:ext cx="5991416" cy="3249413"/>
          </a:xfrm>
        </p:spPr>
        <p:txBody>
          <a:bodyPr>
            <a:normAutofit/>
          </a:bodyPr>
          <a:lstStyle>
            <a:lvl1pPr>
              <a:defRPr sz="180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Tree>
    <p:extLst>
      <p:ext uri="{BB962C8B-B14F-4D97-AF65-F5344CB8AC3E}">
        <p14:creationId xmlns:p14="http://schemas.microsoft.com/office/powerpoint/2010/main" val="19724342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Large Heading with Block">
    <p:bg>
      <p:bgPr>
        <a:solidFill>
          <a:schemeClr val="bg2"/>
        </a:solidFill>
        <a:effectLst/>
      </p:bgPr>
    </p:bg>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35FE9F0-BA58-4BBD-AE85-AB147AA6B769}"/>
              </a:ext>
            </a:extLst>
          </p:cNvPr>
          <p:cNvSpPr>
            <a:spLocks noGrp="1"/>
          </p:cNvSpPr>
          <p:nvPr>
            <p:ph type="sldNum" sz="quarter" idx="10"/>
          </p:nvPr>
        </p:nvSpPr>
        <p:spPr/>
        <p:txBody>
          <a:bodyPr/>
          <a:lstStyle/>
          <a:p>
            <a:fld id="{0969892B-6FB2-445D-B6A4-8332FBFF141C}" type="slidenum">
              <a:rPr lang="en-US" smtClean="0"/>
              <a:pPr/>
              <a:t>‹#›</a:t>
            </a:fld>
            <a:endParaRPr lang="en-US"/>
          </a:p>
        </p:txBody>
      </p:sp>
      <p:sp>
        <p:nvSpPr>
          <p:cNvPr id="8" name="Picture Placeholder 8">
            <a:extLst>
              <a:ext uri="{FF2B5EF4-FFF2-40B4-BE49-F238E27FC236}">
                <a16:creationId xmlns:a16="http://schemas.microsoft.com/office/drawing/2014/main" id="{287AE1ED-33FF-4C21-9E2D-A9D2A44177AC}"/>
              </a:ext>
            </a:extLst>
          </p:cNvPr>
          <p:cNvSpPr>
            <a:spLocks noGrp="1"/>
          </p:cNvSpPr>
          <p:nvPr>
            <p:ph type="pic" sz="quarter" idx="15" hasCustomPrompt="1"/>
          </p:nvPr>
        </p:nvSpPr>
        <p:spPr>
          <a:xfrm>
            <a:off x="6096001" y="-30480"/>
            <a:ext cx="6085840" cy="6888480"/>
          </a:xfrm>
          <a:prstGeom prst="rect">
            <a:avLst/>
          </a:prstGeom>
          <a:solidFill>
            <a:schemeClr val="tx1"/>
          </a:solidFill>
          <a:ln>
            <a:noFill/>
          </a:ln>
        </p:spPr>
        <p:txBody>
          <a:bodyPr wrap="square" anchor="ctr">
            <a:noAutofit/>
          </a:bodyPr>
          <a:lstStyle>
            <a:lvl1pPr algn="ctr">
              <a:lnSpc>
                <a:spcPct val="100000"/>
              </a:lnSpc>
              <a:defRPr sz="2000" i="0">
                <a:solidFill>
                  <a:schemeClr val="bg2"/>
                </a:solidFill>
              </a:defRPr>
            </a:lvl1pPr>
          </a:lstStyle>
          <a:p>
            <a:r>
              <a:rPr lang="en-US"/>
              <a:t>*OPTIONAL* Click icon to insert photo </a:t>
            </a:r>
            <a:br>
              <a:rPr lang="en-US"/>
            </a:br>
            <a:r>
              <a:rPr lang="en-US"/>
              <a:t>(this text will not appear in presentation mode)</a:t>
            </a:r>
          </a:p>
        </p:txBody>
      </p:sp>
      <p:sp>
        <p:nvSpPr>
          <p:cNvPr id="9" name="Title 1">
            <a:extLst>
              <a:ext uri="{FF2B5EF4-FFF2-40B4-BE49-F238E27FC236}">
                <a16:creationId xmlns:a16="http://schemas.microsoft.com/office/drawing/2014/main" id="{9DCE877B-ADBD-47CC-9DCB-676BF6E95BAF}"/>
              </a:ext>
            </a:extLst>
          </p:cNvPr>
          <p:cNvSpPr>
            <a:spLocks noGrp="1"/>
          </p:cNvSpPr>
          <p:nvPr>
            <p:ph type="title"/>
          </p:nvPr>
        </p:nvSpPr>
        <p:spPr>
          <a:xfrm>
            <a:off x="1024971" y="1175303"/>
            <a:ext cx="10146612" cy="1647411"/>
          </a:xfrm>
          <a:effectLst>
            <a:outerShdw blurRad="139700" dist="50800" dir="5400000" algn="t" rotWithShape="0">
              <a:prstClr val="black">
                <a:alpha val="14000"/>
              </a:prstClr>
            </a:outerShdw>
          </a:effectLst>
        </p:spPr>
        <p:txBody>
          <a:bodyPr/>
          <a:lstStyle>
            <a:lvl1pPr>
              <a:defRPr sz="12000" b="1" i="0">
                <a:solidFill>
                  <a:schemeClr val="accent1"/>
                </a:solidFill>
                <a:latin typeface="+mj-lt"/>
                <a:ea typeface="Montserrat Black" charset="0"/>
                <a:cs typeface="Montserrat Black" charset="0"/>
              </a:defRPr>
            </a:lvl1pPr>
          </a:lstStyle>
          <a:p>
            <a:r>
              <a:rPr lang="en-US"/>
              <a:t>Click to edit</a:t>
            </a:r>
          </a:p>
        </p:txBody>
      </p:sp>
      <p:sp>
        <p:nvSpPr>
          <p:cNvPr id="10" name="Text Placeholder 3">
            <a:extLst>
              <a:ext uri="{FF2B5EF4-FFF2-40B4-BE49-F238E27FC236}">
                <a16:creationId xmlns:a16="http://schemas.microsoft.com/office/drawing/2014/main" id="{4C7EA147-7124-4592-947A-9072059DFD28}"/>
              </a:ext>
            </a:extLst>
          </p:cNvPr>
          <p:cNvSpPr>
            <a:spLocks noGrp="1"/>
          </p:cNvSpPr>
          <p:nvPr>
            <p:ph type="body" sz="quarter" idx="18" hasCustomPrompt="1"/>
          </p:nvPr>
        </p:nvSpPr>
        <p:spPr>
          <a:xfrm>
            <a:off x="1003852" y="3429000"/>
            <a:ext cx="4141355" cy="2535072"/>
          </a:xfrm>
        </p:spPr>
        <p:txBody>
          <a:bodyPr>
            <a:normAutofit/>
          </a:bodyPr>
          <a:lstStyle>
            <a:lvl1pPr>
              <a:defRPr sz="1800"/>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 </a:t>
            </a:r>
            <a:r>
              <a:rPr lang="en-US" err="1"/>
              <a:t>mauris</a:t>
            </a:r>
            <a:r>
              <a:rPr lang="en-US"/>
              <a:t>, </a:t>
            </a:r>
            <a:r>
              <a:rPr lang="en-US" err="1"/>
              <a:t>nec</a:t>
            </a:r>
            <a:r>
              <a:rPr lang="en-US"/>
              <a:t> </a:t>
            </a:r>
            <a:r>
              <a:rPr lang="en-US" err="1"/>
              <a:t>viverra</a:t>
            </a:r>
            <a:r>
              <a:rPr lang="en-US"/>
              <a:t> </a:t>
            </a:r>
            <a:r>
              <a:rPr lang="en-US" err="1"/>
              <a:t>sapien</a:t>
            </a:r>
            <a:r>
              <a:rPr lang="en-US"/>
              <a:t>.</a:t>
            </a:r>
          </a:p>
        </p:txBody>
      </p:sp>
    </p:spTree>
    <p:extLst>
      <p:ext uri="{BB962C8B-B14F-4D97-AF65-F5344CB8AC3E}">
        <p14:creationId xmlns:p14="http://schemas.microsoft.com/office/powerpoint/2010/main" val="2299040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bg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10479" y="2137552"/>
            <a:ext cx="4987096" cy="74392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5" name="Text Placeholder 4"/>
          <p:cNvSpPr>
            <a:spLocks noGrp="1"/>
          </p:cNvSpPr>
          <p:nvPr>
            <p:ph type="body" sz="quarter" idx="3"/>
          </p:nvPr>
        </p:nvSpPr>
        <p:spPr>
          <a:xfrm>
            <a:off x="6172201" y="2137552"/>
            <a:ext cx="5015948" cy="74392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10" name="Title 1">
            <a:extLst>
              <a:ext uri="{FF2B5EF4-FFF2-40B4-BE49-F238E27FC236}">
                <a16:creationId xmlns:a16="http://schemas.microsoft.com/office/drawing/2014/main" id="{1F3381D4-B015-4A74-9E6E-CDE64AC853AE}"/>
              </a:ext>
            </a:extLst>
          </p:cNvPr>
          <p:cNvSpPr>
            <a:spLocks noGrp="1"/>
          </p:cNvSpPr>
          <p:nvPr>
            <p:ph type="title"/>
          </p:nvPr>
        </p:nvSpPr>
        <p:spPr>
          <a:xfrm>
            <a:off x="1003852" y="603448"/>
            <a:ext cx="10177669" cy="1249844"/>
          </a:xfrm>
        </p:spPr>
        <p:txBody>
          <a:bodyPr/>
          <a:lstStyle/>
          <a:p>
            <a:r>
              <a:rPr lang="en-US"/>
              <a:t>Click to edit Master title style</a:t>
            </a:r>
          </a:p>
        </p:txBody>
      </p:sp>
      <p:sp>
        <p:nvSpPr>
          <p:cNvPr id="11" name="Content Placeholder 2">
            <a:extLst>
              <a:ext uri="{FF2B5EF4-FFF2-40B4-BE49-F238E27FC236}">
                <a16:creationId xmlns:a16="http://schemas.microsoft.com/office/drawing/2014/main" id="{67F1FA5C-8269-4DAF-9850-D364D731001C}"/>
              </a:ext>
            </a:extLst>
          </p:cNvPr>
          <p:cNvSpPr>
            <a:spLocks noGrp="1"/>
          </p:cNvSpPr>
          <p:nvPr>
            <p:ph sz="half" idx="10" hasCustomPrompt="1"/>
          </p:nvPr>
        </p:nvSpPr>
        <p:spPr>
          <a:xfrm>
            <a:off x="1003853" y="3085747"/>
            <a:ext cx="5015948" cy="2863297"/>
          </a:xfrm>
        </p:spPr>
        <p:txBody>
          <a:bodyPr/>
          <a:lstStyle>
            <a:lvl1pPr marL="228594" marR="0" indent="-228594" algn="l" defTabSz="914377" rtl="0" eaLnBrk="1" fontAlgn="auto" latinLnBrk="0" hangingPunct="1">
              <a:lnSpc>
                <a:spcPct val="100000"/>
              </a:lnSpc>
              <a:spcBef>
                <a:spcPts val="1000"/>
              </a:spcBef>
              <a:spcAft>
                <a:spcPts val="0"/>
              </a:spcAft>
              <a:buClr>
                <a:srgbClr val="3DCCD5"/>
              </a:buClr>
              <a:buSzTx/>
              <a:buFont typeface="Arial" panose="020B0604020202020204" pitchFamily="34" charset="0"/>
              <a:buChar char="•"/>
              <a:tabLst/>
              <a:defRPr/>
            </a:lvl1pPr>
            <a:lvl2pPr marL="685783"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2pPr>
            <a:lvl3pPr marL="1142971"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3pPr>
            <a:lvl4pPr marL="1600160"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4pPr>
            <a:lvl5pPr marL="2057349"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5pPr>
          </a:lstStyle>
          <a:p>
            <a:pPr marL="228594" marR="0" lvl="0" indent="-228594" algn="l" defTabSz="914377" rtl="0" eaLnBrk="1" fontAlgn="auto" latinLnBrk="0" hangingPunct="1">
              <a:lnSpc>
                <a:spcPct val="100000"/>
              </a:lnSpc>
              <a:spcBef>
                <a:spcPts val="1000"/>
              </a:spcBef>
              <a:spcAft>
                <a:spcPts val="0"/>
              </a:spcAft>
              <a:buClr>
                <a:srgbClr val="3DCCD5"/>
              </a:buClr>
              <a:buSzTx/>
              <a:buFont typeface="Arial" panose="020B0604020202020204" pitchFamily="34" charset="0"/>
              <a:buChar char="•"/>
              <a:tabLst/>
              <a:defRPr/>
            </a:pPr>
            <a:r>
              <a:rPr kumimoji="0" lang="en-US" sz="24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Edit Master text styles</a:t>
            </a:r>
          </a:p>
          <a:p>
            <a:pPr marL="685783" marR="0" lvl="1"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2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Second level</a:t>
            </a:r>
          </a:p>
          <a:p>
            <a:pPr marL="1142971" marR="0" lvl="2"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Third level</a:t>
            </a:r>
          </a:p>
          <a:p>
            <a:pPr marL="1600160" marR="0" lvl="3"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Fourth level</a:t>
            </a:r>
          </a:p>
          <a:p>
            <a:pPr marL="2057349" marR="0" lvl="4"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Fifth level</a:t>
            </a:r>
          </a:p>
        </p:txBody>
      </p:sp>
      <p:sp>
        <p:nvSpPr>
          <p:cNvPr id="12" name="Content Placeholder 3">
            <a:extLst>
              <a:ext uri="{FF2B5EF4-FFF2-40B4-BE49-F238E27FC236}">
                <a16:creationId xmlns:a16="http://schemas.microsoft.com/office/drawing/2014/main" id="{44BE900A-4EBA-4C11-9300-DAD637DDD4E2}"/>
              </a:ext>
            </a:extLst>
          </p:cNvPr>
          <p:cNvSpPr>
            <a:spLocks noGrp="1"/>
          </p:cNvSpPr>
          <p:nvPr>
            <p:ph sz="half" idx="2" hasCustomPrompt="1"/>
          </p:nvPr>
        </p:nvSpPr>
        <p:spPr>
          <a:xfrm>
            <a:off x="6172201" y="3085745"/>
            <a:ext cx="5009321" cy="2863298"/>
          </a:xfrm>
        </p:spPr>
        <p:txBody>
          <a:bodyPr/>
          <a:lstStyle>
            <a:lvl1pPr marL="228594" marR="0" indent="-228594" algn="l" defTabSz="914377" rtl="0" eaLnBrk="1" fontAlgn="auto" latinLnBrk="0" hangingPunct="1">
              <a:lnSpc>
                <a:spcPct val="100000"/>
              </a:lnSpc>
              <a:spcBef>
                <a:spcPts val="1000"/>
              </a:spcBef>
              <a:spcAft>
                <a:spcPts val="0"/>
              </a:spcAft>
              <a:buClr>
                <a:srgbClr val="3DCCD5"/>
              </a:buClr>
              <a:buSzTx/>
              <a:buFont typeface="Arial" panose="020B0604020202020204" pitchFamily="34" charset="0"/>
              <a:buChar char="•"/>
              <a:tabLst/>
              <a:defRPr/>
            </a:lvl1pPr>
            <a:lvl2pPr marL="685783"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2pPr>
            <a:lvl3pPr marL="1142971"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3pPr>
            <a:lvl4pPr marL="1600160"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4pPr>
            <a:lvl5pPr marL="2057349"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lvl5pPr>
          </a:lstStyle>
          <a:p>
            <a:pPr marL="228594" marR="0" lvl="0" indent="-228594" algn="l" defTabSz="914377" rtl="0" eaLnBrk="1" fontAlgn="auto" latinLnBrk="0" hangingPunct="1">
              <a:lnSpc>
                <a:spcPct val="100000"/>
              </a:lnSpc>
              <a:spcBef>
                <a:spcPts val="1000"/>
              </a:spcBef>
              <a:spcAft>
                <a:spcPts val="0"/>
              </a:spcAft>
              <a:buClr>
                <a:srgbClr val="3DCCD5"/>
              </a:buClr>
              <a:buSzTx/>
              <a:buFont typeface="Arial" panose="020B0604020202020204" pitchFamily="34" charset="0"/>
              <a:buChar char="•"/>
              <a:tabLst/>
              <a:defRPr/>
            </a:pPr>
            <a:r>
              <a:rPr kumimoji="0" lang="en-US" sz="24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Edit Master text styles</a:t>
            </a:r>
          </a:p>
          <a:p>
            <a:pPr marL="685783" marR="0" lvl="1"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2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Second level</a:t>
            </a:r>
          </a:p>
          <a:p>
            <a:pPr marL="1142971" marR="0" lvl="2"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Third level</a:t>
            </a:r>
          </a:p>
          <a:p>
            <a:pPr marL="1600160" marR="0" lvl="3"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Fourth level</a:t>
            </a:r>
          </a:p>
          <a:p>
            <a:pPr marL="2057349" marR="0" lvl="4"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Fifth level</a:t>
            </a:r>
          </a:p>
        </p:txBody>
      </p:sp>
      <p:sp>
        <p:nvSpPr>
          <p:cNvPr id="2" name="Slide Number Placeholder 1">
            <a:extLst>
              <a:ext uri="{FF2B5EF4-FFF2-40B4-BE49-F238E27FC236}">
                <a16:creationId xmlns:a16="http://schemas.microsoft.com/office/drawing/2014/main" id="{B7FC7834-2453-465B-8BE9-CA490CC2E783}"/>
              </a:ext>
            </a:extLst>
          </p:cNvPr>
          <p:cNvSpPr>
            <a:spLocks noGrp="1"/>
          </p:cNvSpPr>
          <p:nvPr>
            <p:ph type="sldNum" sz="quarter" idx="11"/>
          </p:nvPr>
        </p:nvSpPr>
        <p:spPr/>
        <p:txBody>
          <a:bodyPr/>
          <a:lstStyle/>
          <a:p>
            <a:fld id="{F9A1070B-E53E-4F23-90CF-57ED1B7E60C0}" type="slidenum">
              <a:rPr lang="en-US" smtClean="0"/>
              <a:pPr/>
              <a:t>‹#›</a:t>
            </a:fld>
            <a:endParaRPr lang="en-US"/>
          </a:p>
        </p:txBody>
      </p:sp>
    </p:spTree>
    <p:extLst>
      <p:ext uri="{BB962C8B-B14F-4D97-AF65-F5344CB8AC3E}">
        <p14:creationId xmlns:p14="http://schemas.microsoft.com/office/powerpoint/2010/main" val="14431790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uote - Dark Blue">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BEDCE42-A267-46CD-ABF2-A11D9062366E}"/>
              </a:ext>
            </a:extLst>
          </p:cNvPr>
          <p:cNvSpPr>
            <a:spLocks noGrp="1"/>
          </p:cNvSpPr>
          <p:nvPr>
            <p:ph type="sldNum" sz="quarter" idx="10"/>
          </p:nvPr>
        </p:nvSpPr>
        <p:spPr/>
        <p:txBody>
          <a:bodyPr/>
          <a:lstStyle/>
          <a:p>
            <a:fld id="{0969892B-6FB2-445D-B6A4-8332FBFF141C}" type="slidenum">
              <a:rPr lang="en-US" smtClean="0"/>
              <a:pPr/>
              <a:t>‹#›</a:t>
            </a:fld>
            <a:endParaRPr lang="en-US"/>
          </a:p>
        </p:txBody>
      </p:sp>
      <p:sp>
        <p:nvSpPr>
          <p:cNvPr id="4" name="Rectangle 3">
            <a:extLst>
              <a:ext uri="{FF2B5EF4-FFF2-40B4-BE49-F238E27FC236}">
                <a16:creationId xmlns:a16="http://schemas.microsoft.com/office/drawing/2014/main" id="{4E07A530-64AB-4D9E-8E0E-7F298B086FA8}"/>
              </a:ext>
            </a:extLst>
          </p:cNvPr>
          <p:cNvSpPr/>
          <p:nvPr userDrawn="1"/>
        </p:nvSpPr>
        <p:spPr>
          <a:xfrm>
            <a:off x="1227693" y="740231"/>
            <a:ext cx="10964307" cy="611777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800"/>
          </a:p>
        </p:txBody>
      </p:sp>
      <p:sp>
        <p:nvSpPr>
          <p:cNvPr id="13" name="Freeform 16">
            <a:extLst>
              <a:ext uri="{FF2B5EF4-FFF2-40B4-BE49-F238E27FC236}">
                <a16:creationId xmlns:a16="http://schemas.microsoft.com/office/drawing/2014/main" id="{3744CC5F-1AF2-44A3-A943-755E519DB23C}"/>
              </a:ext>
            </a:extLst>
          </p:cNvPr>
          <p:cNvSpPr/>
          <p:nvPr userDrawn="1"/>
        </p:nvSpPr>
        <p:spPr>
          <a:xfrm rot="16200000" flipH="1" flipV="1">
            <a:off x="1901819" y="1209340"/>
            <a:ext cx="1068080" cy="914400"/>
          </a:xfrm>
          <a:custGeom>
            <a:avLst/>
            <a:gdLst>
              <a:gd name="connsiteX0" fmla="*/ 0 w 1068080"/>
              <a:gd name="connsiteY0" fmla="*/ 914400 h 914400"/>
              <a:gd name="connsiteX1" fmla="*/ 0 w 1068080"/>
              <a:gd name="connsiteY1" fmla="*/ 0 h 914400"/>
              <a:gd name="connsiteX2" fmla="*/ 914400 w 1068080"/>
              <a:gd name="connsiteY2" fmla="*/ 0 h 914400"/>
              <a:gd name="connsiteX3" fmla="*/ 914400 w 1068080"/>
              <a:gd name="connsiteY3" fmla="*/ 760720 h 914400"/>
              <a:gd name="connsiteX4" fmla="*/ 1068080 w 1068080"/>
              <a:gd name="connsiteY4" fmla="*/ 914400 h 914400"/>
              <a:gd name="connsiteX5" fmla="*/ 914400 w 1068080"/>
              <a:gd name="connsiteY5" fmla="*/ 914400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8080" h="914400">
                <a:moveTo>
                  <a:pt x="0" y="914400"/>
                </a:moveTo>
                <a:lnTo>
                  <a:pt x="0" y="0"/>
                </a:lnTo>
                <a:lnTo>
                  <a:pt x="914400" y="0"/>
                </a:lnTo>
                <a:lnTo>
                  <a:pt x="914400" y="760720"/>
                </a:lnTo>
                <a:lnTo>
                  <a:pt x="1068080" y="914400"/>
                </a:lnTo>
                <a:lnTo>
                  <a:pt x="914400" y="914400"/>
                </a:lnTo>
                <a:close/>
              </a:path>
            </a:pathLst>
          </a:custGeom>
          <a:solidFill>
            <a:schemeClr val="accent1"/>
          </a:solidFill>
          <a:ln w="6350">
            <a:noFill/>
          </a:ln>
          <a:effectLst>
            <a:outerShdw blurRad="508000" dist="2540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r"/>
            <a:endParaRPr lang="en-US" sz="1800"/>
          </a:p>
        </p:txBody>
      </p:sp>
      <p:pic>
        <p:nvPicPr>
          <p:cNvPr id="7" name="Graphic 6" descr="Open quotation mark">
            <a:extLst>
              <a:ext uri="{FF2B5EF4-FFF2-40B4-BE49-F238E27FC236}">
                <a16:creationId xmlns:a16="http://schemas.microsoft.com/office/drawing/2014/main" id="{53568F02-B8B7-44B8-AFF8-E4738BE3FE3E}"/>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1978659" y="1132500"/>
            <a:ext cx="914400" cy="914400"/>
          </a:xfrm>
          <a:prstGeom prst="rect">
            <a:avLst/>
          </a:prstGeom>
        </p:spPr>
      </p:pic>
      <p:sp>
        <p:nvSpPr>
          <p:cNvPr id="10" name="Text Placeholder 8">
            <a:extLst>
              <a:ext uri="{FF2B5EF4-FFF2-40B4-BE49-F238E27FC236}">
                <a16:creationId xmlns:a16="http://schemas.microsoft.com/office/drawing/2014/main" id="{6525A204-8618-4E43-B2D4-09CBB9C809D4}"/>
              </a:ext>
            </a:extLst>
          </p:cNvPr>
          <p:cNvSpPr>
            <a:spLocks noGrp="1"/>
          </p:cNvSpPr>
          <p:nvPr>
            <p:ph type="body" sz="quarter" idx="11" hasCustomPrompt="1"/>
          </p:nvPr>
        </p:nvSpPr>
        <p:spPr>
          <a:xfrm>
            <a:off x="1978657" y="2986692"/>
            <a:ext cx="9233315" cy="1807947"/>
          </a:xfrm>
        </p:spPr>
        <p:txBody>
          <a:bodyPr>
            <a:normAutofit/>
          </a:bodyPr>
          <a:lstStyle>
            <a:lvl1pPr>
              <a:defRPr sz="4000">
                <a:solidFill>
                  <a:schemeClr val="bg2"/>
                </a:solidFill>
                <a:latin typeface="+mj-lt"/>
              </a:defRPr>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a:t>
            </a:r>
          </a:p>
        </p:txBody>
      </p:sp>
      <p:sp>
        <p:nvSpPr>
          <p:cNvPr id="12" name="Text Placeholder 11">
            <a:extLst>
              <a:ext uri="{FF2B5EF4-FFF2-40B4-BE49-F238E27FC236}">
                <a16:creationId xmlns:a16="http://schemas.microsoft.com/office/drawing/2014/main" id="{19C20D9C-30E0-4378-AE4D-0625BF5BAC9F}"/>
              </a:ext>
            </a:extLst>
          </p:cNvPr>
          <p:cNvSpPr>
            <a:spLocks noGrp="1"/>
          </p:cNvSpPr>
          <p:nvPr>
            <p:ph type="body" sz="quarter" idx="12" hasCustomPrompt="1"/>
          </p:nvPr>
        </p:nvSpPr>
        <p:spPr>
          <a:xfrm>
            <a:off x="1978659" y="5235160"/>
            <a:ext cx="4285664" cy="998537"/>
          </a:xfrm>
        </p:spPr>
        <p:txBody>
          <a:bodyPr>
            <a:normAutofit/>
          </a:bodyPr>
          <a:lstStyle>
            <a:lvl1pPr>
              <a:defRPr sz="1800" b="0">
                <a:solidFill>
                  <a:schemeClr val="bg2"/>
                </a:solidFill>
              </a:defRPr>
            </a:lvl1pPr>
          </a:lstStyle>
          <a:p>
            <a:pPr lvl="0"/>
            <a:r>
              <a:rPr lang="en-US"/>
              <a:t>Name</a:t>
            </a:r>
          </a:p>
          <a:p>
            <a:pPr lvl="0"/>
            <a:r>
              <a:rPr lang="en-US"/>
              <a:t>Title</a:t>
            </a:r>
          </a:p>
        </p:txBody>
      </p:sp>
    </p:spTree>
    <p:extLst>
      <p:ext uri="{BB962C8B-B14F-4D97-AF65-F5344CB8AC3E}">
        <p14:creationId xmlns:p14="http://schemas.microsoft.com/office/powerpoint/2010/main" val="5237406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Quote - Grey">
    <p:bg>
      <p:bgPr>
        <a:solidFill>
          <a:schemeClr val="bg2"/>
        </a:solidFill>
        <a:effectLst/>
      </p:bgPr>
    </p:bg>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BEDCE42-A267-46CD-ABF2-A11D9062366E}"/>
              </a:ext>
            </a:extLst>
          </p:cNvPr>
          <p:cNvSpPr>
            <a:spLocks noGrp="1"/>
          </p:cNvSpPr>
          <p:nvPr>
            <p:ph type="sldNum" sz="quarter" idx="10"/>
          </p:nvPr>
        </p:nvSpPr>
        <p:spPr/>
        <p:txBody>
          <a:bodyPr/>
          <a:lstStyle/>
          <a:p>
            <a:fld id="{0969892B-6FB2-445D-B6A4-8332FBFF141C}" type="slidenum">
              <a:rPr lang="en-US" smtClean="0"/>
              <a:pPr/>
              <a:t>‹#›</a:t>
            </a:fld>
            <a:endParaRPr lang="en-US"/>
          </a:p>
        </p:txBody>
      </p:sp>
      <p:sp>
        <p:nvSpPr>
          <p:cNvPr id="4" name="Rectangle 3">
            <a:extLst>
              <a:ext uri="{FF2B5EF4-FFF2-40B4-BE49-F238E27FC236}">
                <a16:creationId xmlns:a16="http://schemas.microsoft.com/office/drawing/2014/main" id="{4E07A530-64AB-4D9E-8E0E-7F298B086FA8}"/>
              </a:ext>
            </a:extLst>
          </p:cNvPr>
          <p:cNvSpPr/>
          <p:nvPr userDrawn="1"/>
        </p:nvSpPr>
        <p:spPr>
          <a:xfrm>
            <a:off x="1227693" y="740231"/>
            <a:ext cx="10964307" cy="61177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800"/>
          </a:p>
        </p:txBody>
      </p:sp>
      <p:sp>
        <p:nvSpPr>
          <p:cNvPr id="13" name="Freeform 16">
            <a:extLst>
              <a:ext uri="{FF2B5EF4-FFF2-40B4-BE49-F238E27FC236}">
                <a16:creationId xmlns:a16="http://schemas.microsoft.com/office/drawing/2014/main" id="{3744CC5F-1AF2-44A3-A943-755E519DB23C}"/>
              </a:ext>
            </a:extLst>
          </p:cNvPr>
          <p:cNvSpPr/>
          <p:nvPr userDrawn="1"/>
        </p:nvSpPr>
        <p:spPr>
          <a:xfrm rot="16200000" flipH="1" flipV="1">
            <a:off x="1901819" y="1209340"/>
            <a:ext cx="1068080" cy="914400"/>
          </a:xfrm>
          <a:custGeom>
            <a:avLst/>
            <a:gdLst>
              <a:gd name="connsiteX0" fmla="*/ 0 w 1068080"/>
              <a:gd name="connsiteY0" fmla="*/ 914400 h 914400"/>
              <a:gd name="connsiteX1" fmla="*/ 0 w 1068080"/>
              <a:gd name="connsiteY1" fmla="*/ 0 h 914400"/>
              <a:gd name="connsiteX2" fmla="*/ 914400 w 1068080"/>
              <a:gd name="connsiteY2" fmla="*/ 0 h 914400"/>
              <a:gd name="connsiteX3" fmla="*/ 914400 w 1068080"/>
              <a:gd name="connsiteY3" fmla="*/ 760720 h 914400"/>
              <a:gd name="connsiteX4" fmla="*/ 1068080 w 1068080"/>
              <a:gd name="connsiteY4" fmla="*/ 914400 h 914400"/>
              <a:gd name="connsiteX5" fmla="*/ 914400 w 1068080"/>
              <a:gd name="connsiteY5" fmla="*/ 914400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8080" h="914400">
                <a:moveTo>
                  <a:pt x="0" y="914400"/>
                </a:moveTo>
                <a:lnTo>
                  <a:pt x="0" y="0"/>
                </a:lnTo>
                <a:lnTo>
                  <a:pt x="914400" y="0"/>
                </a:lnTo>
                <a:lnTo>
                  <a:pt x="914400" y="760720"/>
                </a:lnTo>
                <a:lnTo>
                  <a:pt x="1068080" y="914400"/>
                </a:lnTo>
                <a:lnTo>
                  <a:pt x="914400" y="914400"/>
                </a:lnTo>
                <a:close/>
              </a:path>
            </a:pathLst>
          </a:custGeom>
          <a:solidFill>
            <a:schemeClr val="accent1"/>
          </a:solidFill>
          <a:ln w="6350">
            <a:noFill/>
          </a:ln>
          <a:effectLst>
            <a:outerShdw blurRad="508000" dist="2540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r"/>
            <a:endParaRPr lang="en-US" sz="1800"/>
          </a:p>
        </p:txBody>
      </p:sp>
      <p:pic>
        <p:nvPicPr>
          <p:cNvPr id="7" name="Graphic 6" descr="Open quotation mark">
            <a:extLst>
              <a:ext uri="{FF2B5EF4-FFF2-40B4-BE49-F238E27FC236}">
                <a16:creationId xmlns:a16="http://schemas.microsoft.com/office/drawing/2014/main" id="{53568F02-B8B7-44B8-AFF8-E4738BE3FE3E}"/>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1978659" y="1132500"/>
            <a:ext cx="914400" cy="914400"/>
          </a:xfrm>
          <a:prstGeom prst="rect">
            <a:avLst/>
          </a:prstGeom>
        </p:spPr>
      </p:pic>
      <p:sp>
        <p:nvSpPr>
          <p:cNvPr id="10" name="Text Placeholder 8">
            <a:extLst>
              <a:ext uri="{FF2B5EF4-FFF2-40B4-BE49-F238E27FC236}">
                <a16:creationId xmlns:a16="http://schemas.microsoft.com/office/drawing/2014/main" id="{6525A204-8618-4E43-B2D4-09CBB9C809D4}"/>
              </a:ext>
            </a:extLst>
          </p:cNvPr>
          <p:cNvSpPr>
            <a:spLocks noGrp="1"/>
          </p:cNvSpPr>
          <p:nvPr>
            <p:ph type="body" sz="quarter" idx="11" hasCustomPrompt="1"/>
          </p:nvPr>
        </p:nvSpPr>
        <p:spPr>
          <a:xfrm>
            <a:off x="1978657" y="2986692"/>
            <a:ext cx="9233315" cy="1807947"/>
          </a:xfrm>
        </p:spPr>
        <p:txBody>
          <a:bodyPr>
            <a:normAutofit/>
          </a:bodyPr>
          <a:lstStyle>
            <a:lvl1pPr>
              <a:defRPr sz="4000">
                <a:solidFill>
                  <a:schemeClr val="tx1"/>
                </a:solidFill>
                <a:latin typeface="+mj-lt"/>
              </a:defRPr>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Cras </a:t>
            </a:r>
            <a:r>
              <a:rPr lang="en-US" err="1"/>
              <a:t>volutpat</a:t>
            </a:r>
            <a:r>
              <a:rPr lang="en-US"/>
              <a:t> vestibulum.</a:t>
            </a:r>
          </a:p>
        </p:txBody>
      </p:sp>
      <p:sp>
        <p:nvSpPr>
          <p:cNvPr id="8" name="Text Placeholder 11">
            <a:extLst>
              <a:ext uri="{FF2B5EF4-FFF2-40B4-BE49-F238E27FC236}">
                <a16:creationId xmlns:a16="http://schemas.microsoft.com/office/drawing/2014/main" id="{A98849E3-096E-4208-8CC8-C34296CDC37D}"/>
              </a:ext>
            </a:extLst>
          </p:cNvPr>
          <p:cNvSpPr>
            <a:spLocks noGrp="1"/>
          </p:cNvSpPr>
          <p:nvPr>
            <p:ph type="body" sz="quarter" idx="12" hasCustomPrompt="1"/>
          </p:nvPr>
        </p:nvSpPr>
        <p:spPr>
          <a:xfrm>
            <a:off x="1978659" y="5235160"/>
            <a:ext cx="4285664" cy="998537"/>
          </a:xfrm>
        </p:spPr>
        <p:txBody>
          <a:bodyPr>
            <a:normAutofit/>
          </a:bodyPr>
          <a:lstStyle>
            <a:lvl1pPr>
              <a:defRPr sz="1800" b="0">
                <a:solidFill>
                  <a:schemeClr val="tx1"/>
                </a:solidFill>
              </a:defRPr>
            </a:lvl1pPr>
          </a:lstStyle>
          <a:p>
            <a:pPr lvl="0"/>
            <a:r>
              <a:rPr lang="en-US"/>
              <a:t>Name</a:t>
            </a:r>
          </a:p>
          <a:p>
            <a:pPr lvl="0"/>
            <a:r>
              <a:rPr lang="en-US"/>
              <a:t>Title</a:t>
            </a:r>
          </a:p>
        </p:txBody>
      </p:sp>
    </p:spTree>
    <p:extLst>
      <p:ext uri="{BB962C8B-B14F-4D97-AF65-F5344CB8AC3E}">
        <p14:creationId xmlns:p14="http://schemas.microsoft.com/office/powerpoint/2010/main" val="38694168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Video">
    <p:bg>
      <p:bgPr>
        <a:solidFill>
          <a:schemeClr val="tx1"/>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24E89130-46DD-4D27-B764-E3696686748C}"/>
              </a:ext>
            </a:extLst>
          </p:cNvPr>
          <p:cNvSpPr>
            <a:spLocks noGrp="1"/>
          </p:cNvSpPr>
          <p:nvPr>
            <p:ph type="title"/>
          </p:nvPr>
        </p:nvSpPr>
        <p:spPr>
          <a:xfrm>
            <a:off x="501926" y="1015634"/>
            <a:ext cx="2779755" cy="2743566"/>
          </a:xfrm>
        </p:spPr>
        <p:txBody>
          <a:bodyPr/>
          <a:lstStyle>
            <a:lvl1pPr>
              <a:defRPr>
                <a:solidFill>
                  <a:schemeClr val="bg2"/>
                </a:solidFill>
              </a:defRPr>
            </a:lvl1pPr>
          </a:lstStyle>
          <a:p>
            <a:r>
              <a:rPr lang="en-US"/>
              <a:t>Click to edit Master title style</a:t>
            </a:r>
          </a:p>
        </p:txBody>
      </p:sp>
      <p:sp>
        <p:nvSpPr>
          <p:cNvPr id="3" name="Media Placeholder 2">
            <a:extLst>
              <a:ext uri="{FF2B5EF4-FFF2-40B4-BE49-F238E27FC236}">
                <a16:creationId xmlns:a16="http://schemas.microsoft.com/office/drawing/2014/main" id="{CFA13D58-9B92-4269-BFB0-4891231F7213}"/>
              </a:ext>
            </a:extLst>
          </p:cNvPr>
          <p:cNvSpPr>
            <a:spLocks noGrp="1"/>
          </p:cNvSpPr>
          <p:nvPr>
            <p:ph type="media" sz="quarter" idx="16" hasCustomPrompt="1"/>
          </p:nvPr>
        </p:nvSpPr>
        <p:spPr>
          <a:xfrm>
            <a:off x="3698241" y="601902"/>
            <a:ext cx="7909617" cy="5654196"/>
          </a:xfrm>
          <a:prstGeom prst="rect">
            <a:avLst/>
          </a:prstGeom>
          <a:gradFill>
            <a:gsLst>
              <a:gs pos="0">
                <a:schemeClr val="tx1">
                  <a:alpha val="40000"/>
                </a:schemeClr>
              </a:gs>
              <a:gs pos="99000">
                <a:schemeClr val="tx1">
                  <a:alpha val="20000"/>
                </a:schemeClr>
              </a:gs>
            </a:gsLst>
            <a:lin ang="5400000" scaled="1"/>
          </a:gradFill>
        </p:spPr>
        <p:txBody>
          <a:bodyPr anchor="ctr">
            <a:normAutofit/>
          </a:bodyPr>
          <a:lstStyle>
            <a:lvl1pPr algn="ctr">
              <a:defRPr sz="1800"/>
            </a:lvl1pPr>
          </a:lstStyle>
          <a:p>
            <a:r>
              <a:rPr lang="en-US"/>
              <a:t>Click icon to insert video</a:t>
            </a:r>
          </a:p>
        </p:txBody>
      </p:sp>
      <p:sp>
        <p:nvSpPr>
          <p:cNvPr id="4" name="Slide Number Placeholder 3">
            <a:extLst>
              <a:ext uri="{FF2B5EF4-FFF2-40B4-BE49-F238E27FC236}">
                <a16:creationId xmlns:a16="http://schemas.microsoft.com/office/drawing/2014/main" id="{D908FA19-28B5-4BB6-9153-2F0A0ECE8548}"/>
              </a:ext>
            </a:extLst>
          </p:cNvPr>
          <p:cNvSpPr>
            <a:spLocks noGrp="1"/>
          </p:cNvSpPr>
          <p:nvPr>
            <p:ph type="sldNum" sz="quarter" idx="17"/>
          </p:nvPr>
        </p:nvSpPr>
        <p:spPr/>
        <p:txBody>
          <a:bodyPr/>
          <a:lstStyle/>
          <a:p>
            <a:fld id="{0969892B-6FB2-445D-B6A4-8332FBFF141C}" type="slidenum">
              <a:rPr lang="en-US" smtClean="0"/>
              <a:pPr/>
              <a:t>‹#›</a:t>
            </a:fld>
            <a:endParaRPr lang="en-US"/>
          </a:p>
        </p:txBody>
      </p:sp>
    </p:spTree>
    <p:extLst>
      <p:ext uri="{BB962C8B-B14F-4D97-AF65-F5344CB8AC3E}">
        <p14:creationId xmlns:p14="http://schemas.microsoft.com/office/powerpoint/2010/main" val="4117164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95916" y="600981"/>
            <a:ext cx="3776109" cy="1229464"/>
          </a:xfrm>
        </p:spPr>
        <p:txBody>
          <a:bodyPr anchor="b"/>
          <a:lstStyle>
            <a:lvl1pPr>
              <a:defRPr sz="3200"/>
            </a:lvl1pPr>
          </a:lstStyle>
          <a:p>
            <a:r>
              <a:rPr lang="en-US"/>
              <a:t>Click to edit Master title style</a:t>
            </a:r>
          </a:p>
        </p:txBody>
      </p:sp>
      <p:sp>
        <p:nvSpPr>
          <p:cNvPr id="3" name="Content Placeholder 2"/>
          <p:cNvSpPr>
            <a:spLocks noGrp="1"/>
          </p:cNvSpPr>
          <p:nvPr>
            <p:ph idx="1" hasCustomPrompt="1"/>
          </p:nvPr>
        </p:nvSpPr>
        <p:spPr>
          <a:xfrm>
            <a:off x="5183188" y="600984"/>
            <a:ext cx="6012896" cy="5311699"/>
          </a:xfrm>
        </p:spPr>
        <p:txBody>
          <a:bodyPr>
            <a:normAutofit/>
          </a:bodyPr>
          <a:lstStyle>
            <a:lvl1pPr marL="228594" marR="0" indent="-228594" algn="l" defTabSz="914377" rtl="0" eaLnBrk="1" fontAlgn="auto" latinLnBrk="0" hangingPunct="1">
              <a:lnSpc>
                <a:spcPct val="100000"/>
              </a:lnSpc>
              <a:spcBef>
                <a:spcPts val="1000"/>
              </a:spcBef>
              <a:spcAft>
                <a:spcPts val="0"/>
              </a:spcAft>
              <a:buClr>
                <a:srgbClr val="3DCCD5"/>
              </a:buClr>
              <a:buSzTx/>
              <a:buFont typeface="Arial" panose="020B0604020202020204" pitchFamily="34" charset="0"/>
              <a:buChar char="•"/>
              <a:tabLst/>
              <a:defRPr sz="2400"/>
            </a:lvl1pPr>
            <a:lvl2pPr marL="685783"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sz="2000"/>
            </a:lvl2pPr>
            <a:lvl3pPr marL="1142971"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sz="1800"/>
            </a:lvl3pPr>
            <a:lvl4pPr marL="1600160"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sz="1600"/>
            </a:lvl4pPr>
            <a:lvl5pPr marL="2057349"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sz="1600"/>
            </a:lvl5pPr>
            <a:lvl6pPr>
              <a:defRPr sz="2000"/>
            </a:lvl6pPr>
            <a:lvl7pPr>
              <a:defRPr sz="2000"/>
            </a:lvl7pPr>
            <a:lvl8pPr>
              <a:defRPr sz="2000"/>
            </a:lvl8pPr>
            <a:lvl9pPr>
              <a:defRPr sz="2000"/>
            </a:lvl9pPr>
          </a:lstStyle>
          <a:p>
            <a:pPr marL="228594" marR="0" lvl="0" indent="-228594" algn="l" defTabSz="914377" rtl="0" eaLnBrk="1" fontAlgn="auto" latinLnBrk="0" hangingPunct="1">
              <a:lnSpc>
                <a:spcPct val="100000"/>
              </a:lnSpc>
              <a:spcBef>
                <a:spcPts val="1000"/>
              </a:spcBef>
              <a:spcAft>
                <a:spcPts val="0"/>
              </a:spcAft>
              <a:buClr>
                <a:srgbClr val="3DCCD5"/>
              </a:buClr>
              <a:buSzTx/>
              <a:buFont typeface="Arial" panose="020B0604020202020204" pitchFamily="34" charset="0"/>
              <a:buChar char="•"/>
              <a:tabLst/>
              <a:defRPr/>
            </a:pPr>
            <a:r>
              <a:rPr kumimoji="0" lang="en-US" sz="24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Edit Master text styles</a:t>
            </a:r>
          </a:p>
          <a:p>
            <a:pPr marL="685783" marR="0" lvl="1"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2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Second level</a:t>
            </a:r>
          </a:p>
          <a:p>
            <a:pPr marL="1142971" marR="0" lvl="2"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Third level</a:t>
            </a:r>
          </a:p>
          <a:p>
            <a:pPr marL="1600160" marR="0" lvl="3"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Fourth level</a:t>
            </a:r>
          </a:p>
          <a:p>
            <a:pPr marL="2057349" marR="0" lvl="4"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a:pPr>
            <a:r>
              <a:rPr kumimoji="0" lang="en-US" sz="2000" b="0" i="0" u="none" strike="noStrike" kern="1200" cap="none" spc="0" normalizeH="0" baseline="0" noProof="0">
                <a:ln>
                  <a:noFill/>
                </a:ln>
                <a:solidFill>
                  <a:srgbClr val="023B40"/>
                </a:solidFill>
                <a:effectLst/>
                <a:uLnTx/>
                <a:uFillTx/>
                <a:latin typeface="Arial" panose="020B0604020202020204" pitchFamily="34" charset="0"/>
                <a:ea typeface="+mn-ea"/>
                <a:cs typeface="Arial" panose="020B0604020202020204" pitchFamily="34" charset="0"/>
              </a:rPr>
              <a:t>Fifth level</a:t>
            </a:r>
          </a:p>
        </p:txBody>
      </p:sp>
      <p:sp>
        <p:nvSpPr>
          <p:cNvPr id="4" name="Text Placeholder 3"/>
          <p:cNvSpPr>
            <a:spLocks noGrp="1"/>
          </p:cNvSpPr>
          <p:nvPr>
            <p:ph type="body" sz="half" idx="2"/>
          </p:nvPr>
        </p:nvSpPr>
        <p:spPr>
          <a:xfrm>
            <a:off x="995916" y="2149421"/>
            <a:ext cx="3776109" cy="3763260"/>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Slide Number Placeholder 4">
            <a:extLst>
              <a:ext uri="{FF2B5EF4-FFF2-40B4-BE49-F238E27FC236}">
                <a16:creationId xmlns:a16="http://schemas.microsoft.com/office/drawing/2014/main" id="{CB8ED91B-33A7-44D8-BE78-D2E3DFBC89BB}"/>
              </a:ext>
            </a:extLst>
          </p:cNvPr>
          <p:cNvSpPr>
            <a:spLocks noGrp="1"/>
          </p:cNvSpPr>
          <p:nvPr>
            <p:ph type="sldNum" sz="quarter" idx="10"/>
          </p:nvPr>
        </p:nvSpPr>
        <p:spPr/>
        <p:txBody>
          <a:bodyPr/>
          <a:lstStyle/>
          <a:p>
            <a:fld id="{F9A1070B-E53E-4F23-90CF-57ED1B7E60C0}" type="slidenum">
              <a:rPr lang="en-US" smtClean="0"/>
              <a:pPr/>
              <a:t>‹#›</a:t>
            </a:fld>
            <a:endParaRPr lang="en-US"/>
          </a:p>
        </p:txBody>
      </p:sp>
    </p:spTree>
    <p:extLst>
      <p:ext uri="{BB962C8B-B14F-4D97-AF65-F5344CB8AC3E}">
        <p14:creationId xmlns:p14="http://schemas.microsoft.com/office/powerpoint/2010/main" val="3951857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03852" y="603804"/>
            <a:ext cx="10177669" cy="1249845"/>
          </a:xfrm>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6EB5CE2-198E-47F3-9024-FAE6E5190E49}"/>
              </a:ext>
            </a:extLst>
          </p:cNvPr>
          <p:cNvSpPr>
            <a:spLocks noGrp="1"/>
          </p:cNvSpPr>
          <p:nvPr>
            <p:ph type="sldNum" sz="quarter" idx="10"/>
          </p:nvPr>
        </p:nvSpPr>
        <p:spPr/>
        <p:txBody>
          <a:bodyPr/>
          <a:lstStyle/>
          <a:p>
            <a:fld id="{F9A1070B-E53E-4F23-90CF-57ED1B7E60C0}" type="slidenum">
              <a:rPr lang="en-US" smtClean="0"/>
              <a:pPr/>
              <a:t>‹#›</a:t>
            </a:fld>
            <a:endParaRPr lang="en-US"/>
          </a:p>
        </p:txBody>
      </p:sp>
    </p:spTree>
    <p:extLst>
      <p:ext uri="{BB962C8B-B14F-4D97-AF65-F5344CB8AC3E}">
        <p14:creationId xmlns:p14="http://schemas.microsoft.com/office/powerpoint/2010/main" val="187227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2"/>
        </a:solid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6AB654-5F1A-450A-B21D-BC068F9BCC5A}"/>
              </a:ext>
            </a:extLst>
          </p:cNvPr>
          <p:cNvSpPr>
            <a:spLocks noGrp="1"/>
          </p:cNvSpPr>
          <p:nvPr>
            <p:ph type="sldNum" sz="quarter" idx="10"/>
          </p:nvPr>
        </p:nvSpPr>
        <p:spPr/>
        <p:txBody>
          <a:bodyPr/>
          <a:lstStyle/>
          <a:p>
            <a:fld id="{F9A1070B-E53E-4F23-90CF-57ED1B7E60C0}" type="slidenum">
              <a:rPr lang="en-US" smtClean="0"/>
              <a:pPr/>
              <a:t>‹#›</a:t>
            </a:fld>
            <a:endParaRPr lang="en-US"/>
          </a:p>
        </p:txBody>
      </p:sp>
    </p:spTree>
    <p:extLst>
      <p:ext uri="{BB962C8B-B14F-4D97-AF65-F5344CB8AC3E}">
        <p14:creationId xmlns:p14="http://schemas.microsoft.com/office/powerpoint/2010/main" val="498038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FFFF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D92AA1C-559F-444F-8E99-A000C0EC9F69}"/>
              </a:ext>
            </a:extLst>
          </p:cNvPr>
          <p:cNvSpPr/>
          <p:nvPr userDrawn="1"/>
        </p:nvSpPr>
        <p:spPr>
          <a:xfrm>
            <a:off x="5431810" y="0"/>
            <a:ext cx="6760191" cy="6858000"/>
          </a:xfrm>
          <a:prstGeom prst="rect">
            <a:avLst/>
          </a:prstGeom>
          <a:solidFill>
            <a:schemeClr val="tx1"/>
          </a:solidFill>
          <a:ln>
            <a:noFill/>
          </a:ln>
          <a:effectLst>
            <a:outerShdw blurRad="38100" dist="12700" dir="5400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oAutofit/>
          </a:bodyPr>
          <a:lstStyle/>
          <a:p>
            <a:pPr algn="ctr">
              <a:spcBef>
                <a:spcPts val="1000"/>
              </a:spcBef>
            </a:pPr>
            <a:endParaRPr lang="en-US" sz="1400" b="1">
              <a:solidFill>
                <a:schemeClr val="tx1"/>
              </a:solidFill>
            </a:endParaRPr>
          </a:p>
        </p:txBody>
      </p:sp>
      <p:sp>
        <p:nvSpPr>
          <p:cNvPr id="7" name="Picture Placeholder 6">
            <a:extLst>
              <a:ext uri="{FF2B5EF4-FFF2-40B4-BE49-F238E27FC236}">
                <a16:creationId xmlns:a16="http://schemas.microsoft.com/office/drawing/2014/main" id="{A3B70C91-087B-45E6-B9A3-3A6504BBD998}"/>
              </a:ext>
            </a:extLst>
          </p:cNvPr>
          <p:cNvSpPr>
            <a:spLocks noGrp="1"/>
          </p:cNvSpPr>
          <p:nvPr>
            <p:ph type="pic" sz="quarter" idx="10" hasCustomPrompt="1"/>
          </p:nvPr>
        </p:nvSpPr>
        <p:spPr>
          <a:xfrm>
            <a:off x="832514" y="1501255"/>
            <a:ext cx="5063319" cy="4510585"/>
          </a:xfrm>
          <a:gradFill>
            <a:gsLst>
              <a:gs pos="0">
                <a:schemeClr val="tx1">
                  <a:alpha val="40000"/>
                </a:schemeClr>
              </a:gs>
              <a:gs pos="99000">
                <a:schemeClr val="tx1">
                  <a:alpha val="20000"/>
                </a:schemeClr>
              </a:gs>
            </a:gsLst>
            <a:lin ang="5400000" scaled="1"/>
          </a:gradFill>
        </p:spPr>
        <p:txBody>
          <a:bodyPr anchor="ctr">
            <a:normAutofit/>
          </a:bodyPr>
          <a:lstStyle>
            <a:lvl1pPr marL="0" marR="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sz="1800"/>
            </a:lvl1pPr>
          </a:lstStyle>
          <a:p>
            <a:pPr marL="0" marR="0" lvl="0" indent="0" algn="ctr" defTabSz="914296"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a:t>*REQUIRED* Click icon to </a:t>
            </a:r>
            <a:br>
              <a:rPr lang="en-US"/>
            </a:br>
            <a:r>
              <a:rPr lang="en-US"/>
              <a:t>insert photo (this text will not appear </a:t>
            </a:r>
            <a:br>
              <a:rPr lang="en-US"/>
            </a:br>
            <a:r>
              <a:rPr lang="en-US"/>
              <a:t>in presentation mode)</a:t>
            </a:r>
          </a:p>
        </p:txBody>
      </p:sp>
    </p:spTree>
    <p:extLst>
      <p:ext uri="{BB962C8B-B14F-4D97-AF65-F5344CB8AC3E}">
        <p14:creationId xmlns:p14="http://schemas.microsoft.com/office/powerpoint/2010/main" val="3767653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 Alt">
    <p:bg>
      <p:bgPr>
        <a:solidFill>
          <a:srgbClr val="FFFFFF"/>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38BD08B-D887-424D-8D86-06B4E6E06501}"/>
              </a:ext>
            </a:extLst>
          </p:cNvPr>
          <p:cNvSpPr>
            <a:spLocks noGrp="1"/>
          </p:cNvSpPr>
          <p:nvPr>
            <p:ph type="pic" sz="quarter" idx="10" hasCustomPrompt="1"/>
          </p:nvPr>
        </p:nvSpPr>
        <p:spPr>
          <a:xfrm>
            <a:off x="3845859" y="0"/>
            <a:ext cx="8346141" cy="6858000"/>
          </a:xfrm>
          <a:gradFill>
            <a:gsLst>
              <a:gs pos="0">
                <a:schemeClr val="tx1">
                  <a:alpha val="40000"/>
                </a:schemeClr>
              </a:gs>
              <a:gs pos="99000">
                <a:schemeClr val="tx1">
                  <a:alpha val="20000"/>
                </a:schemeClr>
              </a:gs>
            </a:gsLst>
            <a:lin ang="5400000" scaled="1"/>
          </a:gradFill>
        </p:spPr>
        <p:txBody>
          <a:bodyPr anchor="ctr">
            <a:normAutofit/>
          </a:bodyPr>
          <a:lstStyle>
            <a:lvl1pPr marL="0" indent="0" algn="r">
              <a:buNone/>
              <a:defRPr sz="2000"/>
            </a:lvl1pPr>
          </a:lstStyle>
          <a:p>
            <a:r>
              <a:rPr lang="en-US"/>
              <a:t>*REQUIRED* Click icon to insert photo </a:t>
            </a:r>
            <a:br>
              <a:rPr lang="en-US"/>
            </a:br>
            <a:r>
              <a:rPr lang="en-US"/>
              <a:t>(this text will not appear in presentation mode)</a:t>
            </a:r>
          </a:p>
        </p:txBody>
      </p:sp>
      <p:pic>
        <p:nvPicPr>
          <p:cNvPr id="5" name="Picture 4" descr="A picture containing object, clock, sitting, computer&#10;&#10;Description automatically generated">
            <a:extLst>
              <a:ext uri="{FF2B5EF4-FFF2-40B4-BE49-F238E27FC236}">
                <a16:creationId xmlns:a16="http://schemas.microsoft.com/office/drawing/2014/main" id="{E0FE51C2-0CD6-46BC-87B6-765E1629E24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2514" y="593538"/>
            <a:ext cx="2172823" cy="352921"/>
          </a:xfrm>
          <a:prstGeom prst="rect">
            <a:avLst/>
          </a:prstGeom>
        </p:spPr>
      </p:pic>
    </p:spTree>
    <p:extLst>
      <p:ext uri="{BB962C8B-B14F-4D97-AF65-F5344CB8AC3E}">
        <p14:creationId xmlns:p14="http://schemas.microsoft.com/office/powerpoint/2010/main" val="1065796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 Dark Blue">
    <p:bg>
      <p:bgPr>
        <a:solidFill>
          <a:schemeClr val="tx2"/>
        </a:solidFill>
        <a:effectLst/>
      </p:bgPr>
    </p:bg>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4523D8C-2E8B-40DA-9F4A-85F642D64DF1}"/>
              </a:ext>
            </a:extLst>
          </p:cNvPr>
          <p:cNvSpPr>
            <a:spLocks noGrp="1"/>
          </p:cNvSpPr>
          <p:nvPr>
            <p:ph type="sldNum" sz="quarter" idx="10"/>
          </p:nvPr>
        </p:nvSpPr>
        <p:spPr/>
        <p:txBody>
          <a:bodyPr/>
          <a:lstStyle>
            <a:lvl1pPr>
              <a:defRPr>
                <a:solidFill>
                  <a:schemeClr val="bg2"/>
                </a:solidFill>
              </a:defRPr>
            </a:lvl1pPr>
          </a:lstStyle>
          <a:p>
            <a:fld id="{0969892B-6FB2-445D-B6A4-8332FBFF141C}" type="slidenum">
              <a:rPr lang="en-US" smtClean="0"/>
              <a:pPr/>
              <a:t>‹#›</a:t>
            </a:fld>
            <a:endParaRPr lang="en-US"/>
          </a:p>
        </p:txBody>
      </p:sp>
      <p:sp>
        <p:nvSpPr>
          <p:cNvPr id="4" name="Freeform 27">
            <a:extLst>
              <a:ext uri="{FF2B5EF4-FFF2-40B4-BE49-F238E27FC236}">
                <a16:creationId xmlns:a16="http://schemas.microsoft.com/office/drawing/2014/main" id="{84C02D66-3C2C-48DA-9457-10C7141220BA}"/>
              </a:ext>
            </a:extLst>
          </p:cNvPr>
          <p:cNvSpPr>
            <a:spLocks noEditPoints="1"/>
          </p:cNvSpPr>
          <p:nvPr userDrawn="1"/>
        </p:nvSpPr>
        <p:spPr bwMode="auto">
          <a:xfrm>
            <a:off x="5876459" y="5505451"/>
            <a:ext cx="439084" cy="442912"/>
          </a:xfrm>
          <a:custGeom>
            <a:avLst/>
            <a:gdLst>
              <a:gd name="T0" fmla="*/ 160 w 160"/>
              <a:gd name="T1" fmla="*/ 80 h 160"/>
              <a:gd name="T2" fmla="*/ 80 w 160"/>
              <a:gd name="T3" fmla="*/ 0 h 160"/>
              <a:gd name="T4" fmla="*/ 0 w 160"/>
              <a:gd name="T5" fmla="*/ 80 h 160"/>
              <a:gd name="T6" fmla="*/ 80 w 160"/>
              <a:gd name="T7" fmla="*/ 160 h 160"/>
              <a:gd name="T8" fmla="*/ 160 w 160"/>
              <a:gd name="T9" fmla="*/ 80 h 160"/>
              <a:gd name="T10" fmla="*/ 8 w 160"/>
              <a:gd name="T11" fmla="*/ 80 h 160"/>
              <a:gd name="T12" fmla="*/ 80 w 160"/>
              <a:gd name="T13" fmla="*/ 8 h 160"/>
              <a:gd name="T14" fmla="*/ 152 w 160"/>
              <a:gd name="T15" fmla="*/ 80 h 160"/>
              <a:gd name="T16" fmla="*/ 80 w 160"/>
              <a:gd name="T17" fmla="*/ 152 h 160"/>
              <a:gd name="T18" fmla="*/ 8 w 160"/>
              <a:gd name="T19" fmla="*/ 80 h 160"/>
              <a:gd name="T20" fmla="*/ 83 w 160"/>
              <a:gd name="T21" fmla="*/ 118 h 160"/>
              <a:gd name="T22" fmla="*/ 105 w 160"/>
              <a:gd name="T23" fmla="*/ 95 h 160"/>
              <a:gd name="T24" fmla="*/ 105 w 160"/>
              <a:gd name="T25" fmla="*/ 89 h 160"/>
              <a:gd name="T26" fmla="*/ 100 w 160"/>
              <a:gd name="T27" fmla="*/ 89 h 160"/>
              <a:gd name="T28" fmla="*/ 84 w 160"/>
              <a:gd name="T29" fmla="*/ 105 h 160"/>
              <a:gd name="T30" fmla="*/ 84 w 160"/>
              <a:gd name="T31" fmla="*/ 45 h 160"/>
              <a:gd name="T32" fmla="*/ 80 w 160"/>
              <a:gd name="T33" fmla="*/ 41 h 160"/>
              <a:gd name="T34" fmla="*/ 76 w 160"/>
              <a:gd name="T35" fmla="*/ 45 h 160"/>
              <a:gd name="T36" fmla="*/ 76 w 160"/>
              <a:gd name="T37" fmla="*/ 105 h 160"/>
              <a:gd name="T38" fmla="*/ 60 w 160"/>
              <a:gd name="T39" fmla="*/ 89 h 160"/>
              <a:gd name="T40" fmla="*/ 55 w 160"/>
              <a:gd name="T41" fmla="*/ 89 h 160"/>
              <a:gd name="T42" fmla="*/ 55 w 160"/>
              <a:gd name="T43" fmla="*/ 95 h 160"/>
              <a:gd name="T44" fmla="*/ 77 w 160"/>
              <a:gd name="T45" fmla="*/ 118 h 160"/>
              <a:gd name="T46" fmla="*/ 80 w 160"/>
              <a:gd name="T47" fmla="*/ 119 h 160"/>
              <a:gd name="T48" fmla="*/ 83 w 160"/>
              <a:gd name="T49" fmla="*/ 118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60" h="160">
                <a:moveTo>
                  <a:pt x="160" y="80"/>
                </a:moveTo>
                <a:cubicBezTo>
                  <a:pt x="160" y="36"/>
                  <a:pt x="124" y="0"/>
                  <a:pt x="80" y="0"/>
                </a:cubicBezTo>
                <a:cubicBezTo>
                  <a:pt x="36" y="0"/>
                  <a:pt x="0" y="36"/>
                  <a:pt x="0" y="80"/>
                </a:cubicBezTo>
                <a:cubicBezTo>
                  <a:pt x="0" y="124"/>
                  <a:pt x="36" y="160"/>
                  <a:pt x="80" y="160"/>
                </a:cubicBezTo>
                <a:cubicBezTo>
                  <a:pt x="124" y="160"/>
                  <a:pt x="160" y="124"/>
                  <a:pt x="160" y="80"/>
                </a:cubicBezTo>
                <a:close/>
                <a:moveTo>
                  <a:pt x="8" y="80"/>
                </a:moveTo>
                <a:cubicBezTo>
                  <a:pt x="8" y="40"/>
                  <a:pt x="40" y="8"/>
                  <a:pt x="80" y="8"/>
                </a:cubicBezTo>
                <a:cubicBezTo>
                  <a:pt x="120" y="8"/>
                  <a:pt x="152" y="40"/>
                  <a:pt x="152" y="80"/>
                </a:cubicBezTo>
                <a:cubicBezTo>
                  <a:pt x="152" y="120"/>
                  <a:pt x="120" y="152"/>
                  <a:pt x="80" y="152"/>
                </a:cubicBezTo>
                <a:cubicBezTo>
                  <a:pt x="40" y="152"/>
                  <a:pt x="8" y="120"/>
                  <a:pt x="8" y="80"/>
                </a:cubicBezTo>
                <a:close/>
                <a:moveTo>
                  <a:pt x="83" y="118"/>
                </a:moveTo>
                <a:cubicBezTo>
                  <a:pt x="105" y="95"/>
                  <a:pt x="105" y="95"/>
                  <a:pt x="105" y="95"/>
                </a:cubicBezTo>
                <a:cubicBezTo>
                  <a:pt x="107" y="94"/>
                  <a:pt x="107" y="91"/>
                  <a:pt x="105" y="89"/>
                </a:cubicBezTo>
                <a:cubicBezTo>
                  <a:pt x="104" y="88"/>
                  <a:pt x="101" y="88"/>
                  <a:pt x="100" y="89"/>
                </a:cubicBezTo>
                <a:cubicBezTo>
                  <a:pt x="84" y="105"/>
                  <a:pt x="84" y="105"/>
                  <a:pt x="84" y="105"/>
                </a:cubicBezTo>
                <a:cubicBezTo>
                  <a:pt x="84" y="45"/>
                  <a:pt x="84" y="45"/>
                  <a:pt x="84" y="45"/>
                </a:cubicBezTo>
                <a:cubicBezTo>
                  <a:pt x="84" y="43"/>
                  <a:pt x="82" y="41"/>
                  <a:pt x="80" y="41"/>
                </a:cubicBezTo>
                <a:cubicBezTo>
                  <a:pt x="78" y="41"/>
                  <a:pt x="76" y="43"/>
                  <a:pt x="76" y="45"/>
                </a:cubicBezTo>
                <a:cubicBezTo>
                  <a:pt x="76" y="105"/>
                  <a:pt x="76" y="105"/>
                  <a:pt x="76" y="105"/>
                </a:cubicBezTo>
                <a:cubicBezTo>
                  <a:pt x="60" y="89"/>
                  <a:pt x="60" y="89"/>
                  <a:pt x="60" y="89"/>
                </a:cubicBezTo>
                <a:cubicBezTo>
                  <a:pt x="59" y="88"/>
                  <a:pt x="56" y="88"/>
                  <a:pt x="55" y="89"/>
                </a:cubicBezTo>
                <a:cubicBezTo>
                  <a:pt x="53" y="91"/>
                  <a:pt x="53" y="94"/>
                  <a:pt x="55" y="95"/>
                </a:cubicBezTo>
                <a:cubicBezTo>
                  <a:pt x="77" y="118"/>
                  <a:pt x="77" y="118"/>
                  <a:pt x="77" y="118"/>
                </a:cubicBezTo>
                <a:cubicBezTo>
                  <a:pt x="78" y="118"/>
                  <a:pt x="79" y="119"/>
                  <a:pt x="80" y="119"/>
                </a:cubicBezTo>
                <a:cubicBezTo>
                  <a:pt x="81" y="119"/>
                  <a:pt x="82" y="118"/>
                  <a:pt x="83" y="118"/>
                </a:cubicBezTo>
                <a:close/>
              </a:path>
            </a:pathLst>
          </a:custGeom>
          <a:solidFill>
            <a:schemeClr val="accent1"/>
          </a:solidFill>
          <a:ln>
            <a:noFill/>
          </a:ln>
          <a:effectLst/>
        </p:spPr>
        <p:txBody>
          <a:bodyPr vert="horz" wrap="square" lIns="91440" tIns="45720" rIns="91440" bIns="45720" numCol="1" anchor="t" anchorCtr="0" compatLnSpc="1">
            <a:prstTxWarp prst="textNoShape">
              <a:avLst/>
            </a:prstTxWarp>
          </a:bodyPr>
          <a:lstStyle/>
          <a:p>
            <a:endParaRPr lang="en-US" sz="1800"/>
          </a:p>
        </p:txBody>
      </p:sp>
      <p:sp>
        <p:nvSpPr>
          <p:cNvPr id="6" name="Text Placeholder 5">
            <a:extLst>
              <a:ext uri="{FF2B5EF4-FFF2-40B4-BE49-F238E27FC236}">
                <a16:creationId xmlns:a16="http://schemas.microsoft.com/office/drawing/2014/main" id="{23F3D003-5DED-4EF9-97EA-70394ED1AA3C}"/>
              </a:ext>
            </a:extLst>
          </p:cNvPr>
          <p:cNvSpPr>
            <a:spLocks noGrp="1"/>
          </p:cNvSpPr>
          <p:nvPr>
            <p:ph type="body" sz="quarter" idx="11" hasCustomPrompt="1"/>
          </p:nvPr>
        </p:nvSpPr>
        <p:spPr>
          <a:xfrm>
            <a:off x="0" y="-1"/>
            <a:ext cx="12192000" cy="5505451"/>
          </a:xfrm>
        </p:spPr>
        <p:txBody>
          <a:bodyPr anchor="ctr">
            <a:normAutofit/>
          </a:bodyPr>
          <a:lstStyle>
            <a:lvl1pPr algn="ctr">
              <a:defRPr sz="8800" b="1">
                <a:solidFill>
                  <a:schemeClr val="bg2"/>
                </a:solidFill>
                <a:latin typeface="+mj-lt"/>
              </a:defRPr>
            </a:lvl1pPr>
            <a:lvl2pPr algn="ctr">
              <a:defRPr/>
            </a:lvl2pPr>
            <a:lvl3pPr algn="ctr">
              <a:defRPr/>
            </a:lvl3pPr>
            <a:lvl4pPr algn="ctr">
              <a:defRPr/>
            </a:lvl4pPr>
            <a:lvl5pPr algn="ctr">
              <a:defRPr/>
            </a:lvl5pPr>
          </a:lstStyle>
          <a:p>
            <a:pPr lvl="0"/>
            <a:r>
              <a:rPr lang="en-US"/>
              <a:t>Divider</a:t>
            </a:r>
          </a:p>
          <a:p>
            <a:pPr lvl="0"/>
            <a:r>
              <a:rPr lang="en-US"/>
              <a:t>Slide</a:t>
            </a:r>
          </a:p>
        </p:txBody>
      </p:sp>
    </p:spTree>
    <p:extLst>
      <p:ext uri="{BB962C8B-B14F-4D97-AF65-F5344CB8AC3E}">
        <p14:creationId xmlns:p14="http://schemas.microsoft.com/office/powerpoint/2010/main" val="1982149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03852" y="582389"/>
            <a:ext cx="10177669" cy="1249845"/>
          </a:xfrm>
          <a:prstGeom prst="rect">
            <a:avLst/>
          </a:prstGeom>
          <a:effectLst/>
        </p:spPr>
        <p:txBody>
          <a:bodyPr vert="horz" lIns="0" tIns="192024" rIns="0" bIns="0" rtlCol="0" anchor="t" anchorCtr="0">
            <a:noAutofit/>
          </a:bodyPr>
          <a:lstStyle/>
          <a:p>
            <a:r>
              <a:rPr lang="en-US"/>
              <a:t>Your title here</a:t>
            </a:r>
          </a:p>
        </p:txBody>
      </p:sp>
      <p:sp>
        <p:nvSpPr>
          <p:cNvPr id="3" name="Текст 2"/>
          <p:cNvSpPr>
            <a:spLocks noGrp="1"/>
          </p:cNvSpPr>
          <p:nvPr>
            <p:ph type="body" idx="1"/>
          </p:nvPr>
        </p:nvSpPr>
        <p:spPr>
          <a:xfrm>
            <a:off x="1003853" y="2150286"/>
            <a:ext cx="10177671" cy="3793315"/>
          </a:xfrm>
          <a:prstGeom prst="rect">
            <a:avLst/>
          </a:prstGeom>
        </p:spPr>
        <p:txBody>
          <a:bodyPr vert="horz" lIns="0" tIns="0" rIns="0" bIns="0" rtlCol="0">
            <a:normAutofit/>
          </a:bodyPr>
          <a:lstStyle/>
          <a:p>
            <a:pPr lvl="0"/>
            <a:r>
              <a:rPr lang="en-US"/>
              <a:t>Edit Master text styles</a:t>
            </a:r>
          </a:p>
          <a:p>
            <a:pPr lvl="1"/>
            <a:r>
              <a:rPr lang="en-US"/>
              <a:t>Second level</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D0352485-EC98-40BC-8A75-FB0358A46464}"/>
              </a:ext>
            </a:extLst>
          </p:cNvPr>
          <p:cNvSpPr>
            <a:spLocks noGrp="1"/>
          </p:cNvSpPr>
          <p:nvPr>
            <p:ph type="sldNum" sz="quarter" idx="4"/>
          </p:nvPr>
        </p:nvSpPr>
        <p:spPr>
          <a:xfrm>
            <a:off x="1" y="6356352"/>
            <a:ext cx="1003852" cy="365125"/>
          </a:xfrm>
          <a:prstGeom prst="rect">
            <a:avLst/>
          </a:prstGeom>
        </p:spPr>
        <p:txBody>
          <a:bodyPr vert="horz" lIns="91440" tIns="45720" rIns="91440" bIns="45720" rtlCol="0" anchor="ctr"/>
          <a:lstStyle>
            <a:lvl1pPr algn="ctr">
              <a:defRPr sz="800" b="1">
                <a:solidFill>
                  <a:schemeClr val="tx1"/>
                </a:solidFill>
              </a:defRPr>
            </a:lvl1pPr>
          </a:lstStyle>
          <a:p>
            <a:fld id="{0969892B-6FB2-445D-B6A4-8332FBFF141C}" type="slidenum">
              <a:rPr lang="en-US" smtClean="0"/>
              <a:pPr/>
              <a:t>‹#›</a:t>
            </a:fld>
            <a:endParaRPr lang="en-US"/>
          </a:p>
        </p:txBody>
      </p:sp>
    </p:spTree>
    <p:extLst>
      <p:ext uri="{BB962C8B-B14F-4D97-AF65-F5344CB8AC3E}">
        <p14:creationId xmlns:p14="http://schemas.microsoft.com/office/powerpoint/2010/main" val="1377184672"/>
      </p:ext>
    </p:extLst>
  </p:cSld>
  <p:clrMap bg1="lt1" tx1="dk1" bg2="lt2" tx2="dk2" accent1="accent1" accent2="accent2" accent3="accent3" accent4="accent4" accent5="accent5" accent6="accent6" hlink="hlink" folHlink="folHlink"/>
  <p:sldLayoutIdLst>
    <p:sldLayoutId id="2147484204" r:id="rId1"/>
    <p:sldLayoutId id="2147484205" r:id="rId2"/>
    <p:sldLayoutId id="2147484206" r:id="rId3"/>
    <p:sldLayoutId id="2147484209" r:id="rId4"/>
    <p:sldLayoutId id="2147484207" r:id="rId5"/>
    <p:sldLayoutId id="2147484208" r:id="rId6"/>
    <p:sldLayoutId id="2147484181" r:id="rId7"/>
    <p:sldLayoutId id="2147484183" r:id="rId8"/>
    <p:sldLayoutId id="2147484199" r:id="rId9"/>
    <p:sldLayoutId id="2147484200" r:id="rId10"/>
    <p:sldLayoutId id="2147484076" r:id="rId11"/>
    <p:sldLayoutId id="2147484040" r:id="rId12"/>
    <p:sldLayoutId id="2147484108" r:id="rId13"/>
    <p:sldLayoutId id="2147484101" r:id="rId14"/>
    <p:sldLayoutId id="2147484106" r:id="rId15"/>
    <p:sldLayoutId id="2147484289" r:id="rId16"/>
    <p:sldLayoutId id="2147484290" r:id="rId17"/>
    <p:sldLayoutId id="2147484292" r:id="rId18"/>
    <p:sldLayoutId id="2147484055" r:id="rId19"/>
    <p:sldLayoutId id="2147484056" r:id="rId20"/>
    <p:sldLayoutId id="2147484053" r:id="rId21"/>
    <p:sldLayoutId id="2147484100" r:id="rId22"/>
    <p:sldLayoutId id="2147484121" r:id="rId23"/>
    <p:sldLayoutId id="2147484123" r:id="rId24"/>
    <p:sldLayoutId id="2147484135" r:id="rId25"/>
    <p:sldLayoutId id="2147484136" r:id="rId26"/>
    <p:sldLayoutId id="2147484139" r:id="rId27"/>
    <p:sldLayoutId id="2147484143" r:id="rId28"/>
    <p:sldLayoutId id="2147484203" r:id="rId29"/>
    <p:sldLayoutId id="2147484201" r:id="rId30"/>
    <p:sldLayoutId id="2147484202" r:id="rId31"/>
    <p:sldLayoutId id="2147484184" r:id="rId32"/>
  </p:sldLayoutIdLst>
  <p:hf hdr="0" ftr="0" dt="0"/>
  <p:txStyles>
    <p:titleStyle>
      <a:lvl1pPr algn="l" defTabSz="914296" rtl="0" eaLnBrk="1" latinLnBrk="0" hangingPunct="1">
        <a:lnSpc>
          <a:spcPct val="100000"/>
        </a:lnSpc>
        <a:spcBef>
          <a:spcPct val="0"/>
        </a:spcBef>
        <a:buNone/>
        <a:defRPr sz="3600" b="1" i="0" kern="1200" spc="0" baseline="0">
          <a:solidFill>
            <a:schemeClr val="tx1"/>
          </a:solidFill>
          <a:latin typeface="+mj-lt"/>
          <a:ea typeface="Montserrat" charset="0"/>
          <a:cs typeface="Montserrat" charset="0"/>
        </a:defRPr>
      </a:lvl1pPr>
    </p:titleStyle>
    <p:bodyStyle>
      <a:lvl1pPr marL="0" indent="0" algn="l" defTabSz="914296" rtl="0" eaLnBrk="1" latinLnBrk="0" hangingPunct="1">
        <a:lnSpc>
          <a:spcPct val="100000"/>
        </a:lnSpc>
        <a:spcBef>
          <a:spcPts val="1000"/>
        </a:spcBef>
        <a:buFont typeface="Arial" panose="020B0604020202020204" pitchFamily="34" charset="0"/>
        <a:buNone/>
        <a:defRPr sz="2400" kern="1200">
          <a:solidFill>
            <a:schemeClr val="tx1"/>
          </a:solidFill>
          <a:latin typeface="+mn-lt"/>
          <a:ea typeface="+mn-ea"/>
          <a:cs typeface="+mn-cs"/>
        </a:defRPr>
      </a:lvl1pPr>
      <a:lvl2pPr marL="0" indent="0" algn="l" defTabSz="914296" rtl="0" eaLnBrk="1" latinLnBrk="0" hangingPunct="1">
        <a:lnSpc>
          <a:spcPct val="100000"/>
        </a:lnSpc>
        <a:spcBef>
          <a:spcPts val="499"/>
        </a:spcBef>
        <a:buFont typeface="Arial" panose="020B0604020202020204" pitchFamily="34" charset="0"/>
        <a:buNone/>
        <a:defRPr sz="2200" kern="1200">
          <a:solidFill>
            <a:schemeClr val="tx1"/>
          </a:solidFill>
          <a:latin typeface="+mn-lt"/>
          <a:ea typeface="+mn-ea"/>
          <a:cs typeface="+mn-cs"/>
        </a:defRPr>
      </a:lvl2pPr>
      <a:lvl3pPr marL="0" indent="0" algn="l" defTabSz="914296" rtl="0" eaLnBrk="1" latinLnBrk="0" hangingPunct="1">
        <a:lnSpc>
          <a:spcPct val="100000"/>
        </a:lnSpc>
        <a:spcBef>
          <a:spcPts val="499"/>
        </a:spcBef>
        <a:buFont typeface="Arial" panose="020B0604020202020204" pitchFamily="34" charset="0"/>
        <a:buNone/>
        <a:defRPr sz="2000" kern="1200">
          <a:solidFill>
            <a:schemeClr val="tx1"/>
          </a:solidFill>
          <a:latin typeface="+mn-lt"/>
          <a:ea typeface="+mn-ea"/>
          <a:cs typeface="+mn-cs"/>
        </a:defRPr>
      </a:lvl3pPr>
      <a:lvl4pPr marL="0" indent="0" algn="l" defTabSz="914296" rtl="0" eaLnBrk="1" latinLnBrk="0" hangingPunct="1">
        <a:lnSpc>
          <a:spcPct val="100000"/>
        </a:lnSpc>
        <a:spcBef>
          <a:spcPts val="499"/>
        </a:spcBef>
        <a:buFont typeface="Arial" panose="020B0604020202020204" pitchFamily="34" charset="0"/>
        <a:buNone/>
        <a:defRPr sz="2000" kern="1200">
          <a:solidFill>
            <a:schemeClr val="tx1"/>
          </a:solidFill>
          <a:latin typeface="+mn-lt"/>
          <a:ea typeface="+mn-ea"/>
          <a:cs typeface="+mn-cs"/>
        </a:defRPr>
      </a:lvl4pPr>
      <a:lvl5pPr marL="0" indent="0" algn="l" defTabSz="914296" rtl="0" eaLnBrk="1" latinLnBrk="0" hangingPunct="1">
        <a:lnSpc>
          <a:spcPct val="100000"/>
        </a:lnSpc>
        <a:spcBef>
          <a:spcPts val="499"/>
        </a:spcBef>
        <a:buFont typeface="Arial" panose="020B0604020202020204" pitchFamily="34" charset="0"/>
        <a:buNone/>
        <a:defRPr sz="2000" kern="1200" baseline="0">
          <a:solidFill>
            <a:schemeClr val="tx1"/>
          </a:solidFill>
          <a:latin typeface="+mn-lt"/>
          <a:ea typeface="+mn-ea"/>
          <a:cs typeface="+mn-cs"/>
        </a:defRPr>
      </a:lvl5pPr>
      <a:lvl6pPr marL="2514312" indent="-228574" algn="l" defTabSz="914296"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6pPr>
      <a:lvl7pPr marL="2971460" indent="-228574" algn="l" defTabSz="914296"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7pPr>
      <a:lvl8pPr marL="3428606" indent="-228574" algn="l" defTabSz="914296"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8pPr>
      <a:lvl9pPr marL="3885754" indent="-228574" algn="l" defTabSz="914296"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296" rtl="0" eaLnBrk="1" latinLnBrk="0" hangingPunct="1">
        <a:defRPr sz="1800" kern="1200">
          <a:solidFill>
            <a:schemeClr val="tx1"/>
          </a:solidFill>
          <a:latin typeface="+mn-lt"/>
          <a:ea typeface="+mn-ea"/>
          <a:cs typeface="+mn-cs"/>
        </a:defRPr>
      </a:lvl1pPr>
      <a:lvl2pPr marL="457147" algn="l" defTabSz="914296" rtl="0" eaLnBrk="1" latinLnBrk="0" hangingPunct="1">
        <a:defRPr sz="1800" kern="1200">
          <a:solidFill>
            <a:schemeClr val="tx1"/>
          </a:solidFill>
          <a:latin typeface="+mn-lt"/>
          <a:ea typeface="+mn-ea"/>
          <a:cs typeface="+mn-cs"/>
        </a:defRPr>
      </a:lvl2pPr>
      <a:lvl3pPr marL="914296" algn="l" defTabSz="914296" rtl="0" eaLnBrk="1" latinLnBrk="0" hangingPunct="1">
        <a:defRPr sz="1800" kern="1200">
          <a:solidFill>
            <a:schemeClr val="tx1"/>
          </a:solidFill>
          <a:latin typeface="+mn-lt"/>
          <a:ea typeface="+mn-ea"/>
          <a:cs typeface="+mn-cs"/>
        </a:defRPr>
      </a:lvl3pPr>
      <a:lvl4pPr marL="1371444" algn="l" defTabSz="914296" rtl="0" eaLnBrk="1" latinLnBrk="0" hangingPunct="1">
        <a:defRPr sz="1800" kern="1200">
          <a:solidFill>
            <a:schemeClr val="tx1"/>
          </a:solidFill>
          <a:latin typeface="+mn-lt"/>
          <a:ea typeface="+mn-ea"/>
          <a:cs typeface="+mn-cs"/>
        </a:defRPr>
      </a:lvl4pPr>
      <a:lvl5pPr marL="1828590" algn="l" defTabSz="914296" rtl="0" eaLnBrk="1" latinLnBrk="0" hangingPunct="1">
        <a:defRPr sz="1800" kern="1200">
          <a:solidFill>
            <a:schemeClr val="tx1"/>
          </a:solidFill>
          <a:latin typeface="+mn-lt"/>
          <a:ea typeface="+mn-ea"/>
          <a:cs typeface="+mn-cs"/>
        </a:defRPr>
      </a:lvl5pPr>
      <a:lvl6pPr marL="2285738" algn="l" defTabSz="914296" rtl="0" eaLnBrk="1" latinLnBrk="0" hangingPunct="1">
        <a:defRPr sz="1800" kern="1200">
          <a:solidFill>
            <a:schemeClr val="tx1"/>
          </a:solidFill>
          <a:latin typeface="+mn-lt"/>
          <a:ea typeface="+mn-ea"/>
          <a:cs typeface="+mn-cs"/>
        </a:defRPr>
      </a:lvl6pPr>
      <a:lvl7pPr marL="2742885" algn="l" defTabSz="914296" rtl="0" eaLnBrk="1" latinLnBrk="0" hangingPunct="1">
        <a:defRPr sz="1800" kern="1200">
          <a:solidFill>
            <a:schemeClr val="tx1"/>
          </a:solidFill>
          <a:latin typeface="+mn-lt"/>
          <a:ea typeface="+mn-ea"/>
          <a:cs typeface="+mn-cs"/>
        </a:defRPr>
      </a:lvl7pPr>
      <a:lvl8pPr marL="3200032" algn="l" defTabSz="914296" rtl="0" eaLnBrk="1" latinLnBrk="0" hangingPunct="1">
        <a:defRPr sz="1800" kern="1200">
          <a:solidFill>
            <a:schemeClr val="tx1"/>
          </a:solidFill>
          <a:latin typeface="+mn-lt"/>
          <a:ea typeface="+mn-ea"/>
          <a:cs typeface="+mn-cs"/>
        </a:defRPr>
      </a:lvl8pPr>
      <a:lvl9pPr marL="3657179" algn="l" defTabSz="914296"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840" userDrawn="1">
          <p15:clr>
            <a:srgbClr val="F26B43"/>
          </p15:clr>
        </p15:guide>
        <p15:guide id="1" orient="horz" pos="2160" userDrawn="1">
          <p15:clr>
            <a:srgbClr val="F26B43"/>
          </p15:clr>
        </p15:guide>
        <p15:guide id="14" orient="horz" pos="346" userDrawn="1">
          <p15:clr>
            <a:srgbClr val="F26B43"/>
          </p15:clr>
        </p15:guide>
        <p15:guide id="27" orient="horz" pos="3952" userDrawn="1">
          <p15:clr>
            <a:srgbClr val="F26B43"/>
          </p15:clr>
        </p15:guide>
        <p15:guide id="28" pos="643" userDrawn="1">
          <p15:clr>
            <a:srgbClr val="F26B43"/>
          </p15:clr>
        </p15:guide>
        <p15:guide id="29" pos="7039" userDrawn="1">
          <p15:clr>
            <a:srgbClr val="F26B43"/>
          </p15:clr>
        </p15:guide>
        <p15:guide id="44" userDrawn="1">
          <p15:clr>
            <a:srgbClr val="F26B43"/>
          </p15:clr>
        </p15:guide>
        <p15:guide id="45" pos="7680" userDrawn="1">
          <p15:clr>
            <a:srgbClr val="F26B43"/>
          </p15:clr>
        </p15:guide>
        <p15:guide id="46" orient="horz" userDrawn="1">
          <p15:clr>
            <a:srgbClr val="F26B43"/>
          </p15:clr>
        </p15:guide>
        <p15:guide id="47" orient="horz" pos="4320" userDrawn="1">
          <p15:clr>
            <a:srgbClr val="F26B43"/>
          </p15:clr>
        </p15:guide>
        <p15:guide id="48" pos="1277" userDrawn="1">
          <p15:clr>
            <a:srgbClr val="F26B43"/>
          </p15:clr>
        </p15:guide>
        <p15:guide id="51" orient="horz" pos="709" userDrawn="1">
          <p15:clr>
            <a:srgbClr val="F26B43"/>
          </p15:clr>
        </p15:guide>
        <p15:guide id="52" pos="191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9960290-3512-4FFF-9C3C-761B1C3E364B}"/>
              </a:ext>
            </a:extLst>
          </p:cNvPr>
          <p:cNvSpPr>
            <a:spLocks noGrp="1"/>
          </p:cNvSpPr>
          <p:nvPr>
            <p:ph type="sldNum" sz="quarter" idx="10"/>
          </p:nvPr>
        </p:nvSpPr>
        <p:spPr/>
        <p:txBody>
          <a:bodyPr/>
          <a:lstStyle/>
          <a:p>
            <a:pPr defTabSz="914308">
              <a:defRPr/>
            </a:pPr>
            <a:fld id="{0969892B-6FB2-445D-B6A4-8332FBFF141C}" type="slidenum">
              <a:rPr lang="en-US">
                <a:solidFill>
                  <a:srgbClr val="023B40"/>
                </a:solidFill>
                <a:latin typeface="Arial"/>
              </a:rPr>
              <a:pPr defTabSz="914308">
                <a:defRPr/>
              </a:pPr>
              <a:t>1</a:t>
            </a:fld>
            <a:endParaRPr lang="en-US">
              <a:solidFill>
                <a:srgbClr val="023B40"/>
              </a:solidFill>
              <a:latin typeface="Arial"/>
            </a:endParaRPr>
          </a:p>
        </p:txBody>
      </p:sp>
      <p:sp>
        <p:nvSpPr>
          <p:cNvPr id="5" name="Title 3">
            <a:extLst>
              <a:ext uri="{FF2B5EF4-FFF2-40B4-BE49-F238E27FC236}">
                <a16:creationId xmlns:a16="http://schemas.microsoft.com/office/drawing/2014/main" id="{8739EE6C-CD44-4ECE-B027-1C396444DEF1}"/>
              </a:ext>
            </a:extLst>
          </p:cNvPr>
          <p:cNvSpPr txBox="1">
            <a:spLocks/>
          </p:cNvSpPr>
          <p:nvPr/>
        </p:nvSpPr>
        <p:spPr>
          <a:xfrm>
            <a:off x="1019174" y="3514535"/>
            <a:ext cx="10153653" cy="1610356"/>
          </a:xfrm>
          <a:prstGeom prst="rect">
            <a:avLst/>
          </a:prstGeom>
          <a:effectLst/>
        </p:spPr>
        <p:txBody>
          <a:bodyPr vert="horz" lIns="0" tIns="192024" rIns="0" bIns="0" rtlCol="0" anchor="t" anchorCtr="0">
            <a:noAutofit/>
          </a:bodyPr>
          <a:lstStyle>
            <a:lvl1pPr algn="l" defTabSz="914318" rtl="0" eaLnBrk="1" latinLnBrk="0" hangingPunct="1">
              <a:lnSpc>
                <a:spcPct val="80000"/>
              </a:lnSpc>
              <a:spcBef>
                <a:spcPct val="0"/>
              </a:spcBef>
              <a:buNone/>
              <a:defRPr sz="3600" b="1" i="0" kern="1200" spc="0" baseline="0">
                <a:solidFill>
                  <a:schemeClr val="tx1"/>
                </a:solidFill>
                <a:latin typeface="+mj-lt"/>
                <a:ea typeface="Montserrat" charset="0"/>
                <a:cs typeface="Montserrat" charset="0"/>
              </a:defRPr>
            </a:lvl1pPr>
          </a:lstStyle>
          <a:p>
            <a:pPr defTabSz="914296">
              <a:lnSpc>
                <a:spcPct val="114000"/>
              </a:lnSpc>
              <a:spcAft>
                <a:spcPts val="600"/>
              </a:spcAft>
              <a:defRPr/>
            </a:pPr>
            <a:r>
              <a:rPr lang="en-US" sz="2400">
                <a:solidFill>
                  <a:srgbClr val="3DCCD5"/>
                </a:solidFill>
                <a:latin typeface="Arial"/>
              </a:rPr>
              <a:t>Water Cost of Service and Rate Study</a:t>
            </a:r>
          </a:p>
          <a:p>
            <a:pPr defTabSz="914296">
              <a:lnSpc>
                <a:spcPct val="114000"/>
              </a:lnSpc>
              <a:spcAft>
                <a:spcPts val="600"/>
              </a:spcAft>
              <a:defRPr/>
            </a:pPr>
            <a:r>
              <a:rPr lang="en-US" sz="2000">
                <a:solidFill>
                  <a:srgbClr val="3DCCD5"/>
                </a:solidFill>
                <a:latin typeface="Arial"/>
              </a:rPr>
              <a:t>City Council Meeting</a:t>
            </a:r>
          </a:p>
          <a:p>
            <a:pPr defTabSz="914296">
              <a:lnSpc>
                <a:spcPct val="114000"/>
              </a:lnSpc>
              <a:defRPr/>
            </a:pPr>
            <a:r>
              <a:rPr lang="en-US" sz="1600" b="0">
                <a:latin typeface="Arial"/>
              </a:rPr>
              <a:t>September 21, 2021</a:t>
            </a:r>
            <a:endParaRPr lang="en-US" b="0">
              <a:latin typeface="Arial"/>
            </a:endParaRPr>
          </a:p>
        </p:txBody>
      </p:sp>
      <p:pic>
        <p:nvPicPr>
          <p:cNvPr id="7" name="Picture 6" descr="A picture containing object, clock, sitting, computer&#10;&#10;Description automatically generated">
            <a:extLst>
              <a:ext uri="{FF2B5EF4-FFF2-40B4-BE49-F238E27FC236}">
                <a16:creationId xmlns:a16="http://schemas.microsoft.com/office/drawing/2014/main" id="{A7C34D0B-6619-4E0C-BB7E-152A35FF22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8522" y="5672569"/>
            <a:ext cx="2172823" cy="352921"/>
          </a:xfrm>
          <a:prstGeom prst="rect">
            <a:avLst/>
          </a:prstGeom>
        </p:spPr>
      </p:pic>
      <p:cxnSp>
        <p:nvCxnSpPr>
          <p:cNvPr id="8" name="Straight Connector 7">
            <a:extLst>
              <a:ext uri="{FF2B5EF4-FFF2-40B4-BE49-F238E27FC236}">
                <a16:creationId xmlns:a16="http://schemas.microsoft.com/office/drawing/2014/main" id="{C9D15E54-333E-42B6-B521-DC9A835AF368}"/>
              </a:ext>
            </a:extLst>
          </p:cNvPr>
          <p:cNvCxnSpPr>
            <a:cxnSpLocks/>
          </p:cNvCxnSpPr>
          <p:nvPr/>
        </p:nvCxnSpPr>
        <p:spPr>
          <a:xfrm>
            <a:off x="1019174" y="3416291"/>
            <a:ext cx="10153655"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D74C467C-EE78-47D7-A83D-DCA68F5B40E4}"/>
              </a:ext>
            </a:extLst>
          </p:cNvPr>
          <p:cNvSpPr>
            <a:spLocks noGrp="1"/>
          </p:cNvSpPr>
          <p:nvPr>
            <p:ph type="title" idx="4294967295"/>
          </p:nvPr>
        </p:nvSpPr>
        <p:spPr>
          <a:xfrm>
            <a:off x="1003853" y="850810"/>
            <a:ext cx="10168975" cy="2682684"/>
          </a:xfrm>
          <a:ln>
            <a:noFill/>
          </a:ln>
        </p:spPr>
        <p:txBody>
          <a:bodyPr anchor="b"/>
          <a:lstStyle/>
          <a:p>
            <a:pPr>
              <a:lnSpc>
                <a:spcPct val="80000"/>
              </a:lnSpc>
            </a:pPr>
            <a:r>
              <a:rPr lang="en-US" sz="6000"/>
              <a:t>City of </a:t>
            </a:r>
            <a:r>
              <a:rPr lang="en-US" sz="9600"/>
              <a:t/>
            </a:r>
            <a:br>
              <a:rPr lang="en-US" sz="9600"/>
            </a:br>
            <a:r>
              <a:rPr lang="en-US" sz="9600"/>
              <a:t>Santa Cruz</a:t>
            </a:r>
          </a:p>
        </p:txBody>
      </p:sp>
      <p:pic>
        <p:nvPicPr>
          <p:cNvPr id="10" name="Picture 2" descr="City of Santa Cruz | Take Back Santa Cruz">
            <a:extLst>
              <a:ext uri="{FF2B5EF4-FFF2-40B4-BE49-F238E27FC236}">
                <a16:creationId xmlns:a16="http://schemas.microsoft.com/office/drawing/2014/main" id="{1CC53B9B-5CF9-499B-B355-677A9AC27CB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62672" y="4721547"/>
            <a:ext cx="2051396" cy="1634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0594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Policy Objectives</a:t>
            </a:r>
          </a:p>
        </p:txBody>
      </p:sp>
      <p:grpSp>
        <p:nvGrpSpPr>
          <p:cNvPr id="4" name="Group 3">
            <a:extLst>
              <a:ext uri="{FF2B5EF4-FFF2-40B4-BE49-F238E27FC236}">
                <a16:creationId xmlns:a16="http://schemas.microsoft.com/office/drawing/2014/main" id="{AAEB0D6B-B82D-4678-AC16-1CFB721E2BD2}"/>
              </a:ext>
            </a:extLst>
          </p:cNvPr>
          <p:cNvGrpSpPr/>
          <p:nvPr/>
        </p:nvGrpSpPr>
        <p:grpSpPr>
          <a:xfrm>
            <a:off x="306916" y="1594353"/>
            <a:ext cx="11571540" cy="4504252"/>
            <a:chOff x="308871" y="1609165"/>
            <a:chExt cx="8678655" cy="4504252"/>
          </a:xfrm>
        </p:grpSpPr>
        <p:sp>
          <p:nvSpPr>
            <p:cNvPr id="15" name="Freeform 14"/>
            <p:cNvSpPr/>
            <p:nvPr/>
          </p:nvSpPr>
          <p:spPr>
            <a:xfrm>
              <a:off x="308871" y="1609165"/>
              <a:ext cx="1560909" cy="708248"/>
            </a:xfrm>
            <a:custGeom>
              <a:avLst/>
              <a:gdLst>
                <a:gd name="connsiteX0" fmla="*/ 0 w 1560909"/>
                <a:gd name="connsiteY0" fmla="*/ 0 h 632048"/>
                <a:gd name="connsiteX1" fmla="*/ 1560909 w 1560909"/>
                <a:gd name="connsiteY1" fmla="*/ 0 h 632048"/>
                <a:gd name="connsiteX2" fmla="*/ 1560909 w 1560909"/>
                <a:gd name="connsiteY2" fmla="*/ 632048 h 632048"/>
                <a:gd name="connsiteX3" fmla="*/ 0 w 1560909"/>
                <a:gd name="connsiteY3" fmla="*/ 632048 h 632048"/>
                <a:gd name="connsiteX4" fmla="*/ 0 w 1560909"/>
                <a:gd name="connsiteY4" fmla="*/ 0 h 632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0909" h="632048">
                  <a:moveTo>
                    <a:pt x="0" y="0"/>
                  </a:moveTo>
                  <a:lnTo>
                    <a:pt x="1560909" y="0"/>
                  </a:lnTo>
                  <a:lnTo>
                    <a:pt x="1560909" y="632048"/>
                  </a:lnTo>
                  <a:lnTo>
                    <a:pt x="0" y="632048"/>
                  </a:lnTo>
                  <a:lnTo>
                    <a:pt x="0" y="0"/>
                  </a:lnTo>
                  <a:close/>
                </a:path>
              </a:pathLst>
            </a:custGeom>
            <a:solidFill>
              <a:srgbClr val="023B40"/>
            </a:solidFill>
            <a:ln>
              <a:solidFill>
                <a:srgbClr val="00576C"/>
              </a:solidFill>
            </a:ln>
          </p:spPr>
          <p:style>
            <a:lnRef idx="2">
              <a:scrgbClr r="0" g="0" b="0"/>
            </a:lnRef>
            <a:fillRef idx="1">
              <a:scrgbClr r="0" g="0" b="0"/>
            </a:fillRef>
            <a:effectRef idx="0">
              <a:schemeClr val="dk2">
                <a:hueOff val="0"/>
                <a:satOff val="0"/>
                <a:lumOff val="0"/>
                <a:alphaOff val="0"/>
              </a:schemeClr>
            </a:effectRef>
            <a:fontRef idx="minor">
              <a:schemeClr val="lt1"/>
            </a:fontRef>
          </p:style>
          <p:txBody>
            <a:bodyPr spcFirstLastPara="0" vert="horz" wrap="square" lIns="132757" tIns="75861" rIns="132757" bIns="75861" numCol="1" spcCol="1270" anchor="ctr" anchorCtr="0">
              <a:noAutofit/>
            </a:bodyPr>
            <a:lstStyle/>
            <a:p>
              <a:pPr algn="ctr" defTabSz="829713">
                <a:lnSpc>
                  <a:spcPct val="90000"/>
                </a:lnSpc>
                <a:spcBef>
                  <a:spcPct val="0"/>
                </a:spcBef>
                <a:spcAft>
                  <a:spcPct val="35000"/>
                </a:spcAft>
              </a:pPr>
              <a:r>
                <a:rPr lang="en-US" sz="1600" b="1"/>
                <a:t>Efficiency/</a:t>
              </a:r>
            </a:p>
            <a:p>
              <a:pPr algn="ctr" defTabSz="829713">
                <a:lnSpc>
                  <a:spcPct val="90000"/>
                </a:lnSpc>
                <a:spcBef>
                  <a:spcPct val="0"/>
                </a:spcBef>
                <a:spcAft>
                  <a:spcPct val="35000"/>
                </a:spcAft>
              </a:pPr>
              <a:r>
                <a:rPr lang="en-US" sz="1600" b="1"/>
                <a:t>Conservation</a:t>
              </a:r>
            </a:p>
          </p:txBody>
        </p:sp>
        <p:sp>
          <p:nvSpPr>
            <p:cNvPr id="16" name="Freeform 15"/>
            <p:cNvSpPr/>
            <p:nvPr/>
          </p:nvSpPr>
          <p:spPr>
            <a:xfrm>
              <a:off x="308871" y="2326378"/>
              <a:ext cx="1560909" cy="3787039"/>
            </a:xfrm>
            <a:custGeom>
              <a:avLst/>
              <a:gdLst>
                <a:gd name="connsiteX0" fmla="*/ 0 w 1560909"/>
                <a:gd name="connsiteY0" fmla="*/ 0 h 3248321"/>
                <a:gd name="connsiteX1" fmla="*/ 1560909 w 1560909"/>
                <a:gd name="connsiteY1" fmla="*/ 0 h 3248321"/>
                <a:gd name="connsiteX2" fmla="*/ 1560909 w 1560909"/>
                <a:gd name="connsiteY2" fmla="*/ 3248321 h 3248321"/>
                <a:gd name="connsiteX3" fmla="*/ 0 w 1560909"/>
                <a:gd name="connsiteY3" fmla="*/ 3248321 h 3248321"/>
                <a:gd name="connsiteX4" fmla="*/ 0 w 1560909"/>
                <a:gd name="connsiteY4" fmla="*/ 0 h 3248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0909" h="3248321">
                  <a:moveTo>
                    <a:pt x="0" y="0"/>
                  </a:moveTo>
                  <a:lnTo>
                    <a:pt x="1560909" y="0"/>
                  </a:lnTo>
                  <a:lnTo>
                    <a:pt x="1560909" y="3248321"/>
                  </a:lnTo>
                  <a:lnTo>
                    <a:pt x="0" y="3248321"/>
                  </a:lnTo>
                  <a:lnTo>
                    <a:pt x="0" y="0"/>
                  </a:lnTo>
                  <a:close/>
                </a:path>
              </a:pathLst>
            </a:custGeom>
            <a:solidFill>
              <a:srgbClr val="C7F0F3">
                <a:alpha val="90000"/>
              </a:srgbClr>
            </a:solidFill>
            <a:ln>
              <a:solidFill>
                <a:srgbClr val="CFEDFD">
                  <a:alpha val="90000"/>
                </a:srgbClr>
              </a:solidFill>
            </a:ln>
          </p:spPr>
          <p:style>
            <a:lnRef idx="2">
              <a:schemeClr val="dk2">
                <a:alpha val="90000"/>
                <a:tint val="40000"/>
                <a:hueOff val="0"/>
                <a:satOff val="0"/>
                <a:lumOff val="0"/>
                <a:alphaOff val="0"/>
              </a:schemeClr>
            </a:lnRef>
            <a:fillRef idx="1">
              <a:scrgbClr r="0" g="0" b="0"/>
            </a:fillRef>
            <a:effectRef idx="0">
              <a:schemeClr val="dk2">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42240" bIns="160020" numCol="1" spcCol="1270" anchor="t" anchorCtr="0">
              <a:noAutofit/>
            </a:bodyPr>
            <a:lstStyle/>
            <a:p>
              <a:pPr lvl="0"/>
              <a:r>
                <a:rPr lang="en-US" sz="1600"/>
                <a:t>Promotes efficient water use</a:t>
              </a:r>
            </a:p>
            <a:p>
              <a:pPr lvl="0"/>
              <a:endParaRPr lang="en-US" sz="1600"/>
            </a:p>
            <a:p>
              <a:pPr lvl="0"/>
              <a:r>
                <a:rPr lang="en-US" sz="1600"/>
                <a:t>Promotes conservation</a:t>
              </a:r>
            </a:p>
            <a:p>
              <a:pPr lvl="0"/>
              <a:endParaRPr lang="en-US" sz="1600"/>
            </a:p>
            <a:p>
              <a:pPr lvl="0"/>
              <a:r>
                <a:rPr lang="en-US" sz="1600"/>
                <a:t>Provides tool for drought management action plan</a:t>
              </a:r>
            </a:p>
          </p:txBody>
        </p:sp>
        <p:sp>
          <p:nvSpPr>
            <p:cNvPr id="17" name="Freeform 16"/>
            <p:cNvSpPr/>
            <p:nvPr/>
          </p:nvSpPr>
          <p:spPr>
            <a:xfrm>
              <a:off x="2088308" y="1609165"/>
              <a:ext cx="1560909" cy="708248"/>
            </a:xfrm>
            <a:custGeom>
              <a:avLst/>
              <a:gdLst>
                <a:gd name="connsiteX0" fmla="*/ 0 w 1560909"/>
                <a:gd name="connsiteY0" fmla="*/ 0 h 632048"/>
                <a:gd name="connsiteX1" fmla="*/ 1560909 w 1560909"/>
                <a:gd name="connsiteY1" fmla="*/ 0 h 632048"/>
                <a:gd name="connsiteX2" fmla="*/ 1560909 w 1560909"/>
                <a:gd name="connsiteY2" fmla="*/ 632048 h 632048"/>
                <a:gd name="connsiteX3" fmla="*/ 0 w 1560909"/>
                <a:gd name="connsiteY3" fmla="*/ 632048 h 632048"/>
                <a:gd name="connsiteX4" fmla="*/ 0 w 1560909"/>
                <a:gd name="connsiteY4" fmla="*/ 0 h 632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0909" h="632048">
                  <a:moveTo>
                    <a:pt x="0" y="0"/>
                  </a:moveTo>
                  <a:lnTo>
                    <a:pt x="1560909" y="0"/>
                  </a:lnTo>
                  <a:lnTo>
                    <a:pt x="1560909" y="632048"/>
                  </a:lnTo>
                  <a:lnTo>
                    <a:pt x="0" y="632048"/>
                  </a:lnTo>
                  <a:lnTo>
                    <a:pt x="0" y="0"/>
                  </a:lnTo>
                  <a:close/>
                </a:path>
              </a:pathLst>
            </a:custGeom>
            <a:solidFill>
              <a:srgbClr val="023B40"/>
            </a:solidFill>
            <a:ln>
              <a:solidFill>
                <a:srgbClr val="00576C"/>
              </a:solidFill>
            </a:ln>
          </p:spPr>
          <p:style>
            <a:lnRef idx="2">
              <a:scrgbClr r="0" g="0" b="0"/>
            </a:lnRef>
            <a:fillRef idx="1">
              <a:scrgbClr r="0" g="0" b="0"/>
            </a:fillRef>
            <a:effectRef idx="0">
              <a:schemeClr val="dk2">
                <a:hueOff val="0"/>
                <a:satOff val="0"/>
                <a:lumOff val="0"/>
                <a:alphaOff val="0"/>
              </a:schemeClr>
            </a:effectRef>
            <a:fontRef idx="minor">
              <a:schemeClr val="lt1"/>
            </a:fontRef>
          </p:style>
          <p:txBody>
            <a:bodyPr spcFirstLastPara="0" vert="horz" wrap="square" lIns="142240" tIns="81280" rIns="142240" bIns="81280" numCol="1" spcCol="1270" anchor="ctr" anchorCtr="0">
              <a:noAutofit/>
            </a:bodyPr>
            <a:lstStyle/>
            <a:p>
              <a:pPr algn="ctr" defTabSz="888978">
                <a:lnSpc>
                  <a:spcPct val="90000"/>
                </a:lnSpc>
                <a:spcBef>
                  <a:spcPct val="0"/>
                </a:spcBef>
                <a:spcAft>
                  <a:spcPct val="35000"/>
                </a:spcAft>
              </a:pPr>
              <a:r>
                <a:rPr lang="en-US" sz="1600" b="1"/>
                <a:t>Funding Mechanism</a:t>
              </a:r>
            </a:p>
          </p:txBody>
        </p:sp>
        <p:sp>
          <p:nvSpPr>
            <p:cNvPr id="18" name="Freeform 17"/>
            <p:cNvSpPr/>
            <p:nvPr/>
          </p:nvSpPr>
          <p:spPr>
            <a:xfrm>
              <a:off x="2088308" y="2326378"/>
              <a:ext cx="1560909" cy="3787039"/>
            </a:xfrm>
            <a:custGeom>
              <a:avLst/>
              <a:gdLst>
                <a:gd name="connsiteX0" fmla="*/ 0 w 1560909"/>
                <a:gd name="connsiteY0" fmla="*/ 0 h 3248321"/>
                <a:gd name="connsiteX1" fmla="*/ 1560909 w 1560909"/>
                <a:gd name="connsiteY1" fmla="*/ 0 h 3248321"/>
                <a:gd name="connsiteX2" fmla="*/ 1560909 w 1560909"/>
                <a:gd name="connsiteY2" fmla="*/ 3248321 h 3248321"/>
                <a:gd name="connsiteX3" fmla="*/ 0 w 1560909"/>
                <a:gd name="connsiteY3" fmla="*/ 3248321 h 3248321"/>
                <a:gd name="connsiteX4" fmla="*/ 0 w 1560909"/>
                <a:gd name="connsiteY4" fmla="*/ 0 h 3248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0909" h="3248321">
                  <a:moveTo>
                    <a:pt x="0" y="0"/>
                  </a:moveTo>
                  <a:lnTo>
                    <a:pt x="1560909" y="0"/>
                  </a:lnTo>
                  <a:lnTo>
                    <a:pt x="1560909" y="3248321"/>
                  </a:lnTo>
                  <a:lnTo>
                    <a:pt x="0" y="3248321"/>
                  </a:lnTo>
                  <a:lnTo>
                    <a:pt x="0" y="0"/>
                  </a:lnTo>
                  <a:close/>
                </a:path>
              </a:pathLst>
            </a:custGeom>
            <a:solidFill>
              <a:srgbClr val="C7F0F3">
                <a:alpha val="90000"/>
              </a:srgbClr>
            </a:solidFill>
            <a:ln>
              <a:solidFill>
                <a:srgbClr val="CFEDFD">
                  <a:alpha val="90000"/>
                </a:srgbClr>
              </a:solidFill>
            </a:ln>
          </p:spPr>
          <p:style>
            <a:lnRef idx="2">
              <a:schemeClr val="dk2">
                <a:alpha val="90000"/>
                <a:tint val="40000"/>
                <a:hueOff val="0"/>
                <a:satOff val="0"/>
                <a:lumOff val="0"/>
                <a:alphaOff val="0"/>
              </a:schemeClr>
            </a:lnRef>
            <a:fillRef idx="1">
              <a:scrgbClr r="0" g="0" b="0"/>
            </a:fillRef>
            <a:effectRef idx="0">
              <a:schemeClr val="dk2">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42240" bIns="160020" numCol="1" spcCol="1270" anchor="ctr" anchorCtr="0">
              <a:noAutofit/>
            </a:bodyPr>
            <a:lstStyle/>
            <a:p>
              <a:pPr lvl="0"/>
              <a:r>
                <a:rPr lang="en-US" sz="1600"/>
                <a:t>Enhances revenue stability</a:t>
              </a:r>
            </a:p>
            <a:p>
              <a:pPr lvl="0"/>
              <a:endParaRPr lang="en-US" sz="1600"/>
            </a:p>
            <a:p>
              <a:pPr lvl="0"/>
              <a:r>
                <a:rPr lang="en-US" sz="1600"/>
                <a:t>Enhances revenue sufficiency</a:t>
              </a:r>
            </a:p>
            <a:p>
              <a:pPr lvl="0"/>
              <a:endParaRPr lang="en-US" sz="1600"/>
            </a:p>
            <a:p>
              <a:pPr lvl="0"/>
              <a:r>
                <a:rPr lang="en-US" sz="1600"/>
                <a:t>Maintains transparency regarding CIP needs</a:t>
              </a:r>
            </a:p>
            <a:p>
              <a:pPr lvl="0"/>
              <a:endParaRPr lang="en-US" sz="1600"/>
            </a:p>
            <a:p>
              <a:pPr lvl="0"/>
              <a:r>
                <a:rPr lang="en-US" sz="1600"/>
                <a:t>Meets the terms and conditions of the Long Term Financial Plan</a:t>
              </a:r>
            </a:p>
          </p:txBody>
        </p:sp>
        <p:sp>
          <p:nvSpPr>
            <p:cNvPr id="19" name="Freeform 18"/>
            <p:cNvSpPr/>
            <p:nvPr/>
          </p:nvSpPr>
          <p:spPr>
            <a:xfrm>
              <a:off x="3867744" y="1609165"/>
              <a:ext cx="1560909" cy="708248"/>
            </a:xfrm>
            <a:custGeom>
              <a:avLst/>
              <a:gdLst>
                <a:gd name="connsiteX0" fmla="*/ 0 w 1560909"/>
                <a:gd name="connsiteY0" fmla="*/ 0 h 632048"/>
                <a:gd name="connsiteX1" fmla="*/ 1560909 w 1560909"/>
                <a:gd name="connsiteY1" fmla="*/ 0 h 632048"/>
                <a:gd name="connsiteX2" fmla="*/ 1560909 w 1560909"/>
                <a:gd name="connsiteY2" fmla="*/ 632048 h 632048"/>
                <a:gd name="connsiteX3" fmla="*/ 0 w 1560909"/>
                <a:gd name="connsiteY3" fmla="*/ 632048 h 632048"/>
                <a:gd name="connsiteX4" fmla="*/ 0 w 1560909"/>
                <a:gd name="connsiteY4" fmla="*/ 0 h 632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0909" h="632048">
                  <a:moveTo>
                    <a:pt x="0" y="0"/>
                  </a:moveTo>
                  <a:lnTo>
                    <a:pt x="1560909" y="0"/>
                  </a:lnTo>
                  <a:lnTo>
                    <a:pt x="1560909" y="632048"/>
                  </a:lnTo>
                  <a:lnTo>
                    <a:pt x="0" y="632048"/>
                  </a:lnTo>
                  <a:lnTo>
                    <a:pt x="0" y="0"/>
                  </a:lnTo>
                  <a:close/>
                </a:path>
              </a:pathLst>
            </a:custGeom>
            <a:solidFill>
              <a:srgbClr val="023B40"/>
            </a:solidFill>
            <a:ln>
              <a:solidFill>
                <a:srgbClr val="00576C"/>
              </a:solidFill>
            </a:ln>
          </p:spPr>
          <p:style>
            <a:lnRef idx="2">
              <a:scrgbClr r="0" g="0" b="0"/>
            </a:lnRef>
            <a:fillRef idx="1">
              <a:scrgbClr r="0" g="0" b="0"/>
            </a:fillRef>
            <a:effectRef idx="0">
              <a:schemeClr val="dk2">
                <a:hueOff val="0"/>
                <a:satOff val="0"/>
                <a:lumOff val="0"/>
                <a:alphaOff val="0"/>
              </a:schemeClr>
            </a:effectRef>
            <a:fontRef idx="minor">
              <a:schemeClr val="lt1"/>
            </a:fontRef>
          </p:style>
          <p:txBody>
            <a:bodyPr spcFirstLastPara="0" vert="horz" wrap="square" lIns="132757" tIns="75861" rIns="132757" bIns="75861" numCol="1" spcCol="1270" anchor="ctr" anchorCtr="0">
              <a:noAutofit/>
            </a:bodyPr>
            <a:lstStyle/>
            <a:p>
              <a:pPr algn="ctr" defTabSz="829713">
                <a:lnSpc>
                  <a:spcPct val="90000"/>
                </a:lnSpc>
                <a:spcBef>
                  <a:spcPct val="0"/>
                </a:spcBef>
                <a:spcAft>
                  <a:spcPct val="35000"/>
                </a:spcAft>
              </a:pPr>
              <a:r>
                <a:rPr lang="en-US" sz="1600" b="1"/>
                <a:t>Rate Stability &amp; Affordability</a:t>
              </a:r>
            </a:p>
          </p:txBody>
        </p:sp>
        <p:sp>
          <p:nvSpPr>
            <p:cNvPr id="20" name="Freeform 19"/>
            <p:cNvSpPr/>
            <p:nvPr/>
          </p:nvSpPr>
          <p:spPr>
            <a:xfrm>
              <a:off x="3867744" y="2326378"/>
              <a:ext cx="1560909" cy="3787039"/>
            </a:xfrm>
            <a:custGeom>
              <a:avLst/>
              <a:gdLst>
                <a:gd name="connsiteX0" fmla="*/ 0 w 1560909"/>
                <a:gd name="connsiteY0" fmla="*/ 0 h 3248321"/>
                <a:gd name="connsiteX1" fmla="*/ 1560909 w 1560909"/>
                <a:gd name="connsiteY1" fmla="*/ 0 h 3248321"/>
                <a:gd name="connsiteX2" fmla="*/ 1560909 w 1560909"/>
                <a:gd name="connsiteY2" fmla="*/ 3248321 h 3248321"/>
                <a:gd name="connsiteX3" fmla="*/ 0 w 1560909"/>
                <a:gd name="connsiteY3" fmla="*/ 3248321 h 3248321"/>
                <a:gd name="connsiteX4" fmla="*/ 0 w 1560909"/>
                <a:gd name="connsiteY4" fmla="*/ 0 h 3248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0909" h="3248321">
                  <a:moveTo>
                    <a:pt x="0" y="0"/>
                  </a:moveTo>
                  <a:lnTo>
                    <a:pt x="1560909" y="0"/>
                  </a:lnTo>
                  <a:lnTo>
                    <a:pt x="1560909" y="3248321"/>
                  </a:lnTo>
                  <a:lnTo>
                    <a:pt x="0" y="3248321"/>
                  </a:lnTo>
                  <a:lnTo>
                    <a:pt x="0" y="0"/>
                  </a:lnTo>
                  <a:close/>
                </a:path>
              </a:pathLst>
            </a:custGeom>
            <a:solidFill>
              <a:srgbClr val="C7F0F3">
                <a:alpha val="90000"/>
              </a:srgbClr>
            </a:solidFill>
            <a:ln>
              <a:solidFill>
                <a:srgbClr val="CFEDFD">
                  <a:alpha val="90000"/>
                </a:srgbClr>
              </a:solidFill>
            </a:ln>
          </p:spPr>
          <p:style>
            <a:lnRef idx="2">
              <a:schemeClr val="dk2">
                <a:alpha val="90000"/>
                <a:tint val="40000"/>
                <a:hueOff val="0"/>
                <a:satOff val="0"/>
                <a:lumOff val="0"/>
                <a:alphaOff val="0"/>
              </a:schemeClr>
            </a:lnRef>
            <a:fillRef idx="1">
              <a:scrgbClr r="0" g="0" b="0"/>
            </a:fillRef>
            <a:effectRef idx="0">
              <a:schemeClr val="dk2">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42240" bIns="160020" numCol="1" spcCol="1270" anchor="t" anchorCtr="0">
              <a:noAutofit/>
            </a:bodyPr>
            <a:lstStyle/>
            <a:p>
              <a:pPr lvl="0"/>
              <a:r>
                <a:rPr lang="en-US" sz="1600"/>
                <a:t>Facilitates equitable access to water</a:t>
              </a:r>
            </a:p>
            <a:p>
              <a:pPr lvl="0"/>
              <a:endParaRPr lang="en-US" sz="1600"/>
            </a:p>
            <a:p>
              <a:pPr lvl="0"/>
              <a:r>
                <a:rPr lang="en-US" sz="1600"/>
                <a:t>Supports affordability for essential use</a:t>
              </a:r>
            </a:p>
            <a:p>
              <a:pPr lvl="0"/>
              <a:endParaRPr lang="en-US" sz="1600"/>
            </a:p>
            <a:p>
              <a:pPr lvl="0"/>
              <a:r>
                <a:rPr lang="en-US" sz="1600"/>
                <a:t>Promotes rate stability</a:t>
              </a:r>
            </a:p>
            <a:p>
              <a:pPr lvl="0"/>
              <a:endParaRPr lang="en-US" sz="1600"/>
            </a:p>
            <a:p>
              <a:pPr lvl="0"/>
              <a:r>
                <a:rPr lang="en-US" sz="1600"/>
                <a:t>Minimize overall customer impacts </a:t>
              </a:r>
            </a:p>
            <a:p>
              <a:pPr lvl="0"/>
              <a:endParaRPr lang="en-US" sz="1600"/>
            </a:p>
          </p:txBody>
        </p:sp>
        <p:sp>
          <p:nvSpPr>
            <p:cNvPr id="21" name="Freeform 20"/>
            <p:cNvSpPr/>
            <p:nvPr/>
          </p:nvSpPr>
          <p:spPr>
            <a:xfrm>
              <a:off x="5647181" y="1609165"/>
              <a:ext cx="1560909" cy="708248"/>
            </a:xfrm>
            <a:custGeom>
              <a:avLst/>
              <a:gdLst>
                <a:gd name="connsiteX0" fmla="*/ 0 w 1560909"/>
                <a:gd name="connsiteY0" fmla="*/ 0 h 632048"/>
                <a:gd name="connsiteX1" fmla="*/ 1560909 w 1560909"/>
                <a:gd name="connsiteY1" fmla="*/ 0 h 632048"/>
                <a:gd name="connsiteX2" fmla="*/ 1560909 w 1560909"/>
                <a:gd name="connsiteY2" fmla="*/ 632048 h 632048"/>
                <a:gd name="connsiteX3" fmla="*/ 0 w 1560909"/>
                <a:gd name="connsiteY3" fmla="*/ 632048 h 632048"/>
                <a:gd name="connsiteX4" fmla="*/ 0 w 1560909"/>
                <a:gd name="connsiteY4" fmla="*/ 0 h 632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0909" h="632048">
                  <a:moveTo>
                    <a:pt x="0" y="0"/>
                  </a:moveTo>
                  <a:lnTo>
                    <a:pt x="1560909" y="0"/>
                  </a:lnTo>
                  <a:lnTo>
                    <a:pt x="1560909" y="632048"/>
                  </a:lnTo>
                  <a:lnTo>
                    <a:pt x="0" y="632048"/>
                  </a:lnTo>
                  <a:lnTo>
                    <a:pt x="0" y="0"/>
                  </a:lnTo>
                  <a:close/>
                </a:path>
              </a:pathLst>
            </a:custGeom>
            <a:solidFill>
              <a:srgbClr val="023B40"/>
            </a:solidFill>
            <a:ln>
              <a:solidFill>
                <a:srgbClr val="00576C"/>
              </a:solidFill>
            </a:ln>
          </p:spPr>
          <p:style>
            <a:lnRef idx="2">
              <a:scrgbClr r="0" g="0" b="0"/>
            </a:lnRef>
            <a:fillRef idx="1">
              <a:scrgbClr r="0" g="0" b="0"/>
            </a:fillRef>
            <a:effectRef idx="0">
              <a:schemeClr val="dk2">
                <a:hueOff val="0"/>
                <a:satOff val="0"/>
                <a:lumOff val="0"/>
                <a:alphaOff val="0"/>
              </a:schemeClr>
            </a:effectRef>
            <a:fontRef idx="minor">
              <a:schemeClr val="lt1"/>
            </a:fontRef>
          </p:style>
          <p:txBody>
            <a:bodyPr spcFirstLastPara="0" vert="horz" wrap="square" lIns="132757" tIns="75861" rIns="132757" bIns="75861" numCol="1" spcCol="1270" anchor="ctr" anchorCtr="0">
              <a:noAutofit/>
            </a:bodyPr>
            <a:lstStyle/>
            <a:p>
              <a:pPr algn="ctr" defTabSz="829713">
                <a:lnSpc>
                  <a:spcPct val="90000"/>
                </a:lnSpc>
                <a:spcBef>
                  <a:spcPct val="0"/>
                </a:spcBef>
                <a:spcAft>
                  <a:spcPct val="35000"/>
                </a:spcAft>
              </a:pPr>
              <a:r>
                <a:rPr lang="en-US" sz="1600" b="1"/>
                <a:t>Equity and Allocation Methodologies</a:t>
              </a:r>
            </a:p>
          </p:txBody>
        </p:sp>
        <p:sp>
          <p:nvSpPr>
            <p:cNvPr id="22" name="Freeform 21"/>
            <p:cNvSpPr/>
            <p:nvPr/>
          </p:nvSpPr>
          <p:spPr>
            <a:xfrm>
              <a:off x="5647181" y="2326378"/>
              <a:ext cx="1560909" cy="3787039"/>
            </a:xfrm>
            <a:custGeom>
              <a:avLst/>
              <a:gdLst>
                <a:gd name="connsiteX0" fmla="*/ 0 w 1560909"/>
                <a:gd name="connsiteY0" fmla="*/ 0 h 3248321"/>
                <a:gd name="connsiteX1" fmla="*/ 1560909 w 1560909"/>
                <a:gd name="connsiteY1" fmla="*/ 0 h 3248321"/>
                <a:gd name="connsiteX2" fmla="*/ 1560909 w 1560909"/>
                <a:gd name="connsiteY2" fmla="*/ 3248321 h 3248321"/>
                <a:gd name="connsiteX3" fmla="*/ 0 w 1560909"/>
                <a:gd name="connsiteY3" fmla="*/ 3248321 h 3248321"/>
                <a:gd name="connsiteX4" fmla="*/ 0 w 1560909"/>
                <a:gd name="connsiteY4" fmla="*/ 0 h 3248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0909" h="3248321">
                  <a:moveTo>
                    <a:pt x="0" y="0"/>
                  </a:moveTo>
                  <a:lnTo>
                    <a:pt x="1560909" y="0"/>
                  </a:lnTo>
                  <a:lnTo>
                    <a:pt x="1560909" y="3248321"/>
                  </a:lnTo>
                  <a:lnTo>
                    <a:pt x="0" y="3248321"/>
                  </a:lnTo>
                  <a:lnTo>
                    <a:pt x="0" y="0"/>
                  </a:lnTo>
                  <a:close/>
                </a:path>
              </a:pathLst>
            </a:custGeom>
            <a:solidFill>
              <a:srgbClr val="C7F0F3">
                <a:alpha val="90000"/>
              </a:srgbClr>
            </a:solidFill>
            <a:ln>
              <a:solidFill>
                <a:srgbClr val="CFEDFD">
                  <a:alpha val="90000"/>
                </a:srgbClr>
              </a:solidFill>
            </a:ln>
          </p:spPr>
          <p:style>
            <a:lnRef idx="2">
              <a:schemeClr val="dk2">
                <a:alpha val="90000"/>
                <a:tint val="40000"/>
                <a:hueOff val="0"/>
                <a:satOff val="0"/>
                <a:lumOff val="0"/>
                <a:alphaOff val="0"/>
              </a:schemeClr>
            </a:lnRef>
            <a:fillRef idx="1">
              <a:scrgbClr r="0" g="0" b="0"/>
            </a:fillRef>
            <a:effectRef idx="0">
              <a:schemeClr val="dk2">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42240" bIns="160020" numCol="1" spcCol="1270" anchor="t" anchorCtr="0">
              <a:noAutofit/>
            </a:bodyPr>
            <a:lstStyle/>
            <a:p>
              <a:pPr lvl="0"/>
              <a:r>
                <a:rPr lang="en-US" sz="1600"/>
                <a:t>Allocates capital costs equitably</a:t>
              </a:r>
            </a:p>
            <a:p>
              <a:pPr lvl="0"/>
              <a:endParaRPr lang="en-US" sz="1600"/>
            </a:p>
            <a:p>
              <a:pPr lvl="0"/>
              <a:r>
                <a:rPr lang="en-US" sz="1600"/>
                <a:t>Accounts for individual needs</a:t>
              </a:r>
            </a:p>
            <a:p>
              <a:pPr lvl="0"/>
              <a:endParaRPr lang="en-US" sz="1600"/>
            </a:p>
            <a:p>
              <a:pPr lvl="0"/>
              <a:r>
                <a:rPr lang="en-US" sz="1600"/>
                <a:t>Is based on best practices and industry standard methodologies</a:t>
              </a:r>
            </a:p>
            <a:p>
              <a:r>
                <a:rPr lang="en-US" sz="1600"/>
                <a:t> </a:t>
              </a:r>
            </a:p>
          </p:txBody>
        </p:sp>
        <p:sp>
          <p:nvSpPr>
            <p:cNvPr id="23" name="Freeform 22"/>
            <p:cNvSpPr/>
            <p:nvPr/>
          </p:nvSpPr>
          <p:spPr>
            <a:xfrm>
              <a:off x="7426617" y="1609165"/>
              <a:ext cx="1560909" cy="708248"/>
            </a:xfrm>
            <a:custGeom>
              <a:avLst/>
              <a:gdLst>
                <a:gd name="connsiteX0" fmla="*/ 0 w 1560909"/>
                <a:gd name="connsiteY0" fmla="*/ 0 h 632048"/>
                <a:gd name="connsiteX1" fmla="*/ 1560909 w 1560909"/>
                <a:gd name="connsiteY1" fmla="*/ 0 h 632048"/>
                <a:gd name="connsiteX2" fmla="*/ 1560909 w 1560909"/>
                <a:gd name="connsiteY2" fmla="*/ 632048 h 632048"/>
                <a:gd name="connsiteX3" fmla="*/ 0 w 1560909"/>
                <a:gd name="connsiteY3" fmla="*/ 632048 h 632048"/>
                <a:gd name="connsiteX4" fmla="*/ 0 w 1560909"/>
                <a:gd name="connsiteY4" fmla="*/ 0 h 632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0909" h="632048">
                  <a:moveTo>
                    <a:pt x="0" y="0"/>
                  </a:moveTo>
                  <a:lnTo>
                    <a:pt x="1560909" y="0"/>
                  </a:lnTo>
                  <a:lnTo>
                    <a:pt x="1560909" y="632048"/>
                  </a:lnTo>
                  <a:lnTo>
                    <a:pt x="0" y="632048"/>
                  </a:lnTo>
                  <a:lnTo>
                    <a:pt x="0" y="0"/>
                  </a:lnTo>
                  <a:close/>
                </a:path>
              </a:pathLst>
            </a:custGeom>
            <a:solidFill>
              <a:srgbClr val="023B40"/>
            </a:solidFill>
            <a:ln>
              <a:solidFill>
                <a:srgbClr val="00576C"/>
              </a:solidFill>
            </a:ln>
          </p:spPr>
          <p:style>
            <a:lnRef idx="2">
              <a:scrgbClr r="0" g="0" b="0"/>
            </a:lnRef>
            <a:fillRef idx="1">
              <a:scrgbClr r="0" g="0" b="0"/>
            </a:fillRef>
            <a:effectRef idx="0">
              <a:schemeClr val="dk2">
                <a:hueOff val="0"/>
                <a:satOff val="0"/>
                <a:lumOff val="0"/>
                <a:alphaOff val="0"/>
              </a:schemeClr>
            </a:effectRef>
            <a:fontRef idx="minor">
              <a:schemeClr val="lt1"/>
            </a:fontRef>
          </p:style>
          <p:txBody>
            <a:bodyPr spcFirstLastPara="0" vert="horz" wrap="square" lIns="132757" tIns="75861" rIns="132757" bIns="75861" numCol="1" spcCol="1270" anchor="ctr" anchorCtr="0">
              <a:noAutofit/>
            </a:bodyPr>
            <a:lstStyle/>
            <a:p>
              <a:pPr algn="ctr" defTabSz="829713">
                <a:lnSpc>
                  <a:spcPct val="90000"/>
                </a:lnSpc>
                <a:spcBef>
                  <a:spcPct val="0"/>
                </a:spcBef>
                <a:spcAft>
                  <a:spcPct val="35000"/>
                </a:spcAft>
              </a:pPr>
              <a:r>
                <a:rPr lang="en-US" sz="1600" b="1"/>
                <a:t>Administration</a:t>
              </a:r>
            </a:p>
          </p:txBody>
        </p:sp>
        <p:sp>
          <p:nvSpPr>
            <p:cNvPr id="24" name="Freeform 23"/>
            <p:cNvSpPr/>
            <p:nvPr/>
          </p:nvSpPr>
          <p:spPr>
            <a:xfrm>
              <a:off x="7426617" y="2326378"/>
              <a:ext cx="1560909" cy="3787039"/>
            </a:xfrm>
            <a:custGeom>
              <a:avLst/>
              <a:gdLst>
                <a:gd name="connsiteX0" fmla="*/ 0 w 1560909"/>
                <a:gd name="connsiteY0" fmla="*/ 0 h 3248321"/>
                <a:gd name="connsiteX1" fmla="*/ 1560909 w 1560909"/>
                <a:gd name="connsiteY1" fmla="*/ 0 h 3248321"/>
                <a:gd name="connsiteX2" fmla="*/ 1560909 w 1560909"/>
                <a:gd name="connsiteY2" fmla="*/ 3248321 h 3248321"/>
                <a:gd name="connsiteX3" fmla="*/ 0 w 1560909"/>
                <a:gd name="connsiteY3" fmla="*/ 3248321 h 3248321"/>
                <a:gd name="connsiteX4" fmla="*/ 0 w 1560909"/>
                <a:gd name="connsiteY4" fmla="*/ 0 h 3248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0909" h="3248321">
                  <a:moveTo>
                    <a:pt x="0" y="0"/>
                  </a:moveTo>
                  <a:lnTo>
                    <a:pt x="1560909" y="0"/>
                  </a:lnTo>
                  <a:lnTo>
                    <a:pt x="1560909" y="3248321"/>
                  </a:lnTo>
                  <a:lnTo>
                    <a:pt x="0" y="3248321"/>
                  </a:lnTo>
                  <a:lnTo>
                    <a:pt x="0" y="0"/>
                  </a:lnTo>
                  <a:close/>
                </a:path>
              </a:pathLst>
            </a:custGeom>
            <a:solidFill>
              <a:srgbClr val="C7F0F3">
                <a:alpha val="90000"/>
              </a:srgbClr>
            </a:solidFill>
            <a:ln>
              <a:solidFill>
                <a:srgbClr val="CFEDFD">
                  <a:alpha val="90000"/>
                </a:srgbClr>
              </a:solidFill>
            </a:ln>
          </p:spPr>
          <p:style>
            <a:lnRef idx="2">
              <a:schemeClr val="dk2">
                <a:alpha val="90000"/>
                <a:tint val="40000"/>
                <a:hueOff val="0"/>
                <a:satOff val="0"/>
                <a:lumOff val="0"/>
                <a:alphaOff val="0"/>
              </a:schemeClr>
            </a:lnRef>
            <a:fillRef idx="1">
              <a:scrgbClr r="0" g="0" b="0"/>
            </a:fillRef>
            <a:effectRef idx="0">
              <a:schemeClr val="dk2">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42240" bIns="160020" numCol="1" spcCol="1270" anchor="t" anchorCtr="0">
              <a:noAutofit/>
            </a:bodyPr>
            <a:lstStyle/>
            <a:p>
              <a:pPr lvl="0"/>
              <a:r>
                <a:rPr lang="en-US" sz="1600"/>
                <a:t>Eases administration</a:t>
              </a:r>
            </a:p>
            <a:p>
              <a:pPr lvl="0"/>
              <a:endParaRPr lang="en-US" sz="1600"/>
            </a:p>
            <a:p>
              <a:pPr lvl="0"/>
              <a:r>
                <a:rPr lang="en-US" sz="1600"/>
                <a:t>Eases implementation </a:t>
              </a:r>
            </a:p>
            <a:p>
              <a:pPr lvl="0"/>
              <a:r>
                <a:rPr lang="en-US" sz="1600"/>
                <a:t> </a:t>
              </a:r>
            </a:p>
            <a:p>
              <a:r>
                <a:rPr lang="en-US" sz="1600"/>
                <a:t>Is simple to communicate  </a:t>
              </a:r>
            </a:p>
          </p:txBody>
        </p:sp>
      </p:grpSp>
      <p:sp>
        <p:nvSpPr>
          <p:cNvPr id="14" name="Slide Number Placeholder 5">
            <a:extLst>
              <a:ext uri="{FF2B5EF4-FFF2-40B4-BE49-F238E27FC236}">
                <a16:creationId xmlns:a16="http://schemas.microsoft.com/office/drawing/2014/main" id="{F1E05356-30E0-4668-AE04-89FD3A5C17FB}"/>
              </a:ext>
            </a:extLst>
          </p:cNvPr>
          <p:cNvSpPr txBox="1">
            <a:spLocks/>
          </p:cNvSpPr>
          <p:nvPr/>
        </p:nvSpPr>
        <p:spPr>
          <a:xfrm>
            <a:off x="8987443" y="6311900"/>
            <a:ext cx="2743200" cy="365125"/>
          </a:xfrm>
          <a:prstGeom prst="rect">
            <a:avLst/>
          </a:prstGeom>
        </p:spPr>
        <p:txBody>
          <a:bodyPr vert="horz" lIns="121920" tIns="60960" rIns="121920" bIns="60960" rtlCol="0" anchor="ctr"/>
          <a:lstStyle>
            <a:defPPr>
              <a:defRPr lang="en-US"/>
            </a:defPPr>
            <a:lvl1pPr marL="0" algn="r" defTabSz="914400" rtl="0" eaLnBrk="1" latinLnBrk="0" hangingPunct="1">
              <a:defRPr sz="1200" kern="1200">
                <a:solidFill>
                  <a:srgbClr val="969999"/>
                </a:solidFill>
                <a:latin typeface="Proxima Nova Rg" panose="02000506030000020004" pitchFamily="50"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C27DEE-8029-4AAF-9F47-C97C4D2172BB}" type="slidenum">
              <a:rPr lang="en-US" sz="1600"/>
              <a:pPr/>
              <a:t>10</a:t>
            </a:fld>
            <a:endParaRPr lang="en-US" sz="1600"/>
          </a:p>
        </p:txBody>
      </p:sp>
    </p:spTree>
    <p:extLst>
      <p:ext uri="{BB962C8B-B14F-4D97-AF65-F5344CB8AC3E}">
        <p14:creationId xmlns:p14="http://schemas.microsoft.com/office/powerpoint/2010/main" val="2550912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6CF8E-96B7-4966-9D16-510077A1F3BC}"/>
              </a:ext>
            </a:extLst>
          </p:cNvPr>
          <p:cNvSpPr>
            <a:spLocks noGrp="1"/>
          </p:cNvSpPr>
          <p:nvPr>
            <p:ph type="title"/>
          </p:nvPr>
        </p:nvSpPr>
        <p:spPr/>
        <p:txBody>
          <a:bodyPr>
            <a:normAutofit fontScale="90000"/>
          </a:bodyPr>
          <a:lstStyle/>
          <a:p>
            <a:r>
              <a:rPr lang="en-US" sz="4267"/>
              <a:t>Results of Policy Objective Exercise</a:t>
            </a:r>
          </a:p>
        </p:txBody>
      </p:sp>
      <p:sp>
        <p:nvSpPr>
          <p:cNvPr id="3" name="Content Placeholder 2">
            <a:extLst>
              <a:ext uri="{FF2B5EF4-FFF2-40B4-BE49-F238E27FC236}">
                <a16:creationId xmlns:a16="http://schemas.microsoft.com/office/drawing/2014/main" id="{7589C6D4-CCD8-4A23-BF8E-C2B131BCD689}"/>
              </a:ext>
            </a:extLst>
          </p:cNvPr>
          <p:cNvSpPr>
            <a:spLocks noGrp="1"/>
          </p:cNvSpPr>
          <p:nvPr>
            <p:ph idx="1"/>
          </p:nvPr>
        </p:nvSpPr>
        <p:spPr/>
        <p:txBody>
          <a:bodyPr vert="horz" lIns="121920" tIns="60960" rIns="121920" bIns="60960" rtlCol="0" anchor="t">
            <a:normAutofit/>
          </a:bodyPr>
          <a:lstStyle/>
          <a:p>
            <a:r>
              <a:rPr lang="en-US"/>
              <a:t>The policy objectives exercise was conducted with the City Council and Water Commission</a:t>
            </a:r>
          </a:p>
          <a:p>
            <a:r>
              <a:rPr lang="en-US"/>
              <a:t>Highest priority themes identified:</a:t>
            </a:r>
          </a:p>
          <a:p>
            <a:pPr marL="1219170" lvl="1" indent="-685783">
              <a:buFont typeface="+mj-lt"/>
              <a:buAutoNum type="arabicPeriod"/>
            </a:pPr>
            <a:r>
              <a:rPr lang="en-US"/>
              <a:t>To ensure water for essential use is affordable and accessible</a:t>
            </a:r>
          </a:p>
          <a:p>
            <a:pPr marL="1219170" lvl="1" indent="-685783">
              <a:buFont typeface="+mj-lt"/>
              <a:buAutoNum type="arabicPeriod"/>
            </a:pPr>
            <a:r>
              <a:rPr lang="en-US"/>
              <a:t>To provide sufficient and stable revenues to meet operating, capital and customer service level needs</a:t>
            </a:r>
          </a:p>
          <a:p>
            <a:pPr marL="1219170" lvl="1" indent="-685783">
              <a:buFont typeface="+mj-lt"/>
              <a:buAutoNum type="arabicPeriod"/>
            </a:pPr>
            <a:r>
              <a:rPr lang="en-US"/>
              <a:t>To maintain transparency and equity for capital and water reliability needs</a:t>
            </a:r>
          </a:p>
          <a:p>
            <a:r>
              <a:rPr lang="en-US"/>
              <a:t>Given limited resources, staff is concerned with administrative ease</a:t>
            </a:r>
          </a:p>
        </p:txBody>
      </p:sp>
    </p:spTree>
    <p:extLst>
      <p:ext uri="{BB962C8B-B14F-4D97-AF65-F5344CB8AC3E}">
        <p14:creationId xmlns:p14="http://schemas.microsoft.com/office/powerpoint/2010/main" val="4148160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2ED64AF-274A-4ECA-9E03-3B8DA8E96967}"/>
              </a:ext>
            </a:extLst>
          </p:cNvPr>
          <p:cNvSpPr>
            <a:spLocks noGrp="1"/>
          </p:cNvSpPr>
          <p:nvPr>
            <p:ph type="sldNum" sz="quarter" idx="10"/>
          </p:nvPr>
        </p:nvSpPr>
        <p:spPr/>
        <p:txBody>
          <a:bodyPr/>
          <a:lstStyle/>
          <a:p>
            <a:fld id="{0969892B-6FB2-445D-B6A4-8332FBFF141C}" type="slidenum">
              <a:rPr lang="en-US" smtClean="0"/>
              <a:pPr/>
              <a:t>12</a:t>
            </a:fld>
            <a:endParaRPr lang="en-US"/>
          </a:p>
        </p:txBody>
      </p:sp>
      <p:sp>
        <p:nvSpPr>
          <p:cNvPr id="3" name="Text Placeholder 2">
            <a:extLst>
              <a:ext uri="{FF2B5EF4-FFF2-40B4-BE49-F238E27FC236}">
                <a16:creationId xmlns:a16="http://schemas.microsoft.com/office/drawing/2014/main" id="{494F91EE-94CC-4277-91EB-ABD970FD8648}"/>
              </a:ext>
            </a:extLst>
          </p:cNvPr>
          <p:cNvSpPr>
            <a:spLocks noGrp="1"/>
          </p:cNvSpPr>
          <p:nvPr>
            <p:ph type="body" sz="quarter" idx="11"/>
          </p:nvPr>
        </p:nvSpPr>
        <p:spPr/>
        <p:txBody>
          <a:bodyPr>
            <a:normAutofit/>
          </a:bodyPr>
          <a:lstStyle/>
          <a:p>
            <a:r>
              <a:rPr lang="en-US" sz="7200"/>
              <a:t>Proposed</a:t>
            </a:r>
          </a:p>
          <a:p>
            <a:r>
              <a:rPr lang="en-US" sz="7200"/>
              <a:t>Rate Structure</a:t>
            </a:r>
          </a:p>
        </p:txBody>
      </p:sp>
    </p:spTree>
    <p:extLst>
      <p:ext uri="{BB962C8B-B14F-4D97-AF65-F5344CB8AC3E}">
        <p14:creationId xmlns:p14="http://schemas.microsoft.com/office/powerpoint/2010/main" val="2147323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92C3757-E139-42C2-BDE0-FE6F5B196548}"/>
              </a:ext>
            </a:extLst>
          </p:cNvPr>
          <p:cNvSpPr/>
          <p:nvPr/>
        </p:nvSpPr>
        <p:spPr>
          <a:xfrm>
            <a:off x="734291" y="4366000"/>
            <a:ext cx="4401867" cy="1541478"/>
          </a:xfrm>
          <a:prstGeom prst="rect">
            <a:avLst/>
          </a:prstGeom>
          <a:solidFill>
            <a:srgbClr val="023B40"/>
          </a:solidFill>
          <a:ln>
            <a:noFill/>
          </a:ln>
          <a:effectLst>
            <a:outerShdw blurRad="38100" dist="12700" dir="5400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oAutofit/>
          </a:bodyPr>
          <a:lstStyle/>
          <a:p>
            <a:pPr algn="ctr">
              <a:spcBef>
                <a:spcPts val="1000"/>
              </a:spcBef>
            </a:pPr>
            <a:endParaRPr lang="en-US" sz="1400" b="1" dirty="0">
              <a:solidFill>
                <a:schemeClr val="tx1"/>
              </a:solidFill>
            </a:endParaRPr>
          </a:p>
        </p:txBody>
      </p:sp>
      <p:sp>
        <p:nvSpPr>
          <p:cNvPr id="2" name="Text Placeholder 1">
            <a:extLst>
              <a:ext uri="{FF2B5EF4-FFF2-40B4-BE49-F238E27FC236}">
                <a16:creationId xmlns:a16="http://schemas.microsoft.com/office/drawing/2014/main" id="{EDCA1A0D-0CA6-4AC6-BE76-E536E91FBC52}"/>
              </a:ext>
            </a:extLst>
          </p:cNvPr>
          <p:cNvSpPr>
            <a:spLocks noGrp="1"/>
          </p:cNvSpPr>
          <p:nvPr>
            <p:ph type="body" idx="1"/>
          </p:nvPr>
        </p:nvSpPr>
        <p:spPr>
          <a:xfrm>
            <a:off x="1010479" y="1572776"/>
            <a:ext cx="4987096" cy="511518"/>
          </a:xfrm>
        </p:spPr>
        <p:txBody>
          <a:bodyPr anchor="ctr"/>
          <a:lstStyle/>
          <a:p>
            <a:r>
              <a:rPr lang="en-US"/>
              <a:t>Fixed Components</a:t>
            </a:r>
          </a:p>
        </p:txBody>
      </p:sp>
      <p:sp>
        <p:nvSpPr>
          <p:cNvPr id="3" name="Text Placeholder 2">
            <a:extLst>
              <a:ext uri="{FF2B5EF4-FFF2-40B4-BE49-F238E27FC236}">
                <a16:creationId xmlns:a16="http://schemas.microsoft.com/office/drawing/2014/main" id="{FF100F64-0C4F-4A5F-9EA4-111314A91181}"/>
              </a:ext>
            </a:extLst>
          </p:cNvPr>
          <p:cNvSpPr>
            <a:spLocks noGrp="1"/>
          </p:cNvSpPr>
          <p:nvPr>
            <p:ph type="body" sz="quarter" idx="3"/>
          </p:nvPr>
        </p:nvSpPr>
        <p:spPr>
          <a:xfrm>
            <a:off x="6165573" y="1572776"/>
            <a:ext cx="5015948" cy="511518"/>
          </a:xfrm>
        </p:spPr>
        <p:txBody>
          <a:bodyPr anchor="ctr"/>
          <a:lstStyle/>
          <a:p>
            <a:r>
              <a:rPr lang="en-US"/>
              <a:t>Variable Components</a:t>
            </a:r>
          </a:p>
        </p:txBody>
      </p:sp>
      <p:sp>
        <p:nvSpPr>
          <p:cNvPr id="4" name="Title 3">
            <a:extLst>
              <a:ext uri="{FF2B5EF4-FFF2-40B4-BE49-F238E27FC236}">
                <a16:creationId xmlns:a16="http://schemas.microsoft.com/office/drawing/2014/main" id="{928E6C03-DBD3-431D-99EB-7BF65F8A73EB}"/>
              </a:ext>
            </a:extLst>
          </p:cNvPr>
          <p:cNvSpPr>
            <a:spLocks noGrp="1"/>
          </p:cNvSpPr>
          <p:nvPr>
            <p:ph type="title"/>
          </p:nvPr>
        </p:nvSpPr>
        <p:spPr>
          <a:xfrm>
            <a:off x="1003852" y="603448"/>
            <a:ext cx="10177669" cy="743922"/>
          </a:xfrm>
        </p:spPr>
        <p:txBody>
          <a:bodyPr/>
          <a:lstStyle/>
          <a:p>
            <a:r>
              <a:rPr lang="en-US"/>
              <a:t>Current Rate Structure</a:t>
            </a:r>
          </a:p>
        </p:txBody>
      </p:sp>
      <p:sp>
        <p:nvSpPr>
          <p:cNvPr id="5" name="Content Placeholder 4">
            <a:extLst>
              <a:ext uri="{FF2B5EF4-FFF2-40B4-BE49-F238E27FC236}">
                <a16:creationId xmlns:a16="http://schemas.microsoft.com/office/drawing/2014/main" id="{2A711A9F-DD6D-436C-9AE1-102D0CF4331D}"/>
              </a:ext>
            </a:extLst>
          </p:cNvPr>
          <p:cNvSpPr>
            <a:spLocks noGrp="1"/>
          </p:cNvSpPr>
          <p:nvPr>
            <p:ph sz="half" idx="10"/>
          </p:nvPr>
        </p:nvSpPr>
        <p:spPr>
          <a:xfrm>
            <a:off x="1003853" y="2309700"/>
            <a:ext cx="5015948" cy="3639345"/>
          </a:xfrm>
        </p:spPr>
        <p:txBody>
          <a:bodyPr/>
          <a:lstStyle/>
          <a:p>
            <a:r>
              <a:rPr lang="en-US"/>
              <a:t>Ready-to-Serve (RTS) Charge</a:t>
            </a:r>
          </a:p>
          <a:p>
            <a:pPr lvl="1"/>
            <a:r>
              <a:rPr lang="en-US"/>
              <a:t>Based on meter size</a:t>
            </a:r>
          </a:p>
          <a:p>
            <a:r>
              <a:rPr lang="en-US"/>
              <a:t>Fire RTS Charge</a:t>
            </a:r>
          </a:p>
          <a:p>
            <a:pPr lvl="1"/>
            <a:r>
              <a:rPr lang="en-US"/>
              <a:t>Flat charge per month </a:t>
            </a:r>
          </a:p>
        </p:txBody>
      </p:sp>
      <p:sp>
        <p:nvSpPr>
          <p:cNvPr id="6" name="Content Placeholder 5">
            <a:extLst>
              <a:ext uri="{FF2B5EF4-FFF2-40B4-BE49-F238E27FC236}">
                <a16:creationId xmlns:a16="http://schemas.microsoft.com/office/drawing/2014/main" id="{3EBAAD9E-B34E-482F-A863-7AB6E5D2BABC}"/>
              </a:ext>
            </a:extLst>
          </p:cNvPr>
          <p:cNvSpPr>
            <a:spLocks noGrp="1"/>
          </p:cNvSpPr>
          <p:nvPr>
            <p:ph sz="half" idx="2"/>
          </p:nvPr>
        </p:nvSpPr>
        <p:spPr>
          <a:xfrm>
            <a:off x="6172201" y="2309698"/>
            <a:ext cx="5009321" cy="3639345"/>
          </a:xfrm>
        </p:spPr>
        <p:txBody>
          <a:bodyPr>
            <a:normAutofit lnSpcReduction="10000"/>
          </a:bodyPr>
          <a:lstStyle/>
          <a:p>
            <a:r>
              <a:rPr lang="en-US"/>
              <a:t>Consumption Charge / Infrastructure Reinvestment Fee (IRF)</a:t>
            </a:r>
          </a:p>
          <a:p>
            <a:pPr lvl="1"/>
            <a:r>
              <a:rPr lang="en-US"/>
              <a:t>Residential: 4 tiers</a:t>
            </a:r>
          </a:p>
          <a:p>
            <a:pPr lvl="1"/>
            <a:r>
              <a:rPr lang="en-US"/>
              <a:t>Commercial, North Coast, UCSC: uniform</a:t>
            </a:r>
          </a:p>
          <a:p>
            <a:pPr lvl="1"/>
            <a:r>
              <a:rPr lang="en-US"/>
              <a:t>Irrigation: 3 tiers based on water budget</a:t>
            </a:r>
          </a:p>
          <a:p>
            <a:r>
              <a:rPr lang="en-US"/>
              <a:t>Elevation Surcharge</a:t>
            </a:r>
          </a:p>
          <a:p>
            <a:r>
              <a:rPr lang="en-US"/>
              <a:t>Rate Stabilization Fee</a:t>
            </a:r>
          </a:p>
        </p:txBody>
      </p:sp>
      <p:sp>
        <p:nvSpPr>
          <p:cNvPr id="7" name="Slide Number Placeholder 6">
            <a:extLst>
              <a:ext uri="{FF2B5EF4-FFF2-40B4-BE49-F238E27FC236}">
                <a16:creationId xmlns:a16="http://schemas.microsoft.com/office/drawing/2014/main" id="{AAAD6A31-6176-44CA-A68C-70C93E11607D}"/>
              </a:ext>
            </a:extLst>
          </p:cNvPr>
          <p:cNvSpPr>
            <a:spLocks noGrp="1"/>
          </p:cNvSpPr>
          <p:nvPr>
            <p:ph type="sldNum" sz="quarter" idx="11"/>
          </p:nvPr>
        </p:nvSpPr>
        <p:spPr/>
        <p:txBody>
          <a:bodyPr/>
          <a:lstStyle/>
          <a:p>
            <a:fld id="{F9A1070B-E53E-4F23-90CF-57ED1B7E60C0}" type="slidenum">
              <a:rPr lang="en-US" smtClean="0"/>
              <a:pPr/>
              <a:t>13</a:t>
            </a:fld>
            <a:endParaRPr lang="en-US"/>
          </a:p>
        </p:txBody>
      </p:sp>
      <p:sp>
        <p:nvSpPr>
          <p:cNvPr id="10" name="TextBox 9">
            <a:extLst>
              <a:ext uri="{FF2B5EF4-FFF2-40B4-BE49-F238E27FC236}">
                <a16:creationId xmlns:a16="http://schemas.microsoft.com/office/drawing/2014/main" id="{5A3B6AA4-A976-4F35-A5FE-B01F927D0EB5}"/>
              </a:ext>
            </a:extLst>
          </p:cNvPr>
          <p:cNvSpPr txBox="1"/>
          <p:nvPr/>
        </p:nvSpPr>
        <p:spPr>
          <a:xfrm>
            <a:off x="886691" y="4541813"/>
            <a:ext cx="4130477" cy="1115553"/>
          </a:xfrm>
          <a:prstGeom prst="rect">
            <a:avLst/>
          </a:prstGeom>
          <a:noFill/>
        </p:spPr>
        <p:txBody>
          <a:bodyPr wrap="square" lIns="0" tIns="36000" rIns="216000" bIns="36000" rtlCol="0">
            <a:spAutoFit/>
          </a:bodyPr>
          <a:lstStyle/>
          <a:p>
            <a:pPr algn="l">
              <a:lnSpc>
                <a:spcPct val="130000"/>
              </a:lnSpc>
              <a:spcBef>
                <a:spcPts val="1000"/>
              </a:spcBef>
            </a:pPr>
            <a:r>
              <a:rPr lang="en-US" dirty="0">
                <a:solidFill>
                  <a:schemeClr val="bg2"/>
                </a:solidFill>
              </a:rPr>
              <a:t>An Outside City surcharge of 14.5% is applied to all components, except for the Rate Stabilization Fee</a:t>
            </a:r>
          </a:p>
        </p:txBody>
      </p:sp>
    </p:spTree>
    <p:extLst>
      <p:ext uri="{BB962C8B-B14F-4D97-AF65-F5344CB8AC3E}">
        <p14:creationId xmlns:p14="http://schemas.microsoft.com/office/powerpoint/2010/main" val="3168762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EF83F-BA3C-46EF-B8A4-A25D35BF45ED}"/>
              </a:ext>
            </a:extLst>
          </p:cNvPr>
          <p:cNvSpPr>
            <a:spLocks noGrp="1"/>
          </p:cNvSpPr>
          <p:nvPr>
            <p:ph type="title"/>
          </p:nvPr>
        </p:nvSpPr>
        <p:spPr/>
        <p:txBody>
          <a:bodyPr/>
          <a:lstStyle/>
          <a:p>
            <a:r>
              <a:rPr lang="en-US"/>
              <a:t>Proposed Changes to Rate Structure</a:t>
            </a:r>
          </a:p>
        </p:txBody>
      </p:sp>
      <p:sp>
        <p:nvSpPr>
          <p:cNvPr id="3" name="Content Placeholder 2">
            <a:extLst>
              <a:ext uri="{FF2B5EF4-FFF2-40B4-BE49-F238E27FC236}">
                <a16:creationId xmlns:a16="http://schemas.microsoft.com/office/drawing/2014/main" id="{AE5B35F4-795F-4E20-88BC-98B7CDFF52F4}"/>
              </a:ext>
            </a:extLst>
          </p:cNvPr>
          <p:cNvSpPr>
            <a:spLocks noGrp="1"/>
          </p:cNvSpPr>
          <p:nvPr>
            <p:ph idx="1"/>
          </p:nvPr>
        </p:nvSpPr>
        <p:spPr/>
        <p:txBody>
          <a:bodyPr>
            <a:normAutofit lnSpcReduction="10000"/>
          </a:bodyPr>
          <a:lstStyle/>
          <a:p>
            <a:r>
              <a:rPr lang="en-US"/>
              <a:t>Eliminate Inside/Outside City surcharge</a:t>
            </a:r>
          </a:p>
          <a:p>
            <a:pPr lvl="1"/>
            <a:r>
              <a:rPr lang="en-US"/>
              <a:t>Based on refined analysis, the cost difference between Inside and Outside City customers is marginal</a:t>
            </a:r>
          </a:p>
          <a:p>
            <a:pPr lvl="1"/>
            <a:r>
              <a:rPr lang="en-US"/>
              <a:t>Surcharge is eliminated to simplify rate structure</a:t>
            </a:r>
          </a:p>
          <a:p>
            <a:r>
              <a:rPr lang="en-US"/>
              <a:t>Residential consumption charge/IRF tiers</a:t>
            </a:r>
          </a:p>
          <a:p>
            <a:pPr lvl="1"/>
            <a:r>
              <a:rPr lang="en-US"/>
              <a:t>Based on updated usage characteristics, Residential is proposed to move from four tiers to three tiers</a:t>
            </a:r>
          </a:p>
          <a:p>
            <a:r>
              <a:rPr lang="en-US"/>
              <a:t>Elevation surcharge</a:t>
            </a:r>
          </a:p>
          <a:p>
            <a:pPr lvl="1"/>
            <a:r>
              <a:rPr lang="en-US"/>
              <a:t>Proposed surcharge is based on three lift zones instead of one zone</a:t>
            </a:r>
          </a:p>
          <a:p>
            <a:r>
              <a:rPr lang="en-US"/>
              <a:t>Fire RTS charge</a:t>
            </a:r>
          </a:p>
          <a:p>
            <a:pPr lvl="1"/>
            <a:r>
              <a:rPr lang="en-US"/>
              <a:t>Allocating costs appropriately based on fire line capacity</a:t>
            </a:r>
          </a:p>
        </p:txBody>
      </p:sp>
      <p:sp>
        <p:nvSpPr>
          <p:cNvPr id="4" name="Slide Number Placeholder 3">
            <a:extLst>
              <a:ext uri="{FF2B5EF4-FFF2-40B4-BE49-F238E27FC236}">
                <a16:creationId xmlns:a16="http://schemas.microsoft.com/office/drawing/2014/main" id="{0823C217-84FD-48DE-ACB6-62D6C90654AA}"/>
              </a:ext>
            </a:extLst>
          </p:cNvPr>
          <p:cNvSpPr>
            <a:spLocks noGrp="1"/>
          </p:cNvSpPr>
          <p:nvPr>
            <p:ph type="sldNum" sz="quarter" idx="10"/>
          </p:nvPr>
        </p:nvSpPr>
        <p:spPr/>
        <p:txBody>
          <a:bodyPr/>
          <a:lstStyle/>
          <a:p>
            <a:fld id="{F9A1070B-E53E-4F23-90CF-57ED1B7E60C0}" type="slidenum">
              <a:rPr lang="en-US" smtClean="0"/>
              <a:pPr/>
              <a:t>14</a:t>
            </a:fld>
            <a:endParaRPr lang="en-US"/>
          </a:p>
        </p:txBody>
      </p:sp>
    </p:spTree>
    <p:extLst>
      <p:ext uri="{BB962C8B-B14F-4D97-AF65-F5344CB8AC3E}">
        <p14:creationId xmlns:p14="http://schemas.microsoft.com/office/powerpoint/2010/main" val="1726962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265A5-140B-4F22-8DAA-C6BD508D682B}"/>
              </a:ext>
            </a:extLst>
          </p:cNvPr>
          <p:cNvSpPr>
            <a:spLocks noGrp="1"/>
          </p:cNvSpPr>
          <p:nvPr>
            <p:ph type="title"/>
          </p:nvPr>
        </p:nvSpPr>
        <p:spPr/>
        <p:txBody>
          <a:bodyPr/>
          <a:lstStyle/>
          <a:p>
            <a:r>
              <a:rPr lang="en-US"/>
              <a:t>IRF Alternatives</a:t>
            </a:r>
          </a:p>
        </p:txBody>
      </p:sp>
      <p:sp>
        <p:nvSpPr>
          <p:cNvPr id="3" name="Content Placeholder 2">
            <a:extLst>
              <a:ext uri="{FF2B5EF4-FFF2-40B4-BE49-F238E27FC236}">
                <a16:creationId xmlns:a16="http://schemas.microsoft.com/office/drawing/2014/main" id="{45BB30A1-6804-4219-8502-55FD519D78B2}"/>
              </a:ext>
            </a:extLst>
          </p:cNvPr>
          <p:cNvSpPr>
            <a:spLocks noGrp="1"/>
          </p:cNvSpPr>
          <p:nvPr>
            <p:ph idx="1"/>
          </p:nvPr>
        </p:nvSpPr>
        <p:spPr/>
        <p:txBody>
          <a:bodyPr>
            <a:normAutofit/>
          </a:bodyPr>
          <a:lstStyle/>
          <a:p>
            <a:r>
              <a:rPr lang="en-US"/>
              <a:t>IRF currently collects $9 million (23% of costs)</a:t>
            </a:r>
          </a:p>
          <a:p>
            <a:r>
              <a:rPr lang="en-US"/>
              <a:t>IRF alternatives explored:</a:t>
            </a:r>
          </a:p>
          <a:p>
            <a:pPr lvl="1"/>
            <a:r>
              <a:rPr lang="en-US" sz="2400" b="1"/>
              <a:t>Tiered commodity (current methodology)</a:t>
            </a:r>
          </a:p>
          <a:p>
            <a:pPr lvl="1"/>
            <a:r>
              <a:rPr lang="en-US" sz="2400" strike="sngStrike"/>
              <a:t>Uniform commodity </a:t>
            </a:r>
          </a:p>
          <a:p>
            <a:pPr lvl="1"/>
            <a:r>
              <a:rPr lang="en-US" sz="2400" strike="sngStrike"/>
              <a:t>RTS charge based on meter size (fixed)</a:t>
            </a:r>
          </a:p>
          <a:p>
            <a:pPr lvl="1"/>
            <a:r>
              <a:rPr lang="en-US" sz="2400" strike="sngStrike"/>
              <a:t>Property roll based on meter size (fixed)</a:t>
            </a:r>
          </a:p>
          <a:p>
            <a:r>
              <a:rPr lang="en-US"/>
              <a:t>Based on July 12 meeting, Water Commission provided direction to move forward with the tiered commodity methodology to assess IRF </a:t>
            </a:r>
          </a:p>
        </p:txBody>
      </p:sp>
      <p:sp>
        <p:nvSpPr>
          <p:cNvPr id="4" name="Slide Number Placeholder 3">
            <a:extLst>
              <a:ext uri="{FF2B5EF4-FFF2-40B4-BE49-F238E27FC236}">
                <a16:creationId xmlns:a16="http://schemas.microsoft.com/office/drawing/2014/main" id="{A7158584-3097-411C-8934-745BFDF60199}"/>
              </a:ext>
            </a:extLst>
          </p:cNvPr>
          <p:cNvSpPr>
            <a:spLocks noGrp="1"/>
          </p:cNvSpPr>
          <p:nvPr>
            <p:ph type="sldNum" sz="quarter" idx="10"/>
          </p:nvPr>
        </p:nvSpPr>
        <p:spPr/>
        <p:txBody>
          <a:bodyPr/>
          <a:lstStyle/>
          <a:p>
            <a:fld id="{F9A1070B-E53E-4F23-90CF-57ED1B7E60C0}" type="slidenum">
              <a:rPr lang="en-US" smtClean="0"/>
              <a:pPr/>
              <a:t>15</a:t>
            </a:fld>
            <a:endParaRPr lang="en-US"/>
          </a:p>
        </p:txBody>
      </p:sp>
    </p:spTree>
    <p:extLst>
      <p:ext uri="{BB962C8B-B14F-4D97-AF65-F5344CB8AC3E}">
        <p14:creationId xmlns:p14="http://schemas.microsoft.com/office/powerpoint/2010/main" val="2820064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FDF0E-C534-475F-8679-3C7BAAE012CD}"/>
              </a:ext>
            </a:extLst>
          </p:cNvPr>
          <p:cNvSpPr>
            <a:spLocks noGrp="1"/>
          </p:cNvSpPr>
          <p:nvPr>
            <p:ph type="title"/>
          </p:nvPr>
        </p:nvSpPr>
        <p:spPr/>
        <p:txBody>
          <a:bodyPr/>
          <a:lstStyle/>
          <a:p>
            <a:r>
              <a:rPr lang="en-US"/>
              <a:t>North Coast Agriculture Rate Options</a:t>
            </a:r>
          </a:p>
        </p:txBody>
      </p:sp>
      <p:sp>
        <p:nvSpPr>
          <p:cNvPr id="3" name="Content Placeholder 2">
            <a:extLst>
              <a:ext uri="{FF2B5EF4-FFF2-40B4-BE49-F238E27FC236}">
                <a16:creationId xmlns:a16="http://schemas.microsoft.com/office/drawing/2014/main" id="{2D803497-F1D7-403E-9839-2993F7E3E314}"/>
              </a:ext>
            </a:extLst>
          </p:cNvPr>
          <p:cNvSpPr>
            <a:spLocks noGrp="1"/>
          </p:cNvSpPr>
          <p:nvPr>
            <p:ph idx="1"/>
          </p:nvPr>
        </p:nvSpPr>
        <p:spPr/>
        <p:txBody>
          <a:bodyPr>
            <a:normAutofit/>
          </a:bodyPr>
          <a:lstStyle/>
          <a:p>
            <a:r>
              <a:rPr lang="en-US" sz="2800"/>
              <a:t>Compared to all other Santa Cruz customers, North Coast Ag currently has the same level of service (water reliability) but does not require treatment</a:t>
            </a:r>
          </a:p>
          <a:p>
            <a:r>
              <a:rPr lang="en-US" sz="2800"/>
              <a:t>The two reliability options include:</a:t>
            </a:r>
          </a:p>
          <a:p>
            <a:pPr lvl="1"/>
            <a:r>
              <a:rPr lang="en-US" sz="2600" b="1"/>
              <a:t>Maintain reliability </a:t>
            </a:r>
            <a:r>
              <a:rPr lang="en-US" sz="2600"/>
              <a:t>– keep the current level of service, subject to curtailment when all other customers are </a:t>
            </a:r>
            <a:r>
              <a:rPr lang="en-US" sz="2600" i="1"/>
              <a:t>curtailed</a:t>
            </a:r>
          </a:p>
          <a:p>
            <a:pPr lvl="1"/>
            <a:r>
              <a:rPr lang="en-US" sz="2600" b="1"/>
              <a:t>Decreased reliability </a:t>
            </a:r>
            <a:r>
              <a:rPr lang="en-US" sz="2600"/>
              <a:t>– water service will be “</a:t>
            </a:r>
            <a:r>
              <a:rPr lang="en-US" sz="2600" i="1"/>
              <a:t>seasonally interruptible</a:t>
            </a:r>
            <a:r>
              <a:rPr lang="en-US" sz="2600"/>
              <a:t>” based on water supply conditions in Santa Cruz</a:t>
            </a:r>
          </a:p>
          <a:p>
            <a:endParaRPr lang="en-US" sz="2800"/>
          </a:p>
          <a:p>
            <a:endParaRPr lang="en-US" sz="2800"/>
          </a:p>
          <a:p>
            <a:pPr lvl="1"/>
            <a:endParaRPr lang="en-US" sz="2600"/>
          </a:p>
        </p:txBody>
      </p:sp>
      <p:sp>
        <p:nvSpPr>
          <p:cNvPr id="4" name="Slide Number Placeholder 3">
            <a:extLst>
              <a:ext uri="{FF2B5EF4-FFF2-40B4-BE49-F238E27FC236}">
                <a16:creationId xmlns:a16="http://schemas.microsoft.com/office/drawing/2014/main" id="{B128F5E5-A454-4527-8810-56DA30EF0D58}"/>
              </a:ext>
            </a:extLst>
          </p:cNvPr>
          <p:cNvSpPr>
            <a:spLocks noGrp="1"/>
          </p:cNvSpPr>
          <p:nvPr>
            <p:ph type="sldNum" sz="quarter" idx="10"/>
          </p:nvPr>
        </p:nvSpPr>
        <p:spPr/>
        <p:txBody>
          <a:bodyPr/>
          <a:lstStyle/>
          <a:p>
            <a:fld id="{F9A1070B-E53E-4F23-90CF-57ED1B7E60C0}" type="slidenum">
              <a:rPr lang="en-US" smtClean="0"/>
              <a:pPr/>
              <a:t>16</a:t>
            </a:fld>
            <a:endParaRPr lang="en-US"/>
          </a:p>
        </p:txBody>
      </p:sp>
    </p:spTree>
    <p:extLst>
      <p:ext uri="{BB962C8B-B14F-4D97-AF65-F5344CB8AC3E}">
        <p14:creationId xmlns:p14="http://schemas.microsoft.com/office/powerpoint/2010/main" val="31429249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5C8C6-7DA9-49B6-ACF6-60F7CFD20287}"/>
              </a:ext>
            </a:extLst>
          </p:cNvPr>
          <p:cNvSpPr>
            <a:spLocks noGrp="1"/>
          </p:cNvSpPr>
          <p:nvPr>
            <p:ph type="title"/>
          </p:nvPr>
        </p:nvSpPr>
        <p:spPr/>
        <p:txBody>
          <a:bodyPr/>
          <a:lstStyle/>
          <a:p>
            <a:r>
              <a:rPr lang="en-US" sz="2800" dirty="0"/>
              <a:t>Four Major Components of Revenue Requirement</a:t>
            </a:r>
          </a:p>
        </p:txBody>
      </p:sp>
      <p:sp>
        <p:nvSpPr>
          <p:cNvPr id="3" name="Content Placeholder 2">
            <a:extLst>
              <a:ext uri="{FF2B5EF4-FFF2-40B4-BE49-F238E27FC236}">
                <a16:creationId xmlns:a16="http://schemas.microsoft.com/office/drawing/2014/main" id="{F853D4AA-24B5-4EB4-B4AA-17B1A8441CF9}"/>
              </a:ext>
            </a:extLst>
          </p:cNvPr>
          <p:cNvSpPr>
            <a:spLocks noGrp="1"/>
          </p:cNvSpPr>
          <p:nvPr>
            <p:ph idx="1"/>
          </p:nvPr>
        </p:nvSpPr>
        <p:spPr/>
        <p:txBody>
          <a:bodyPr>
            <a:normAutofit lnSpcReduction="10000"/>
          </a:bodyPr>
          <a:lstStyle/>
          <a:p>
            <a:r>
              <a:rPr lang="en-US" b="1" dirty="0"/>
              <a:t>RTS charge (fixed operating)</a:t>
            </a:r>
          </a:p>
          <a:p>
            <a:pPr lvl="1"/>
            <a:r>
              <a:rPr lang="en-US" dirty="0"/>
              <a:t>Customer service and billing: cost per account</a:t>
            </a:r>
          </a:p>
          <a:p>
            <a:pPr lvl="1"/>
            <a:r>
              <a:rPr lang="en-US" dirty="0"/>
              <a:t>Meter service: cost of replacing a meter</a:t>
            </a:r>
          </a:p>
          <a:p>
            <a:r>
              <a:rPr lang="en-US" b="1" dirty="0"/>
              <a:t>Consumption charge (variable operating)</a:t>
            </a:r>
          </a:p>
          <a:p>
            <a:pPr lvl="1"/>
            <a:r>
              <a:rPr lang="en-US" dirty="0"/>
              <a:t>Base: cost per unit of water</a:t>
            </a:r>
          </a:p>
          <a:p>
            <a:pPr lvl="1"/>
            <a:r>
              <a:rPr lang="en-US" dirty="0"/>
              <a:t>Peaking: based on peaking analysis</a:t>
            </a:r>
          </a:p>
          <a:p>
            <a:pPr lvl="1"/>
            <a:r>
              <a:rPr lang="en-US" dirty="0"/>
              <a:t>Supply: cost per unit of water</a:t>
            </a:r>
          </a:p>
          <a:p>
            <a:pPr lvl="1"/>
            <a:r>
              <a:rPr lang="en-US" dirty="0"/>
              <a:t>Conservation: targeted to upper tiers</a:t>
            </a:r>
          </a:p>
          <a:p>
            <a:r>
              <a:rPr lang="en-US" b="1" dirty="0"/>
              <a:t>IRF (variable capital)</a:t>
            </a:r>
          </a:p>
          <a:p>
            <a:r>
              <a:rPr lang="en-US" b="1" dirty="0"/>
              <a:t>Rate Stabilization Fee (variable)</a:t>
            </a:r>
          </a:p>
          <a:p>
            <a:pPr lvl="1"/>
            <a:r>
              <a:rPr lang="en-US" dirty="0"/>
              <a:t>No recommended changes</a:t>
            </a:r>
          </a:p>
          <a:p>
            <a:endParaRPr lang="en-US" b="1" dirty="0"/>
          </a:p>
        </p:txBody>
      </p:sp>
      <p:sp>
        <p:nvSpPr>
          <p:cNvPr id="4" name="Slide Number Placeholder 3">
            <a:extLst>
              <a:ext uri="{FF2B5EF4-FFF2-40B4-BE49-F238E27FC236}">
                <a16:creationId xmlns:a16="http://schemas.microsoft.com/office/drawing/2014/main" id="{BAE22046-591F-46DE-9703-F23C966EC848}"/>
              </a:ext>
            </a:extLst>
          </p:cNvPr>
          <p:cNvSpPr>
            <a:spLocks noGrp="1"/>
          </p:cNvSpPr>
          <p:nvPr>
            <p:ph type="sldNum" sz="quarter" idx="10"/>
          </p:nvPr>
        </p:nvSpPr>
        <p:spPr/>
        <p:txBody>
          <a:bodyPr/>
          <a:lstStyle/>
          <a:p>
            <a:fld id="{F9A1070B-E53E-4F23-90CF-57ED1B7E60C0}" type="slidenum">
              <a:rPr lang="en-US" smtClean="0"/>
              <a:pPr/>
              <a:t>17</a:t>
            </a:fld>
            <a:endParaRPr lang="en-US"/>
          </a:p>
        </p:txBody>
      </p:sp>
    </p:spTree>
    <p:extLst>
      <p:ext uri="{BB962C8B-B14F-4D97-AF65-F5344CB8AC3E}">
        <p14:creationId xmlns:p14="http://schemas.microsoft.com/office/powerpoint/2010/main" val="1997441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36F4C7C-243F-4AE0-ACE4-72D8F3FD8161}"/>
              </a:ext>
            </a:extLst>
          </p:cNvPr>
          <p:cNvSpPr>
            <a:spLocks noGrp="1"/>
          </p:cNvSpPr>
          <p:nvPr>
            <p:ph type="sldNum" sz="quarter" idx="10"/>
          </p:nvPr>
        </p:nvSpPr>
        <p:spPr/>
        <p:txBody>
          <a:bodyPr/>
          <a:lstStyle/>
          <a:p>
            <a:fld id="{0969892B-6FB2-445D-B6A4-8332FBFF141C}" type="slidenum">
              <a:rPr lang="en-US" smtClean="0"/>
              <a:pPr/>
              <a:t>18</a:t>
            </a:fld>
            <a:endParaRPr lang="en-US"/>
          </a:p>
        </p:txBody>
      </p:sp>
      <p:sp>
        <p:nvSpPr>
          <p:cNvPr id="3" name="Text Placeholder 2">
            <a:extLst>
              <a:ext uri="{FF2B5EF4-FFF2-40B4-BE49-F238E27FC236}">
                <a16:creationId xmlns:a16="http://schemas.microsoft.com/office/drawing/2014/main" id="{CED9AA13-74A3-434A-A658-737C327A22B9}"/>
              </a:ext>
            </a:extLst>
          </p:cNvPr>
          <p:cNvSpPr>
            <a:spLocks noGrp="1"/>
          </p:cNvSpPr>
          <p:nvPr>
            <p:ph type="body" sz="quarter" idx="11"/>
          </p:nvPr>
        </p:nvSpPr>
        <p:spPr/>
        <p:txBody>
          <a:bodyPr>
            <a:normAutofit/>
          </a:bodyPr>
          <a:lstStyle/>
          <a:p>
            <a:r>
              <a:rPr lang="en-US" sz="6600"/>
              <a:t>Financial Plan</a:t>
            </a:r>
          </a:p>
          <a:p>
            <a:r>
              <a:rPr lang="en-US" sz="6600"/>
              <a:t>Review</a:t>
            </a:r>
          </a:p>
        </p:txBody>
      </p:sp>
    </p:spTree>
    <p:extLst>
      <p:ext uri="{BB962C8B-B14F-4D97-AF65-F5344CB8AC3E}">
        <p14:creationId xmlns:p14="http://schemas.microsoft.com/office/powerpoint/2010/main" val="6139774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CF506DC-3DDB-4774-AE7D-A64514E16C2A}"/>
              </a:ext>
            </a:extLst>
          </p:cNvPr>
          <p:cNvSpPr>
            <a:spLocks noGrp="1"/>
          </p:cNvSpPr>
          <p:nvPr>
            <p:ph type="title"/>
          </p:nvPr>
        </p:nvSpPr>
        <p:spPr/>
        <p:txBody>
          <a:bodyPr/>
          <a:lstStyle/>
          <a:p>
            <a:r>
              <a:rPr lang="en-US"/>
              <a:t>Financial Plan</a:t>
            </a:r>
          </a:p>
        </p:txBody>
      </p:sp>
      <p:sp>
        <p:nvSpPr>
          <p:cNvPr id="7" name="Content Placeholder 6">
            <a:extLst>
              <a:ext uri="{FF2B5EF4-FFF2-40B4-BE49-F238E27FC236}">
                <a16:creationId xmlns:a16="http://schemas.microsoft.com/office/drawing/2014/main" id="{BEDAD62A-84C9-42AB-932D-7FA3482CB84B}"/>
              </a:ext>
            </a:extLst>
          </p:cNvPr>
          <p:cNvSpPr>
            <a:spLocks noGrp="1"/>
          </p:cNvSpPr>
          <p:nvPr>
            <p:ph idx="1"/>
          </p:nvPr>
        </p:nvSpPr>
        <p:spPr/>
        <p:txBody>
          <a:bodyPr/>
          <a:lstStyle/>
          <a:p>
            <a:r>
              <a:rPr lang="en-US"/>
              <a:t>IRF collects cash funded capital projects and debt service</a:t>
            </a:r>
          </a:p>
          <a:p>
            <a:r>
              <a:rPr lang="en-US"/>
              <a:t>O&amp;M portion collects the remaining less Rate Stabilization Fee (RSF)</a:t>
            </a:r>
          </a:p>
          <a:p>
            <a:r>
              <a:rPr lang="en-US"/>
              <a:t>Revenue adjustments smoothed out for FY 2024 through FY 2027</a:t>
            </a:r>
          </a:p>
          <a:p>
            <a:endParaRPr lang="en-US"/>
          </a:p>
        </p:txBody>
      </p:sp>
      <p:sp>
        <p:nvSpPr>
          <p:cNvPr id="5" name="Slide Number Placeholder 4">
            <a:extLst>
              <a:ext uri="{FF2B5EF4-FFF2-40B4-BE49-F238E27FC236}">
                <a16:creationId xmlns:a16="http://schemas.microsoft.com/office/drawing/2014/main" id="{ECCD5F2B-3D7C-4BF3-876D-15E13E19794F}"/>
              </a:ext>
            </a:extLst>
          </p:cNvPr>
          <p:cNvSpPr>
            <a:spLocks noGrp="1"/>
          </p:cNvSpPr>
          <p:nvPr>
            <p:ph type="sldNum" sz="quarter" idx="10"/>
          </p:nvPr>
        </p:nvSpPr>
        <p:spPr/>
        <p:txBody>
          <a:bodyPr/>
          <a:lstStyle/>
          <a:p>
            <a:fld id="{F9A1070B-E53E-4F23-90CF-57ED1B7E60C0}" type="slidenum">
              <a:rPr lang="en-US" smtClean="0"/>
              <a:pPr/>
              <a:t>19</a:t>
            </a:fld>
            <a:endParaRPr lang="en-US"/>
          </a:p>
        </p:txBody>
      </p:sp>
      <p:graphicFrame>
        <p:nvGraphicFramePr>
          <p:cNvPr id="2" name="Table 2">
            <a:extLst>
              <a:ext uri="{FF2B5EF4-FFF2-40B4-BE49-F238E27FC236}">
                <a16:creationId xmlns:a16="http://schemas.microsoft.com/office/drawing/2014/main" id="{309539DD-D1D3-477B-BB3C-FDC5C696C3C3}"/>
              </a:ext>
            </a:extLst>
          </p:cNvPr>
          <p:cNvGraphicFramePr>
            <a:graphicFrameLocks noGrp="1"/>
          </p:cNvGraphicFramePr>
          <p:nvPr>
            <p:extLst>
              <p:ext uri="{D42A27DB-BD31-4B8C-83A1-F6EECF244321}">
                <p14:modId xmlns:p14="http://schemas.microsoft.com/office/powerpoint/2010/main" val="2529605053"/>
              </p:ext>
            </p:extLst>
          </p:nvPr>
        </p:nvGraphicFramePr>
        <p:xfrm>
          <a:off x="1003852" y="3151527"/>
          <a:ext cx="10177274" cy="2148840"/>
        </p:xfrm>
        <a:graphic>
          <a:graphicData uri="http://schemas.openxmlformats.org/drawingml/2006/table">
            <a:tbl>
              <a:tblPr firstRow="1" bandRow="1">
                <a:tableStyleId>{073A0DAA-6AF3-43AB-8588-CEC1D06C72B9}</a:tableStyleId>
              </a:tblPr>
              <a:tblGrid>
                <a:gridCol w="2629790">
                  <a:extLst>
                    <a:ext uri="{9D8B030D-6E8A-4147-A177-3AD203B41FA5}">
                      <a16:colId xmlns:a16="http://schemas.microsoft.com/office/drawing/2014/main" val="1937667533"/>
                    </a:ext>
                  </a:extLst>
                </a:gridCol>
                <a:gridCol w="1257914">
                  <a:extLst>
                    <a:ext uri="{9D8B030D-6E8A-4147-A177-3AD203B41FA5}">
                      <a16:colId xmlns:a16="http://schemas.microsoft.com/office/drawing/2014/main" val="3992481123"/>
                    </a:ext>
                  </a:extLst>
                </a:gridCol>
                <a:gridCol w="1257914">
                  <a:extLst>
                    <a:ext uri="{9D8B030D-6E8A-4147-A177-3AD203B41FA5}">
                      <a16:colId xmlns:a16="http://schemas.microsoft.com/office/drawing/2014/main" val="2328917487"/>
                    </a:ext>
                  </a:extLst>
                </a:gridCol>
                <a:gridCol w="1257914">
                  <a:extLst>
                    <a:ext uri="{9D8B030D-6E8A-4147-A177-3AD203B41FA5}">
                      <a16:colId xmlns:a16="http://schemas.microsoft.com/office/drawing/2014/main" val="3676345638"/>
                    </a:ext>
                  </a:extLst>
                </a:gridCol>
                <a:gridCol w="1257914">
                  <a:extLst>
                    <a:ext uri="{9D8B030D-6E8A-4147-A177-3AD203B41FA5}">
                      <a16:colId xmlns:a16="http://schemas.microsoft.com/office/drawing/2014/main" val="1955275900"/>
                    </a:ext>
                  </a:extLst>
                </a:gridCol>
                <a:gridCol w="1257914">
                  <a:extLst>
                    <a:ext uri="{9D8B030D-6E8A-4147-A177-3AD203B41FA5}">
                      <a16:colId xmlns:a16="http://schemas.microsoft.com/office/drawing/2014/main" val="3600654567"/>
                    </a:ext>
                  </a:extLst>
                </a:gridCol>
                <a:gridCol w="1257914">
                  <a:extLst>
                    <a:ext uri="{9D8B030D-6E8A-4147-A177-3AD203B41FA5}">
                      <a16:colId xmlns:a16="http://schemas.microsoft.com/office/drawing/2014/main" val="2690403425"/>
                    </a:ext>
                  </a:extLst>
                </a:gridCol>
              </a:tblGrid>
              <a:tr h="320040">
                <a:tc>
                  <a:txBody>
                    <a:bodyPr/>
                    <a:lstStyle/>
                    <a:p>
                      <a:pPr algn="l" fontAlgn="ctr"/>
                      <a:r>
                        <a:rPr lang="en-US" sz="1800" b="1" i="0" u="none" strike="noStrike">
                          <a:solidFill>
                            <a:schemeClr val="bg2"/>
                          </a:solidFill>
                          <a:effectLst/>
                          <a:latin typeface="Arial" panose="020B0604020202020204" pitchFamily="34" charset="0"/>
                        </a:rPr>
                        <a:t>Financial Plan</a:t>
                      </a:r>
                    </a:p>
                  </a:txBody>
                  <a:tcPr marL="45720" marR="45720" marT="0" marB="0" anchor="ctr"/>
                </a:tc>
                <a:tc>
                  <a:txBody>
                    <a:bodyPr/>
                    <a:lstStyle/>
                    <a:p>
                      <a:pPr algn="ctr" fontAlgn="ctr"/>
                      <a:r>
                        <a:rPr lang="en-US" sz="1800" b="1" i="0" u="none" strike="noStrike">
                          <a:solidFill>
                            <a:schemeClr val="bg2"/>
                          </a:solidFill>
                          <a:effectLst/>
                          <a:latin typeface="Arial" panose="020B0604020202020204" pitchFamily="34" charset="0"/>
                        </a:rPr>
                        <a:t>COS</a:t>
                      </a:r>
                    </a:p>
                    <a:p>
                      <a:pPr algn="ctr" fontAlgn="ctr"/>
                      <a:r>
                        <a:rPr lang="en-US" sz="1800" b="1" i="0" u="none" strike="noStrike">
                          <a:solidFill>
                            <a:schemeClr val="bg2"/>
                          </a:solidFill>
                          <a:effectLst/>
                          <a:latin typeface="Arial" panose="020B0604020202020204" pitchFamily="34" charset="0"/>
                        </a:rPr>
                        <a:t>FY 2021</a:t>
                      </a:r>
                    </a:p>
                  </a:txBody>
                  <a:tcPr marL="45720" marR="45720" marT="0" marB="0" anchor="ctr"/>
                </a:tc>
                <a:tc>
                  <a:txBody>
                    <a:bodyPr/>
                    <a:lstStyle/>
                    <a:p>
                      <a:pPr algn="ctr" fontAlgn="ctr"/>
                      <a:r>
                        <a:rPr lang="en-US" sz="1800" b="1" i="0" u="none" strike="noStrike">
                          <a:solidFill>
                            <a:schemeClr val="bg2"/>
                          </a:solidFill>
                          <a:effectLst/>
                          <a:latin typeface="Arial" panose="020B0604020202020204" pitchFamily="34" charset="0"/>
                        </a:rPr>
                        <a:t>Proposed</a:t>
                      </a:r>
                    </a:p>
                    <a:p>
                      <a:pPr algn="ctr" fontAlgn="ctr"/>
                      <a:r>
                        <a:rPr lang="en-US" sz="1800" b="1" i="0" u="none" strike="noStrike">
                          <a:solidFill>
                            <a:schemeClr val="bg2"/>
                          </a:solidFill>
                          <a:effectLst/>
                          <a:latin typeface="Arial" panose="020B0604020202020204" pitchFamily="34" charset="0"/>
                        </a:rPr>
                        <a:t>FY 2023</a:t>
                      </a:r>
                    </a:p>
                  </a:txBody>
                  <a:tcPr marL="45720" marR="45720" marT="0" marB="0" anchor="ctr"/>
                </a:tc>
                <a:tc>
                  <a:txBody>
                    <a:bodyPr/>
                    <a:lstStyle/>
                    <a:p>
                      <a:pPr marL="0" marR="0" lvl="0" indent="0" algn="ctr" defTabSz="914296" rtl="0" eaLnBrk="1" fontAlgn="ctr" latinLnBrk="0" hangingPunct="1">
                        <a:lnSpc>
                          <a:spcPct val="100000"/>
                        </a:lnSpc>
                        <a:spcBef>
                          <a:spcPts val="0"/>
                        </a:spcBef>
                        <a:spcAft>
                          <a:spcPts val="0"/>
                        </a:spcAft>
                        <a:buClrTx/>
                        <a:buSzTx/>
                        <a:buFontTx/>
                        <a:buNone/>
                        <a:tabLst/>
                        <a:defRPr/>
                      </a:pPr>
                      <a:r>
                        <a:rPr lang="en-US" sz="1800" b="1" i="0" u="none" strike="noStrike">
                          <a:solidFill>
                            <a:schemeClr val="bg2"/>
                          </a:solidFill>
                          <a:effectLst/>
                          <a:latin typeface="Arial" panose="020B0604020202020204" pitchFamily="34" charset="0"/>
                        </a:rPr>
                        <a:t>Proposed</a:t>
                      </a:r>
                    </a:p>
                    <a:p>
                      <a:pPr algn="ctr" fontAlgn="ctr"/>
                      <a:r>
                        <a:rPr lang="en-US" sz="1800" b="1" i="0" u="none" strike="noStrike">
                          <a:solidFill>
                            <a:schemeClr val="bg2"/>
                          </a:solidFill>
                          <a:effectLst/>
                          <a:latin typeface="Arial" panose="020B0604020202020204" pitchFamily="34" charset="0"/>
                        </a:rPr>
                        <a:t>FY 2024</a:t>
                      </a:r>
                    </a:p>
                  </a:txBody>
                  <a:tcPr marL="45720" marR="45720" marT="0" marB="0" anchor="ctr"/>
                </a:tc>
                <a:tc>
                  <a:txBody>
                    <a:bodyPr/>
                    <a:lstStyle/>
                    <a:p>
                      <a:pPr marL="0" marR="0" lvl="0" indent="0" algn="ctr" defTabSz="914296" rtl="0" eaLnBrk="1" fontAlgn="ctr" latinLnBrk="0" hangingPunct="1">
                        <a:lnSpc>
                          <a:spcPct val="100000"/>
                        </a:lnSpc>
                        <a:spcBef>
                          <a:spcPts val="0"/>
                        </a:spcBef>
                        <a:spcAft>
                          <a:spcPts val="0"/>
                        </a:spcAft>
                        <a:buClrTx/>
                        <a:buSzTx/>
                        <a:buFontTx/>
                        <a:buNone/>
                        <a:tabLst/>
                        <a:defRPr/>
                      </a:pPr>
                      <a:r>
                        <a:rPr lang="en-US" sz="1800" b="1" i="0" u="none" strike="noStrike">
                          <a:solidFill>
                            <a:schemeClr val="bg2"/>
                          </a:solidFill>
                          <a:effectLst/>
                          <a:latin typeface="Arial" panose="020B0604020202020204" pitchFamily="34" charset="0"/>
                        </a:rPr>
                        <a:t>Proposed</a:t>
                      </a:r>
                    </a:p>
                    <a:p>
                      <a:pPr algn="ctr" fontAlgn="ctr"/>
                      <a:r>
                        <a:rPr lang="en-US" sz="1800" b="1" i="0" u="none" strike="noStrike">
                          <a:solidFill>
                            <a:schemeClr val="bg2"/>
                          </a:solidFill>
                          <a:effectLst/>
                          <a:latin typeface="Arial" panose="020B0604020202020204" pitchFamily="34" charset="0"/>
                        </a:rPr>
                        <a:t>FY 2025</a:t>
                      </a:r>
                    </a:p>
                  </a:txBody>
                  <a:tcPr marL="45720" marR="45720" marT="0" marB="0" anchor="ctr"/>
                </a:tc>
                <a:tc>
                  <a:txBody>
                    <a:bodyPr/>
                    <a:lstStyle/>
                    <a:p>
                      <a:pPr marL="0" marR="0" lvl="0" indent="0" algn="ctr" defTabSz="914296" rtl="0" eaLnBrk="1" fontAlgn="ctr" latinLnBrk="0" hangingPunct="1">
                        <a:lnSpc>
                          <a:spcPct val="100000"/>
                        </a:lnSpc>
                        <a:spcBef>
                          <a:spcPts val="0"/>
                        </a:spcBef>
                        <a:spcAft>
                          <a:spcPts val="0"/>
                        </a:spcAft>
                        <a:buClrTx/>
                        <a:buSzTx/>
                        <a:buFontTx/>
                        <a:buNone/>
                        <a:tabLst/>
                        <a:defRPr/>
                      </a:pPr>
                      <a:r>
                        <a:rPr lang="en-US" sz="1800" b="1" i="0" u="none" strike="noStrike">
                          <a:solidFill>
                            <a:schemeClr val="bg2"/>
                          </a:solidFill>
                          <a:effectLst/>
                          <a:latin typeface="Arial" panose="020B0604020202020204" pitchFamily="34" charset="0"/>
                        </a:rPr>
                        <a:t>Proposed</a:t>
                      </a:r>
                    </a:p>
                    <a:p>
                      <a:pPr algn="ctr" fontAlgn="ctr"/>
                      <a:r>
                        <a:rPr lang="en-US" sz="1800" b="1" i="0" u="none" strike="noStrike">
                          <a:solidFill>
                            <a:schemeClr val="bg2"/>
                          </a:solidFill>
                          <a:effectLst/>
                          <a:latin typeface="Arial" panose="020B0604020202020204" pitchFamily="34" charset="0"/>
                        </a:rPr>
                        <a:t>FY 2026</a:t>
                      </a:r>
                    </a:p>
                  </a:txBody>
                  <a:tcPr marL="45720" marR="45720" marT="0" marB="0" anchor="ctr"/>
                </a:tc>
                <a:tc>
                  <a:txBody>
                    <a:bodyPr/>
                    <a:lstStyle/>
                    <a:p>
                      <a:pPr marL="0" marR="0" lvl="0" indent="0" algn="ctr" defTabSz="914296" rtl="0" eaLnBrk="1" fontAlgn="ctr" latinLnBrk="0" hangingPunct="1">
                        <a:lnSpc>
                          <a:spcPct val="100000"/>
                        </a:lnSpc>
                        <a:spcBef>
                          <a:spcPts val="0"/>
                        </a:spcBef>
                        <a:spcAft>
                          <a:spcPts val="0"/>
                        </a:spcAft>
                        <a:buClrTx/>
                        <a:buSzTx/>
                        <a:buFontTx/>
                        <a:buNone/>
                        <a:tabLst/>
                        <a:defRPr/>
                      </a:pPr>
                      <a:r>
                        <a:rPr lang="en-US" sz="1800" b="1" i="0" u="none" strike="noStrike">
                          <a:solidFill>
                            <a:schemeClr val="bg2"/>
                          </a:solidFill>
                          <a:effectLst/>
                          <a:latin typeface="Arial" panose="020B0604020202020204" pitchFamily="34" charset="0"/>
                        </a:rPr>
                        <a:t>Proposed</a:t>
                      </a:r>
                    </a:p>
                    <a:p>
                      <a:pPr algn="ctr" fontAlgn="ctr"/>
                      <a:r>
                        <a:rPr lang="en-US" sz="1800" b="1" i="0" u="none" strike="noStrike">
                          <a:solidFill>
                            <a:schemeClr val="bg2"/>
                          </a:solidFill>
                          <a:effectLst/>
                          <a:latin typeface="Arial" panose="020B0604020202020204" pitchFamily="34" charset="0"/>
                        </a:rPr>
                        <a:t>FY 2027</a:t>
                      </a:r>
                    </a:p>
                  </a:txBody>
                  <a:tcPr marL="45720" marR="45720" marT="0" marB="0" anchor="ctr"/>
                </a:tc>
                <a:extLst>
                  <a:ext uri="{0D108BD9-81ED-4DB2-BD59-A6C34878D82A}">
                    <a16:rowId xmlns:a16="http://schemas.microsoft.com/office/drawing/2014/main" val="718942200"/>
                  </a:ext>
                </a:extLst>
              </a:tr>
              <a:tr h="320040">
                <a:tc>
                  <a:txBody>
                    <a:bodyPr/>
                    <a:lstStyle/>
                    <a:p>
                      <a:pPr algn="l" fontAlgn="b"/>
                      <a:r>
                        <a:rPr lang="en-US" sz="1800" b="0" i="0" u="none" strike="noStrike">
                          <a:solidFill>
                            <a:schemeClr val="tx2"/>
                          </a:solidFill>
                          <a:effectLst/>
                          <a:latin typeface="Arial" panose="020B0604020202020204" pitchFamily="34" charset="0"/>
                        </a:rPr>
                        <a:t>O&amp;M ($M)</a:t>
                      </a:r>
                    </a:p>
                  </a:txBody>
                  <a:tcPr marL="45720" marR="45720" marT="0" marB="0" anchor="ctr"/>
                </a:tc>
                <a:tc>
                  <a:txBody>
                    <a:bodyPr/>
                    <a:lstStyle/>
                    <a:p>
                      <a:pPr algn="r" fontAlgn="b"/>
                      <a:r>
                        <a:rPr lang="en-US" sz="1800" b="0" i="0" u="none" strike="noStrike">
                          <a:solidFill>
                            <a:schemeClr val="tx1"/>
                          </a:solidFill>
                          <a:effectLst/>
                          <a:latin typeface="Arial" panose="020B0604020202020204" pitchFamily="34" charset="0"/>
                        </a:rPr>
                        <a:t>$30.2 </a:t>
                      </a:r>
                    </a:p>
                  </a:txBody>
                  <a:tcPr marL="45720" marR="45720" marT="7620" marB="0" anchor="ctr"/>
                </a:tc>
                <a:tc>
                  <a:txBody>
                    <a:bodyPr/>
                    <a:lstStyle/>
                    <a:p>
                      <a:pPr algn="r" fontAlgn="b"/>
                      <a:r>
                        <a:rPr lang="en-US" sz="1800" b="0" i="0" u="none" strike="noStrike">
                          <a:solidFill>
                            <a:schemeClr val="tx1"/>
                          </a:solidFill>
                          <a:effectLst/>
                          <a:latin typeface="Arial" panose="020B0604020202020204" pitchFamily="34" charset="0"/>
                        </a:rPr>
                        <a:t>$32.7 </a:t>
                      </a:r>
                    </a:p>
                  </a:txBody>
                  <a:tcPr marL="45720" marR="45720" marT="7620" marB="0" anchor="ctr"/>
                </a:tc>
                <a:tc>
                  <a:txBody>
                    <a:bodyPr/>
                    <a:lstStyle/>
                    <a:p>
                      <a:pPr algn="r" fontAlgn="b"/>
                      <a:r>
                        <a:rPr lang="en-US" sz="1800" b="0" i="0" u="none" strike="noStrike">
                          <a:solidFill>
                            <a:schemeClr val="tx1"/>
                          </a:solidFill>
                          <a:effectLst/>
                          <a:latin typeface="Arial" panose="020B0604020202020204" pitchFamily="34" charset="0"/>
                        </a:rPr>
                        <a:t>$34.1 </a:t>
                      </a:r>
                    </a:p>
                  </a:txBody>
                  <a:tcPr marL="45720" marR="45720" marT="7620" marB="0" anchor="ctr"/>
                </a:tc>
                <a:tc>
                  <a:txBody>
                    <a:bodyPr/>
                    <a:lstStyle/>
                    <a:p>
                      <a:pPr algn="r" fontAlgn="b"/>
                      <a:r>
                        <a:rPr lang="en-US" sz="1800" b="0" i="0" u="none" strike="noStrike">
                          <a:solidFill>
                            <a:schemeClr val="tx1"/>
                          </a:solidFill>
                          <a:effectLst/>
                          <a:latin typeface="Arial" panose="020B0604020202020204" pitchFamily="34" charset="0"/>
                        </a:rPr>
                        <a:t>$36.0 </a:t>
                      </a:r>
                    </a:p>
                  </a:txBody>
                  <a:tcPr marL="45720" marR="45720" marT="7620" marB="0" anchor="ctr"/>
                </a:tc>
                <a:tc>
                  <a:txBody>
                    <a:bodyPr/>
                    <a:lstStyle/>
                    <a:p>
                      <a:pPr algn="r" fontAlgn="b"/>
                      <a:r>
                        <a:rPr lang="en-US" sz="1800" b="0" i="0" u="none" strike="noStrike">
                          <a:solidFill>
                            <a:schemeClr val="tx1"/>
                          </a:solidFill>
                          <a:effectLst/>
                          <a:latin typeface="Arial" panose="020B0604020202020204" pitchFamily="34" charset="0"/>
                        </a:rPr>
                        <a:t>$38.0 </a:t>
                      </a:r>
                    </a:p>
                  </a:txBody>
                  <a:tcPr marL="45720" marR="45720" marT="7620" marB="0" anchor="ctr"/>
                </a:tc>
                <a:tc>
                  <a:txBody>
                    <a:bodyPr/>
                    <a:lstStyle/>
                    <a:p>
                      <a:pPr algn="r" fontAlgn="b"/>
                      <a:r>
                        <a:rPr lang="en-US" sz="1800" b="0" i="0" u="none" strike="noStrike">
                          <a:solidFill>
                            <a:schemeClr val="tx1"/>
                          </a:solidFill>
                          <a:effectLst/>
                          <a:latin typeface="Arial" panose="020B0604020202020204" pitchFamily="34" charset="0"/>
                        </a:rPr>
                        <a:t>$40.2 </a:t>
                      </a:r>
                    </a:p>
                  </a:txBody>
                  <a:tcPr marL="45720" marR="45720" marT="7620" marB="0" anchor="ctr"/>
                </a:tc>
                <a:extLst>
                  <a:ext uri="{0D108BD9-81ED-4DB2-BD59-A6C34878D82A}">
                    <a16:rowId xmlns:a16="http://schemas.microsoft.com/office/drawing/2014/main" val="2045787273"/>
                  </a:ext>
                </a:extLst>
              </a:tr>
              <a:tr h="320040">
                <a:tc>
                  <a:txBody>
                    <a:bodyPr/>
                    <a:lstStyle/>
                    <a:p>
                      <a:pPr algn="l" fontAlgn="b"/>
                      <a:r>
                        <a:rPr lang="en-US" sz="1800" b="0" i="0" u="none" strike="noStrike">
                          <a:solidFill>
                            <a:schemeClr val="tx2"/>
                          </a:solidFill>
                          <a:effectLst/>
                          <a:latin typeface="Arial" panose="020B0604020202020204" pitchFamily="34" charset="0"/>
                        </a:rPr>
                        <a:t>IRF ($M)</a:t>
                      </a:r>
                    </a:p>
                  </a:txBody>
                  <a:tcPr marL="45720" marR="45720" marT="0" marB="0" anchor="ctr"/>
                </a:tc>
                <a:tc>
                  <a:txBody>
                    <a:bodyPr/>
                    <a:lstStyle/>
                    <a:p>
                      <a:pPr algn="r" fontAlgn="b"/>
                      <a:r>
                        <a:rPr lang="en-US" sz="1800" b="0" i="0" u="none" strike="noStrike">
                          <a:solidFill>
                            <a:schemeClr val="tx1"/>
                          </a:solidFill>
                          <a:effectLst/>
                          <a:latin typeface="Arial" panose="020B0604020202020204" pitchFamily="34" charset="0"/>
                        </a:rPr>
                        <a:t>$9.1 </a:t>
                      </a:r>
                    </a:p>
                  </a:txBody>
                  <a:tcPr marL="45720" marR="45720" marT="7620" marB="0" anchor="ctr"/>
                </a:tc>
                <a:tc>
                  <a:txBody>
                    <a:bodyPr/>
                    <a:lstStyle/>
                    <a:p>
                      <a:pPr algn="r" fontAlgn="b"/>
                      <a:r>
                        <a:rPr lang="en-US" sz="1800" b="0" i="0" u="none" strike="noStrike">
                          <a:solidFill>
                            <a:schemeClr val="tx1"/>
                          </a:solidFill>
                          <a:effectLst/>
                          <a:latin typeface="Arial" panose="020B0604020202020204" pitchFamily="34" charset="0"/>
                        </a:rPr>
                        <a:t>$9.3 </a:t>
                      </a:r>
                    </a:p>
                  </a:txBody>
                  <a:tcPr marL="45720" marR="45720" marT="7620" marB="0" anchor="ctr"/>
                </a:tc>
                <a:tc>
                  <a:txBody>
                    <a:bodyPr/>
                    <a:lstStyle/>
                    <a:p>
                      <a:pPr algn="r" fontAlgn="b"/>
                      <a:r>
                        <a:rPr lang="en-US" sz="1800" b="0" i="0" u="none" strike="noStrike">
                          <a:solidFill>
                            <a:schemeClr val="tx1"/>
                          </a:solidFill>
                          <a:effectLst/>
                          <a:latin typeface="Arial" panose="020B0604020202020204" pitchFamily="34" charset="0"/>
                        </a:rPr>
                        <a:t>$14.5 </a:t>
                      </a:r>
                    </a:p>
                  </a:txBody>
                  <a:tcPr marL="45720" marR="45720" marT="7620" marB="0" anchor="ctr"/>
                </a:tc>
                <a:tc>
                  <a:txBody>
                    <a:bodyPr/>
                    <a:lstStyle/>
                    <a:p>
                      <a:pPr algn="r" fontAlgn="b"/>
                      <a:r>
                        <a:rPr lang="en-US" sz="1800" b="0" i="0" u="none" strike="noStrike">
                          <a:solidFill>
                            <a:schemeClr val="tx1"/>
                          </a:solidFill>
                          <a:effectLst/>
                          <a:latin typeface="Arial" panose="020B0604020202020204" pitchFamily="34" charset="0"/>
                        </a:rPr>
                        <a:t>$21.4 </a:t>
                      </a:r>
                    </a:p>
                  </a:txBody>
                  <a:tcPr marL="45720" marR="45720" marT="7620" marB="0" anchor="ctr"/>
                </a:tc>
                <a:tc>
                  <a:txBody>
                    <a:bodyPr/>
                    <a:lstStyle/>
                    <a:p>
                      <a:pPr algn="r" fontAlgn="b"/>
                      <a:r>
                        <a:rPr lang="en-US" sz="1800" b="0" i="0" u="none" strike="noStrike">
                          <a:solidFill>
                            <a:schemeClr val="tx1"/>
                          </a:solidFill>
                          <a:effectLst/>
                          <a:latin typeface="Arial" panose="020B0604020202020204" pitchFamily="34" charset="0"/>
                        </a:rPr>
                        <a:t>$21.5 </a:t>
                      </a:r>
                    </a:p>
                  </a:txBody>
                  <a:tcPr marL="45720" marR="45720" marT="7620" marB="0" anchor="ctr"/>
                </a:tc>
                <a:tc>
                  <a:txBody>
                    <a:bodyPr/>
                    <a:lstStyle/>
                    <a:p>
                      <a:pPr algn="r" fontAlgn="b"/>
                      <a:r>
                        <a:rPr lang="en-US" sz="1800" b="0" i="0" u="none" strike="noStrike">
                          <a:solidFill>
                            <a:schemeClr val="tx1"/>
                          </a:solidFill>
                          <a:effectLst/>
                          <a:latin typeface="Arial" panose="020B0604020202020204" pitchFamily="34" charset="0"/>
                        </a:rPr>
                        <a:t>$25.0 </a:t>
                      </a:r>
                    </a:p>
                  </a:txBody>
                  <a:tcPr marL="45720" marR="45720" marT="7620" marB="0" anchor="ctr"/>
                </a:tc>
                <a:extLst>
                  <a:ext uri="{0D108BD9-81ED-4DB2-BD59-A6C34878D82A}">
                    <a16:rowId xmlns:a16="http://schemas.microsoft.com/office/drawing/2014/main" val="1288492270"/>
                  </a:ext>
                </a:extLst>
              </a:tr>
              <a:tr h="320040">
                <a:tc>
                  <a:txBody>
                    <a:bodyPr/>
                    <a:lstStyle/>
                    <a:p>
                      <a:pPr algn="l" fontAlgn="b"/>
                      <a:r>
                        <a:rPr lang="en-US" sz="1800" b="1" i="0" u="none" strike="noStrike">
                          <a:solidFill>
                            <a:schemeClr val="tx2"/>
                          </a:solidFill>
                          <a:effectLst/>
                          <a:latin typeface="Arial"/>
                        </a:rPr>
                        <a:t>Revenue Needed ($M)</a:t>
                      </a:r>
                    </a:p>
                  </a:txBody>
                  <a:tcPr marL="45720" marR="45720" marT="0" marB="0" anchor="ctr"/>
                </a:tc>
                <a:tc>
                  <a:txBody>
                    <a:bodyPr/>
                    <a:lstStyle/>
                    <a:p>
                      <a:pPr algn="r" fontAlgn="b"/>
                      <a:r>
                        <a:rPr lang="en-US" sz="1800" b="1" i="0" u="none" strike="noStrike">
                          <a:solidFill>
                            <a:schemeClr val="tx1"/>
                          </a:solidFill>
                          <a:effectLst/>
                          <a:latin typeface="Arial" panose="020B0604020202020204" pitchFamily="34" charset="0"/>
                        </a:rPr>
                        <a:t>$39.3 </a:t>
                      </a:r>
                    </a:p>
                  </a:txBody>
                  <a:tcPr marL="45720" marR="45720" marT="7620" marB="0" anchor="ctr"/>
                </a:tc>
                <a:tc>
                  <a:txBody>
                    <a:bodyPr/>
                    <a:lstStyle/>
                    <a:p>
                      <a:pPr algn="r" fontAlgn="b"/>
                      <a:r>
                        <a:rPr lang="en-US" sz="1800" b="1" i="0" u="none" strike="noStrike">
                          <a:solidFill>
                            <a:schemeClr val="tx1"/>
                          </a:solidFill>
                          <a:effectLst/>
                          <a:latin typeface="Arial" panose="020B0604020202020204" pitchFamily="34" charset="0"/>
                        </a:rPr>
                        <a:t>$42.0 </a:t>
                      </a:r>
                    </a:p>
                  </a:txBody>
                  <a:tcPr marL="45720" marR="45720" marT="7620" marB="0" anchor="ctr"/>
                </a:tc>
                <a:tc>
                  <a:txBody>
                    <a:bodyPr/>
                    <a:lstStyle/>
                    <a:p>
                      <a:pPr algn="r" fontAlgn="b"/>
                      <a:r>
                        <a:rPr lang="en-US" sz="1800" b="1" i="0" u="none" strike="noStrike">
                          <a:solidFill>
                            <a:schemeClr val="tx1"/>
                          </a:solidFill>
                          <a:effectLst/>
                          <a:latin typeface="Arial" panose="020B0604020202020204" pitchFamily="34" charset="0"/>
                        </a:rPr>
                        <a:t>$48.6 </a:t>
                      </a:r>
                    </a:p>
                  </a:txBody>
                  <a:tcPr marL="45720" marR="45720" marT="7620" marB="0" anchor="ctr"/>
                </a:tc>
                <a:tc>
                  <a:txBody>
                    <a:bodyPr/>
                    <a:lstStyle/>
                    <a:p>
                      <a:pPr algn="r" fontAlgn="b"/>
                      <a:r>
                        <a:rPr lang="en-US" sz="1800" b="1" i="0" u="none" strike="noStrike">
                          <a:solidFill>
                            <a:schemeClr val="tx1"/>
                          </a:solidFill>
                          <a:effectLst/>
                          <a:latin typeface="Arial" panose="020B0604020202020204" pitchFamily="34" charset="0"/>
                        </a:rPr>
                        <a:t>$57.5 </a:t>
                      </a:r>
                    </a:p>
                  </a:txBody>
                  <a:tcPr marL="45720" marR="45720" marT="7620" marB="0" anchor="ctr"/>
                </a:tc>
                <a:tc>
                  <a:txBody>
                    <a:bodyPr/>
                    <a:lstStyle/>
                    <a:p>
                      <a:pPr algn="r" fontAlgn="b"/>
                      <a:r>
                        <a:rPr lang="en-US" sz="1800" b="1" i="0" u="none" strike="noStrike">
                          <a:solidFill>
                            <a:schemeClr val="tx1"/>
                          </a:solidFill>
                          <a:effectLst/>
                          <a:latin typeface="Arial" panose="020B0604020202020204" pitchFamily="34" charset="0"/>
                        </a:rPr>
                        <a:t>$59.5 </a:t>
                      </a:r>
                    </a:p>
                  </a:txBody>
                  <a:tcPr marL="45720" marR="45720" marT="7620" marB="0" anchor="ctr"/>
                </a:tc>
                <a:tc>
                  <a:txBody>
                    <a:bodyPr/>
                    <a:lstStyle/>
                    <a:p>
                      <a:pPr algn="r" fontAlgn="b"/>
                      <a:r>
                        <a:rPr lang="en-US" sz="1800" b="1" i="0" u="none" strike="noStrike">
                          <a:solidFill>
                            <a:schemeClr val="tx1"/>
                          </a:solidFill>
                          <a:effectLst/>
                          <a:latin typeface="Arial" panose="020B0604020202020204" pitchFamily="34" charset="0"/>
                        </a:rPr>
                        <a:t>$65.2 </a:t>
                      </a:r>
                    </a:p>
                  </a:txBody>
                  <a:tcPr marL="45720" marR="45720" marT="7620" marB="0" anchor="ctr"/>
                </a:tc>
                <a:extLst>
                  <a:ext uri="{0D108BD9-81ED-4DB2-BD59-A6C34878D82A}">
                    <a16:rowId xmlns:a16="http://schemas.microsoft.com/office/drawing/2014/main" val="288538377"/>
                  </a:ext>
                </a:extLst>
              </a:tr>
              <a:tr h="320040">
                <a:tc>
                  <a:txBody>
                    <a:bodyPr/>
                    <a:lstStyle/>
                    <a:p>
                      <a:pPr algn="l" fontAlgn="b"/>
                      <a:endParaRPr lang="en-US" sz="1800" b="0" i="0" u="none" strike="noStrike">
                        <a:solidFill>
                          <a:schemeClr val="tx2"/>
                        </a:solidFill>
                        <a:effectLst/>
                        <a:latin typeface="Arial" panose="020B0604020202020204" pitchFamily="34" charset="0"/>
                      </a:endParaRPr>
                    </a:p>
                  </a:txBody>
                  <a:tcPr marL="45720" marR="45720" marT="0" marB="0" anchor="ctr"/>
                </a:tc>
                <a:tc>
                  <a:txBody>
                    <a:bodyPr/>
                    <a:lstStyle/>
                    <a:p>
                      <a:pPr algn="l" fontAlgn="b"/>
                      <a:endParaRPr lang="en-US" sz="1800" b="0" i="0" u="none" strike="noStrike">
                        <a:solidFill>
                          <a:schemeClr val="tx2"/>
                        </a:solidFill>
                        <a:effectLst/>
                        <a:latin typeface="Arial" panose="020B0604020202020204" pitchFamily="34" charset="0"/>
                      </a:endParaRPr>
                    </a:p>
                  </a:txBody>
                  <a:tcPr marL="45720" marR="45720" marT="0" marB="0" anchor="ctr"/>
                </a:tc>
                <a:tc>
                  <a:txBody>
                    <a:bodyPr/>
                    <a:lstStyle/>
                    <a:p>
                      <a:pPr algn="r" fontAlgn="b"/>
                      <a:endParaRPr lang="en-US" sz="1800" b="0" i="0" u="none" strike="noStrike">
                        <a:solidFill>
                          <a:schemeClr val="tx2"/>
                        </a:solidFill>
                        <a:effectLst/>
                        <a:latin typeface="Arial"/>
                      </a:endParaRPr>
                    </a:p>
                  </a:txBody>
                  <a:tcPr marL="45720" marR="45720" marT="0" marB="0" anchor="ctr"/>
                </a:tc>
                <a:tc>
                  <a:txBody>
                    <a:bodyPr/>
                    <a:lstStyle/>
                    <a:p>
                      <a:pPr algn="r" fontAlgn="b"/>
                      <a:endParaRPr lang="en-US" sz="1800" b="0" i="0" u="none" strike="noStrike">
                        <a:solidFill>
                          <a:schemeClr val="tx2"/>
                        </a:solidFill>
                        <a:effectLst/>
                        <a:latin typeface="Arial"/>
                      </a:endParaRPr>
                    </a:p>
                  </a:txBody>
                  <a:tcPr marL="45720" marR="45720" marT="0" marB="0" anchor="ctr"/>
                </a:tc>
                <a:tc>
                  <a:txBody>
                    <a:bodyPr/>
                    <a:lstStyle/>
                    <a:p>
                      <a:pPr algn="r" fontAlgn="b"/>
                      <a:endParaRPr lang="en-US" sz="1800" b="0" i="0" u="none" strike="noStrike">
                        <a:solidFill>
                          <a:schemeClr val="tx2"/>
                        </a:solidFill>
                        <a:effectLst/>
                        <a:latin typeface="Arial" panose="020B0604020202020204" pitchFamily="34" charset="0"/>
                      </a:endParaRPr>
                    </a:p>
                  </a:txBody>
                  <a:tcPr marL="45720" marR="45720" marT="0" marB="0" anchor="ctr"/>
                </a:tc>
                <a:tc>
                  <a:txBody>
                    <a:bodyPr/>
                    <a:lstStyle/>
                    <a:p>
                      <a:pPr algn="r" fontAlgn="b"/>
                      <a:endParaRPr lang="en-US" sz="1800" b="0" i="0" u="none" strike="noStrike">
                        <a:solidFill>
                          <a:schemeClr val="tx2"/>
                        </a:solidFill>
                        <a:effectLst/>
                        <a:latin typeface="Arial" panose="020B0604020202020204" pitchFamily="34" charset="0"/>
                      </a:endParaRPr>
                    </a:p>
                  </a:txBody>
                  <a:tcPr marL="45720" marR="45720" marT="0" marB="0" anchor="ctr"/>
                </a:tc>
                <a:tc>
                  <a:txBody>
                    <a:bodyPr/>
                    <a:lstStyle/>
                    <a:p>
                      <a:pPr algn="r" fontAlgn="b"/>
                      <a:endParaRPr lang="en-US" sz="1800" b="0" i="0" u="none" strike="noStrike">
                        <a:solidFill>
                          <a:schemeClr val="tx2"/>
                        </a:solidFill>
                        <a:effectLst/>
                        <a:latin typeface="Arial" panose="020B0604020202020204" pitchFamily="34" charset="0"/>
                      </a:endParaRPr>
                    </a:p>
                  </a:txBody>
                  <a:tcPr marL="45720" marR="45720" marT="0" marB="0" anchor="ctr"/>
                </a:tc>
                <a:extLst>
                  <a:ext uri="{0D108BD9-81ED-4DB2-BD59-A6C34878D82A}">
                    <a16:rowId xmlns:a16="http://schemas.microsoft.com/office/drawing/2014/main" val="3674127496"/>
                  </a:ext>
                </a:extLst>
              </a:tr>
              <a:tr h="320040">
                <a:tc>
                  <a:txBody>
                    <a:bodyPr/>
                    <a:lstStyle/>
                    <a:p>
                      <a:pPr algn="l" fontAlgn="b"/>
                      <a:r>
                        <a:rPr lang="en-US" sz="1800" b="1" i="0" u="none" strike="noStrike">
                          <a:solidFill>
                            <a:schemeClr val="tx2"/>
                          </a:solidFill>
                          <a:effectLst/>
                          <a:latin typeface="Arial" panose="020B0604020202020204" pitchFamily="34" charset="0"/>
                        </a:rPr>
                        <a:t>Revenue Adjustments</a:t>
                      </a:r>
                    </a:p>
                  </a:txBody>
                  <a:tcPr marL="45720" marR="45720" marT="0" marB="0" anchor="ctr"/>
                </a:tc>
                <a:tc>
                  <a:txBody>
                    <a:bodyPr/>
                    <a:lstStyle/>
                    <a:p>
                      <a:pPr algn="l" fontAlgn="b"/>
                      <a:endParaRPr lang="en-US" sz="1800" b="1" i="0" u="none" strike="noStrike">
                        <a:solidFill>
                          <a:schemeClr val="tx2"/>
                        </a:solidFill>
                        <a:effectLst/>
                        <a:latin typeface="Arial" panose="020B0604020202020204" pitchFamily="34" charset="0"/>
                      </a:endParaRPr>
                    </a:p>
                  </a:txBody>
                  <a:tcPr marL="45720" marR="45720" marT="0" marB="0" anchor="ctr"/>
                </a:tc>
                <a:tc>
                  <a:txBody>
                    <a:bodyPr/>
                    <a:lstStyle/>
                    <a:p>
                      <a:pPr algn="r" fontAlgn="b"/>
                      <a:r>
                        <a:rPr lang="en-US" sz="1800" b="1" i="0" u="none" strike="noStrike">
                          <a:solidFill>
                            <a:schemeClr val="tx2"/>
                          </a:solidFill>
                          <a:effectLst/>
                          <a:latin typeface="Arial" panose="020B0604020202020204" pitchFamily="34" charset="0"/>
                        </a:rPr>
                        <a:t>6.9%</a:t>
                      </a:r>
                    </a:p>
                  </a:txBody>
                  <a:tcPr marL="45720" marR="45720" marT="0" marB="0" anchor="ctr"/>
                </a:tc>
                <a:tc>
                  <a:txBody>
                    <a:bodyPr/>
                    <a:lstStyle/>
                    <a:p>
                      <a:pPr algn="r" fontAlgn="b"/>
                      <a:r>
                        <a:rPr lang="en-US" sz="1800" b="1" i="0" u="none" strike="noStrike">
                          <a:solidFill>
                            <a:schemeClr val="tx2"/>
                          </a:solidFill>
                          <a:effectLst/>
                          <a:latin typeface="Arial" panose="020B0604020202020204" pitchFamily="34" charset="0"/>
                        </a:rPr>
                        <a:t>16.2%</a:t>
                      </a:r>
                    </a:p>
                  </a:txBody>
                  <a:tcPr marL="45720" marR="45720" marT="0" marB="0" anchor="ctr"/>
                </a:tc>
                <a:tc>
                  <a:txBody>
                    <a:bodyPr/>
                    <a:lstStyle/>
                    <a:p>
                      <a:pPr algn="r" fontAlgn="b"/>
                      <a:r>
                        <a:rPr lang="en-US" sz="1800" b="1" i="0" u="none" strike="noStrike">
                          <a:solidFill>
                            <a:schemeClr val="tx2"/>
                          </a:solidFill>
                          <a:effectLst/>
                          <a:latin typeface="Arial" panose="020B0604020202020204" pitchFamily="34" charset="0"/>
                        </a:rPr>
                        <a:t>16.2%</a:t>
                      </a:r>
                    </a:p>
                  </a:txBody>
                  <a:tcPr marL="45720" marR="45720" marT="0" marB="0" anchor="ctr"/>
                </a:tc>
                <a:tc>
                  <a:txBody>
                    <a:bodyPr/>
                    <a:lstStyle/>
                    <a:p>
                      <a:pPr algn="r" fontAlgn="b"/>
                      <a:r>
                        <a:rPr lang="en-US" sz="1800" b="1" i="0" u="none" strike="noStrike">
                          <a:solidFill>
                            <a:schemeClr val="tx2"/>
                          </a:solidFill>
                          <a:effectLst/>
                          <a:latin typeface="Arial" panose="020B0604020202020204" pitchFamily="34" charset="0"/>
                        </a:rPr>
                        <a:t>6.9%</a:t>
                      </a:r>
                    </a:p>
                  </a:txBody>
                  <a:tcPr marL="45720" marR="45720" marT="0" marB="0" anchor="ctr"/>
                </a:tc>
                <a:tc>
                  <a:txBody>
                    <a:bodyPr/>
                    <a:lstStyle/>
                    <a:p>
                      <a:pPr algn="r" fontAlgn="b"/>
                      <a:r>
                        <a:rPr lang="en-US" sz="1800" b="1" i="0" u="none" strike="noStrike">
                          <a:solidFill>
                            <a:schemeClr val="tx2"/>
                          </a:solidFill>
                          <a:effectLst/>
                          <a:latin typeface="Arial" panose="020B0604020202020204" pitchFamily="34" charset="0"/>
                        </a:rPr>
                        <a:t>6.9%</a:t>
                      </a:r>
                    </a:p>
                  </a:txBody>
                  <a:tcPr marL="45720" marR="45720" marT="0" marB="0" anchor="ctr"/>
                </a:tc>
                <a:extLst>
                  <a:ext uri="{0D108BD9-81ED-4DB2-BD59-A6C34878D82A}">
                    <a16:rowId xmlns:a16="http://schemas.microsoft.com/office/drawing/2014/main" val="3439557773"/>
                  </a:ext>
                </a:extLst>
              </a:tr>
            </a:tbl>
          </a:graphicData>
        </a:graphic>
      </p:graphicFrame>
    </p:spTree>
    <p:extLst>
      <p:ext uri="{BB962C8B-B14F-4D97-AF65-F5344CB8AC3E}">
        <p14:creationId xmlns:p14="http://schemas.microsoft.com/office/powerpoint/2010/main" val="2092629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B61B457-D25F-42F9-992F-17FEFD78C5F2}"/>
              </a:ext>
            </a:extLst>
          </p:cNvPr>
          <p:cNvSpPr/>
          <p:nvPr/>
        </p:nvSpPr>
        <p:spPr>
          <a:xfrm>
            <a:off x="6992859" y="1618536"/>
            <a:ext cx="4826885" cy="3620928"/>
          </a:xfrm>
          <a:prstGeom prst="rect">
            <a:avLst/>
          </a:prstGeom>
        </p:spPr>
        <p:txBody>
          <a:bodyPr wrap="square" lIns="91440" tIns="45720" rIns="91440" bIns="45720" anchor="ctr">
            <a:spAutoFit/>
          </a:bodyPr>
          <a:lstStyle/>
          <a:p>
            <a:pPr marL="342265" indent="-342265">
              <a:lnSpc>
                <a:spcPct val="130000"/>
              </a:lnSpc>
              <a:spcBef>
                <a:spcPts val="1000"/>
              </a:spcBef>
              <a:buClr>
                <a:schemeClr val="accent1"/>
              </a:buClr>
              <a:buAutoNum type="arabicPeriod"/>
            </a:pPr>
            <a:r>
              <a:rPr lang="en-US" sz="2000" b="1"/>
              <a:t>Process Overview</a:t>
            </a:r>
            <a:endParaRPr lang="en-US"/>
          </a:p>
          <a:p>
            <a:pPr marL="342265" indent="-342265">
              <a:lnSpc>
                <a:spcPct val="130000"/>
              </a:lnSpc>
              <a:spcBef>
                <a:spcPts val="1000"/>
              </a:spcBef>
              <a:buClr>
                <a:schemeClr val="accent1"/>
              </a:buClr>
              <a:buAutoNum type="arabicPeriod"/>
            </a:pPr>
            <a:r>
              <a:rPr lang="en-US" sz="2000" b="1"/>
              <a:t>Rate Setting Framework</a:t>
            </a:r>
            <a:endParaRPr lang="en-US"/>
          </a:p>
          <a:p>
            <a:pPr marL="342265" indent="-342265">
              <a:lnSpc>
                <a:spcPct val="130000"/>
              </a:lnSpc>
              <a:spcBef>
                <a:spcPts val="1000"/>
              </a:spcBef>
              <a:buClr>
                <a:schemeClr val="accent1"/>
              </a:buClr>
              <a:buAutoNum type="arabicPeriod"/>
            </a:pPr>
            <a:r>
              <a:rPr lang="en-US" sz="2000" b="1"/>
              <a:t>Proposed Rate Structure</a:t>
            </a:r>
            <a:endParaRPr lang="en-US"/>
          </a:p>
          <a:p>
            <a:pPr marL="342265" indent="-342265">
              <a:lnSpc>
                <a:spcPct val="130000"/>
              </a:lnSpc>
              <a:spcBef>
                <a:spcPts val="1000"/>
              </a:spcBef>
              <a:buClr>
                <a:schemeClr val="accent1"/>
              </a:buClr>
              <a:buFont typeface="+mj-lt"/>
              <a:buAutoNum type="arabicPeriod"/>
            </a:pPr>
            <a:r>
              <a:rPr lang="en-US" sz="2000" b="1"/>
              <a:t>Financial Plan Review</a:t>
            </a:r>
            <a:endParaRPr lang="en-US" sz="2000" b="1">
              <a:cs typeface="Arial"/>
            </a:endParaRPr>
          </a:p>
          <a:p>
            <a:pPr marL="342265" indent="-342265">
              <a:lnSpc>
                <a:spcPct val="130000"/>
              </a:lnSpc>
              <a:spcBef>
                <a:spcPts val="1000"/>
              </a:spcBef>
              <a:buClr>
                <a:schemeClr val="accent1"/>
              </a:buClr>
              <a:buFont typeface="+mj-lt"/>
              <a:buAutoNum type="arabicPeriod"/>
            </a:pPr>
            <a:r>
              <a:rPr lang="en-US" sz="2000" b="1">
                <a:cs typeface="Arial"/>
              </a:rPr>
              <a:t>Proposed Water Rates</a:t>
            </a:r>
          </a:p>
          <a:p>
            <a:pPr marL="342265" indent="-342265">
              <a:lnSpc>
                <a:spcPct val="130000"/>
              </a:lnSpc>
              <a:spcBef>
                <a:spcPts val="1000"/>
              </a:spcBef>
              <a:buClr>
                <a:schemeClr val="accent1"/>
              </a:buClr>
              <a:buAutoNum type="arabicPeriod"/>
            </a:pPr>
            <a:r>
              <a:rPr lang="en-US" sz="2000" b="1">
                <a:cs typeface="Arial"/>
              </a:rPr>
              <a:t>Proposed Drought Rates</a:t>
            </a:r>
          </a:p>
          <a:p>
            <a:pPr marL="342265" indent="-342265">
              <a:lnSpc>
                <a:spcPct val="130000"/>
              </a:lnSpc>
              <a:spcBef>
                <a:spcPts val="1000"/>
              </a:spcBef>
              <a:buClr>
                <a:schemeClr val="accent1"/>
              </a:buClr>
              <a:buFont typeface="+mj-lt"/>
              <a:buAutoNum type="arabicPeriod"/>
            </a:pPr>
            <a:r>
              <a:rPr lang="en-US" sz="2000" b="1"/>
              <a:t>Next Steps</a:t>
            </a:r>
            <a:endParaRPr lang="en-US" sz="2000" b="1">
              <a:cs typeface="Arial"/>
            </a:endParaRPr>
          </a:p>
        </p:txBody>
      </p:sp>
      <p:sp>
        <p:nvSpPr>
          <p:cNvPr id="2" name="Slide Number Placeholder 1">
            <a:extLst>
              <a:ext uri="{FF2B5EF4-FFF2-40B4-BE49-F238E27FC236}">
                <a16:creationId xmlns:a16="http://schemas.microsoft.com/office/drawing/2014/main" id="{AB70FCC8-3276-4098-8D80-65A4E59FCED7}"/>
              </a:ext>
            </a:extLst>
          </p:cNvPr>
          <p:cNvSpPr>
            <a:spLocks noGrp="1"/>
          </p:cNvSpPr>
          <p:nvPr>
            <p:ph type="sldNum" sz="quarter" idx="15"/>
          </p:nvPr>
        </p:nvSpPr>
        <p:spPr/>
        <p:txBody>
          <a:bodyPr/>
          <a:lstStyle/>
          <a:p>
            <a:fld id="{C6FDA467-C669-443F-92E0-801A1001E75B}" type="slidenum">
              <a:rPr lang="en-US" smtClean="0"/>
              <a:pPr/>
              <a:t>2</a:t>
            </a:fld>
            <a:endParaRPr lang="en-US"/>
          </a:p>
        </p:txBody>
      </p:sp>
      <p:sp>
        <p:nvSpPr>
          <p:cNvPr id="14" name="Rectangle 13">
            <a:extLst>
              <a:ext uri="{FF2B5EF4-FFF2-40B4-BE49-F238E27FC236}">
                <a16:creationId xmlns:a16="http://schemas.microsoft.com/office/drawing/2014/main" id="{0F60C5DD-E53F-4668-BE95-A11DD98DB4A4}"/>
              </a:ext>
            </a:extLst>
          </p:cNvPr>
          <p:cNvSpPr/>
          <p:nvPr/>
        </p:nvSpPr>
        <p:spPr>
          <a:xfrm>
            <a:off x="1" y="0"/>
            <a:ext cx="5989006" cy="6858000"/>
          </a:xfrm>
          <a:prstGeom prst="rect">
            <a:avLst/>
          </a:prstGeom>
          <a:solidFill>
            <a:schemeClr val="tx1"/>
          </a:solidFill>
          <a:ln>
            <a:noFill/>
          </a:ln>
          <a:effectLst>
            <a:outerShdw blurRad="38100" dist="12700" dir="5400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oAutofit/>
          </a:bodyPr>
          <a:lstStyle/>
          <a:p>
            <a:pPr algn="ctr">
              <a:spcBef>
                <a:spcPts val="1000"/>
              </a:spcBef>
            </a:pPr>
            <a:endParaRPr lang="en-US" sz="1400" b="1">
              <a:solidFill>
                <a:schemeClr val="tx1"/>
              </a:solidFill>
            </a:endParaRPr>
          </a:p>
        </p:txBody>
      </p:sp>
      <p:sp>
        <p:nvSpPr>
          <p:cNvPr id="6" name="Title 29">
            <a:extLst>
              <a:ext uri="{FF2B5EF4-FFF2-40B4-BE49-F238E27FC236}">
                <a16:creationId xmlns:a16="http://schemas.microsoft.com/office/drawing/2014/main" id="{5D143B9D-61DA-4B27-8B6E-245BA5B1D623}"/>
              </a:ext>
            </a:extLst>
          </p:cNvPr>
          <p:cNvSpPr txBox="1">
            <a:spLocks/>
          </p:cNvSpPr>
          <p:nvPr/>
        </p:nvSpPr>
        <p:spPr>
          <a:xfrm>
            <a:off x="1003853" y="2119611"/>
            <a:ext cx="4860704" cy="1239817"/>
          </a:xfrm>
          <a:prstGeom prst="rect">
            <a:avLst/>
          </a:prstGeom>
        </p:spPr>
        <p:txBody>
          <a:bodyPr/>
          <a:lstStyle>
            <a:lvl1pPr algn="l" defTabSz="914318" rtl="0" eaLnBrk="1" latinLnBrk="0" hangingPunct="1">
              <a:lnSpc>
                <a:spcPct val="80000"/>
              </a:lnSpc>
              <a:spcBef>
                <a:spcPct val="0"/>
              </a:spcBef>
              <a:buNone/>
              <a:defRPr sz="3600" b="1" i="0" kern="1200" spc="-151" baseline="0">
                <a:solidFill>
                  <a:schemeClr val="tx1"/>
                </a:solidFill>
                <a:latin typeface="+mj-lt"/>
                <a:ea typeface="Montserrat SemiBold" charset="0"/>
                <a:cs typeface="Montserrat SemiBold" charset="0"/>
              </a:defRPr>
            </a:lvl1pPr>
          </a:lstStyle>
          <a:p>
            <a:r>
              <a:rPr lang="en-US" sz="8000">
                <a:solidFill>
                  <a:schemeClr val="bg2"/>
                </a:solidFill>
              </a:rPr>
              <a:t>Agenda</a:t>
            </a:r>
          </a:p>
        </p:txBody>
      </p:sp>
    </p:spTree>
    <p:extLst>
      <p:ext uri="{BB962C8B-B14F-4D97-AF65-F5344CB8AC3E}">
        <p14:creationId xmlns:p14="http://schemas.microsoft.com/office/powerpoint/2010/main" val="1881075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36F4C7C-243F-4AE0-ACE4-72D8F3FD8161}"/>
              </a:ext>
            </a:extLst>
          </p:cNvPr>
          <p:cNvSpPr>
            <a:spLocks noGrp="1"/>
          </p:cNvSpPr>
          <p:nvPr>
            <p:ph type="sldNum" sz="quarter" idx="10"/>
          </p:nvPr>
        </p:nvSpPr>
        <p:spPr/>
        <p:txBody>
          <a:bodyPr/>
          <a:lstStyle/>
          <a:p>
            <a:fld id="{0969892B-6FB2-445D-B6A4-8332FBFF141C}" type="slidenum">
              <a:rPr lang="en-US" smtClean="0"/>
              <a:pPr/>
              <a:t>20</a:t>
            </a:fld>
            <a:endParaRPr lang="en-US"/>
          </a:p>
        </p:txBody>
      </p:sp>
      <p:sp>
        <p:nvSpPr>
          <p:cNvPr id="3" name="Text Placeholder 2">
            <a:extLst>
              <a:ext uri="{FF2B5EF4-FFF2-40B4-BE49-F238E27FC236}">
                <a16:creationId xmlns:a16="http://schemas.microsoft.com/office/drawing/2014/main" id="{CED9AA13-74A3-434A-A658-737C327A22B9}"/>
              </a:ext>
            </a:extLst>
          </p:cNvPr>
          <p:cNvSpPr>
            <a:spLocks noGrp="1"/>
          </p:cNvSpPr>
          <p:nvPr>
            <p:ph type="body" sz="quarter" idx="11"/>
          </p:nvPr>
        </p:nvSpPr>
        <p:spPr/>
        <p:txBody>
          <a:bodyPr>
            <a:normAutofit/>
          </a:bodyPr>
          <a:lstStyle/>
          <a:p>
            <a:r>
              <a:rPr lang="en-US" sz="6600"/>
              <a:t>Proposed </a:t>
            </a:r>
          </a:p>
          <a:p>
            <a:r>
              <a:rPr lang="en-US" sz="6600"/>
              <a:t>Water Rates</a:t>
            </a:r>
          </a:p>
        </p:txBody>
      </p:sp>
    </p:spTree>
    <p:extLst>
      <p:ext uri="{BB962C8B-B14F-4D97-AF65-F5344CB8AC3E}">
        <p14:creationId xmlns:p14="http://schemas.microsoft.com/office/powerpoint/2010/main" val="1182346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73DB2-6DE6-4A4B-BF2C-D856237D607A}"/>
              </a:ext>
            </a:extLst>
          </p:cNvPr>
          <p:cNvSpPr>
            <a:spLocks noGrp="1"/>
          </p:cNvSpPr>
          <p:nvPr>
            <p:ph type="title"/>
          </p:nvPr>
        </p:nvSpPr>
        <p:spPr/>
        <p:txBody>
          <a:bodyPr/>
          <a:lstStyle/>
          <a:p>
            <a:r>
              <a:rPr lang="en-US"/>
              <a:t>Residential Tiers</a:t>
            </a:r>
          </a:p>
        </p:txBody>
      </p:sp>
      <p:sp>
        <p:nvSpPr>
          <p:cNvPr id="3" name="Content Placeholder 2">
            <a:extLst>
              <a:ext uri="{FF2B5EF4-FFF2-40B4-BE49-F238E27FC236}">
                <a16:creationId xmlns:a16="http://schemas.microsoft.com/office/drawing/2014/main" id="{0412567C-9E28-418E-A3F3-9DFBF6F7D2CB}"/>
              </a:ext>
            </a:extLst>
          </p:cNvPr>
          <p:cNvSpPr>
            <a:spLocks noGrp="1"/>
          </p:cNvSpPr>
          <p:nvPr>
            <p:ph idx="1"/>
          </p:nvPr>
        </p:nvSpPr>
        <p:spPr/>
        <p:txBody>
          <a:bodyPr/>
          <a:lstStyle/>
          <a:p>
            <a:r>
              <a:rPr lang="en-US" sz="2800"/>
              <a:t>Based on March 1 Water Commission Meeting, Residential customers will have a three-tier rate structure</a:t>
            </a:r>
          </a:p>
        </p:txBody>
      </p:sp>
      <p:sp>
        <p:nvSpPr>
          <p:cNvPr id="4" name="Slide Number Placeholder 3">
            <a:extLst>
              <a:ext uri="{FF2B5EF4-FFF2-40B4-BE49-F238E27FC236}">
                <a16:creationId xmlns:a16="http://schemas.microsoft.com/office/drawing/2014/main" id="{3D4DA298-C574-4291-9977-5A101C258FA3}"/>
              </a:ext>
            </a:extLst>
          </p:cNvPr>
          <p:cNvSpPr>
            <a:spLocks noGrp="1"/>
          </p:cNvSpPr>
          <p:nvPr>
            <p:ph type="sldNum" sz="quarter" idx="10"/>
          </p:nvPr>
        </p:nvSpPr>
        <p:spPr/>
        <p:txBody>
          <a:bodyPr/>
          <a:lstStyle/>
          <a:p>
            <a:fld id="{F9A1070B-E53E-4F23-90CF-57ED1B7E60C0}" type="slidenum">
              <a:rPr lang="en-US" smtClean="0"/>
              <a:pPr/>
              <a:t>21</a:t>
            </a:fld>
            <a:endParaRPr lang="en-US"/>
          </a:p>
        </p:txBody>
      </p:sp>
      <p:graphicFrame>
        <p:nvGraphicFramePr>
          <p:cNvPr id="5" name="Table 5">
            <a:extLst>
              <a:ext uri="{FF2B5EF4-FFF2-40B4-BE49-F238E27FC236}">
                <a16:creationId xmlns:a16="http://schemas.microsoft.com/office/drawing/2014/main" id="{CF35AB49-8240-45C5-BC48-4F346DEF8A8F}"/>
              </a:ext>
            </a:extLst>
          </p:cNvPr>
          <p:cNvGraphicFramePr>
            <a:graphicFrameLocks noGrp="1"/>
          </p:cNvGraphicFramePr>
          <p:nvPr/>
        </p:nvGraphicFramePr>
        <p:xfrm>
          <a:off x="1010476" y="2656750"/>
          <a:ext cx="10177273" cy="2286000"/>
        </p:xfrm>
        <a:graphic>
          <a:graphicData uri="http://schemas.openxmlformats.org/drawingml/2006/table">
            <a:tbl>
              <a:tblPr firstRow="1" bandRow="1">
                <a:tableStyleId>{073A0DAA-6AF3-43AB-8588-CEC1D06C72B9}</a:tableStyleId>
              </a:tblPr>
              <a:tblGrid>
                <a:gridCol w="2544318">
                  <a:extLst>
                    <a:ext uri="{9D8B030D-6E8A-4147-A177-3AD203B41FA5}">
                      <a16:colId xmlns:a16="http://schemas.microsoft.com/office/drawing/2014/main" val="2481761139"/>
                    </a:ext>
                  </a:extLst>
                </a:gridCol>
                <a:gridCol w="1952393">
                  <a:extLst>
                    <a:ext uri="{9D8B030D-6E8A-4147-A177-3AD203B41FA5}">
                      <a16:colId xmlns:a16="http://schemas.microsoft.com/office/drawing/2014/main" val="242074430"/>
                    </a:ext>
                  </a:extLst>
                </a:gridCol>
                <a:gridCol w="1952393">
                  <a:extLst>
                    <a:ext uri="{9D8B030D-6E8A-4147-A177-3AD203B41FA5}">
                      <a16:colId xmlns:a16="http://schemas.microsoft.com/office/drawing/2014/main" val="2755778545"/>
                    </a:ext>
                  </a:extLst>
                </a:gridCol>
                <a:gridCol w="3728169">
                  <a:extLst>
                    <a:ext uri="{9D8B030D-6E8A-4147-A177-3AD203B41FA5}">
                      <a16:colId xmlns:a16="http://schemas.microsoft.com/office/drawing/2014/main" val="1249262229"/>
                    </a:ext>
                  </a:extLst>
                </a:gridCol>
              </a:tblGrid>
              <a:tr h="457200">
                <a:tc>
                  <a:txBody>
                    <a:bodyPr/>
                    <a:lstStyle/>
                    <a:p>
                      <a:pPr algn="l" fontAlgn="b"/>
                      <a:r>
                        <a:rPr lang="en-US" sz="2400" b="1" i="0" u="none" strike="noStrike">
                          <a:solidFill>
                            <a:schemeClr val="bg2"/>
                          </a:solidFill>
                          <a:effectLst/>
                          <a:latin typeface="Arial" panose="020B0604020202020204" pitchFamily="34" charset="0"/>
                        </a:rPr>
                        <a:t>Residential Tiers</a:t>
                      </a:r>
                    </a:p>
                  </a:txBody>
                  <a:tcPr marL="45720" marR="45720" marT="0" marB="0" anchor="ctr"/>
                </a:tc>
                <a:tc>
                  <a:txBody>
                    <a:bodyPr/>
                    <a:lstStyle/>
                    <a:p>
                      <a:pPr algn="ctr" fontAlgn="b"/>
                      <a:r>
                        <a:rPr lang="en-US" sz="2400" b="1" i="0" u="none" strike="noStrike">
                          <a:solidFill>
                            <a:schemeClr val="bg2"/>
                          </a:solidFill>
                          <a:effectLst/>
                          <a:latin typeface="Arial" panose="020B0604020202020204" pitchFamily="34" charset="0"/>
                        </a:rPr>
                        <a:t>Current</a:t>
                      </a:r>
                    </a:p>
                  </a:txBody>
                  <a:tcPr marL="45720" marR="45720" marT="0" marB="0" anchor="ctr"/>
                </a:tc>
                <a:tc>
                  <a:txBody>
                    <a:bodyPr/>
                    <a:lstStyle/>
                    <a:p>
                      <a:pPr algn="ctr" fontAlgn="b"/>
                      <a:r>
                        <a:rPr lang="en-US" sz="2400" b="1" i="0" u="none" strike="noStrike">
                          <a:solidFill>
                            <a:schemeClr val="bg2"/>
                          </a:solidFill>
                          <a:effectLst/>
                          <a:latin typeface="Arial" panose="020B0604020202020204" pitchFamily="34" charset="0"/>
                        </a:rPr>
                        <a:t>Proposed</a:t>
                      </a:r>
                    </a:p>
                  </a:txBody>
                  <a:tcPr marL="45720" marR="45720" marT="0" marB="0" anchor="ctr"/>
                </a:tc>
                <a:tc>
                  <a:txBody>
                    <a:bodyPr/>
                    <a:lstStyle/>
                    <a:p>
                      <a:pPr algn="ctr" fontAlgn="b"/>
                      <a:r>
                        <a:rPr lang="en-US" sz="2400" b="1" i="0" u="none" strike="noStrike">
                          <a:solidFill>
                            <a:schemeClr val="bg2"/>
                          </a:solidFill>
                          <a:effectLst/>
                          <a:latin typeface="Arial" panose="020B0604020202020204" pitchFamily="34" charset="0"/>
                        </a:rPr>
                        <a:t>Rationale</a:t>
                      </a:r>
                    </a:p>
                  </a:txBody>
                  <a:tcPr marL="45720" marR="45720" marT="0" marB="0" anchor="ctr"/>
                </a:tc>
                <a:extLst>
                  <a:ext uri="{0D108BD9-81ED-4DB2-BD59-A6C34878D82A}">
                    <a16:rowId xmlns:a16="http://schemas.microsoft.com/office/drawing/2014/main" val="765619281"/>
                  </a:ext>
                </a:extLst>
              </a:tr>
              <a:tr h="457200">
                <a:tc>
                  <a:txBody>
                    <a:bodyPr/>
                    <a:lstStyle/>
                    <a:p>
                      <a:pPr algn="l" fontAlgn="b"/>
                      <a:r>
                        <a:rPr lang="en-US" sz="2400" b="0" i="0" u="none" strike="noStrike">
                          <a:solidFill>
                            <a:srgbClr val="023B40"/>
                          </a:solidFill>
                          <a:effectLst/>
                          <a:latin typeface="Arial" panose="020B0604020202020204" pitchFamily="34" charset="0"/>
                        </a:rPr>
                        <a:t>Tier 1</a:t>
                      </a:r>
                    </a:p>
                  </a:txBody>
                  <a:tcPr marL="45720" marR="45720" marT="0" marB="0" anchor="ctr"/>
                </a:tc>
                <a:tc>
                  <a:txBody>
                    <a:bodyPr/>
                    <a:lstStyle/>
                    <a:p>
                      <a:pPr algn="ctr" fontAlgn="b"/>
                      <a:r>
                        <a:rPr lang="en-US" sz="2400" b="0" i="0" u="none" strike="noStrike">
                          <a:solidFill>
                            <a:srgbClr val="023B40"/>
                          </a:solidFill>
                          <a:effectLst/>
                          <a:latin typeface="Arial" panose="020B0604020202020204" pitchFamily="34" charset="0"/>
                        </a:rPr>
                        <a:t>5 </a:t>
                      </a:r>
                    </a:p>
                  </a:txBody>
                  <a:tcPr marL="45720" marR="45720" marT="0" marB="0" anchor="ctr"/>
                </a:tc>
                <a:tc>
                  <a:txBody>
                    <a:bodyPr/>
                    <a:lstStyle/>
                    <a:p>
                      <a:pPr algn="ctr" fontAlgn="b"/>
                      <a:r>
                        <a:rPr lang="en-US" sz="2400" b="0" i="0" u="none" strike="noStrike">
                          <a:solidFill>
                            <a:srgbClr val="023B40"/>
                          </a:solidFill>
                          <a:effectLst/>
                          <a:latin typeface="Arial" panose="020B0604020202020204" pitchFamily="34" charset="0"/>
                        </a:rPr>
                        <a:t>5 </a:t>
                      </a:r>
                    </a:p>
                  </a:txBody>
                  <a:tcPr marL="45720" marR="45720" marT="0" marB="0" anchor="ctr"/>
                </a:tc>
                <a:tc>
                  <a:txBody>
                    <a:bodyPr/>
                    <a:lstStyle/>
                    <a:p>
                      <a:pPr algn="ctr" fontAlgn="b"/>
                      <a:r>
                        <a:rPr lang="en-US" sz="2400" b="0" i="0" u="none" strike="noStrike">
                          <a:solidFill>
                            <a:srgbClr val="023B40"/>
                          </a:solidFill>
                          <a:effectLst/>
                          <a:latin typeface="Arial" panose="020B0604020202020204" pitchFamily="34" charset="0"/>
                        </a:rPr>
                        <a:t>Average winter use</a:t>
                      </a:r>
                    </a:p>
                  </a:txBody>
                  <a:tcPr marL="45720" marR="45720" marT="0" marB="0" anchor="ctr"/>
                </a:tc>
                <a:extLst>
                  <a:ext uri="{0D108BD9-81ED-4DB2-BD59-A6C34878D82A}">
                    <a16:rowId xmlns:a16="http://schemas.microsoft.com/office/drawing/2014/main" val="276434314"/>
                  </a:ext>
                </a:extLst>
              </a:tr>
              <a:tr h="457200">
                <a:tc>
                  <a:txBody>
                    <a:bodyPr/>
                    <a:lstStyle/>
                    <a:p>
                      <a:pPr algn="l" fontAlgn="b"/>
                      <a:r>
                        <a:rPr lang="en-US" sz="2400" b="0" i="0" u="none" strike="noStrike">
                          <a:solidFill>
                            <a:srgbClr val="023B40"/>
                          </a:solidFill>
                          <a:effectLst/>
                          <a:latin typeface="Arial" panose="020B0604020202020204" pitchFamily="34" charset="0"/>
                        </a:rPr>
                        <a:t>Tier 2</a:t>
                      </a:r>
                    </a:p>
                  </a:txBody>
                  <a:tcPr marL="45720" marR="45720" marT="0" marB="0" anchor="ctr"/>
                </a:tc>
                <a:tc>
                  <a:txBody>
                    <a:bodyPr/>
                    <a:lstStyle/>
                    <a:p>
                      <a:pPr algn="ctr" fontAlgn="b"/>
                      <a:r>
                        <a:rPr lang="en-US" sz="2400" b="0" i="0" u="none" strike="noStrike">
                          <a:solidFill>
                            <a:srgbClr val="023B40"/>
                          </a:solidFill>
                          <a:effectLst/>
                          <a:latin typeface="Arial" panose="020B0604020202020204" pitchFamily="34" charset="0"/>
                        </a:rPr>
                        <a:t>7 </a:t>
                      </a:r>
                    </a:p>
                  </a:txBody>
                  <a:tcPr marL="45720" marR="45720" marT="0" marB="0" anchor="ctr"/>
                </a:tc>
                <a:tc>
                  <a:txBody>
                    <a:bodyPr/>
                    <a:lstStyle/>
                    <a:p>
                      <a:pPr algn="ctr" fontAlgn="b"/>
                      <a:r>
                        <a:rPr lang="en-US" sz="2400" b="0" i="0" u="none" strike="noStrike">
                          <a:solidFill>
                            <a:srgbClr val="023B40"/>
                          </a:solidFill>
                          <a:effectLst/>
                          <a:latin typeface="Arial" panose="020B0604020202020204" pitchFamily="34" charset="0"/>
                        </a:rPr>
                        <a:t>9 </a:t>
                      </a:r>
                    </a:p>
                  </a:txBody>
                  <a:tcPr marL="45720" marR="45720" marT="0" marB="0" anchor="ctr"/>
                </a:tc>
                <a:tc>
                  <a:txBody>
                    <a:bodyPr/>
                    <a:lstStyle/>
                    <a:p>
                      <a:pPr algn="ctr" fontAlgn="b"/>
                      <a:r>
                        <a:rPr lang="en-US" sz="2400" b="0" i="0" u="none" strike="noStrike">
                          <a:solidFill>
                            <a:srgbClr val="023B40"/>
                          </a:solidFill>
                          <a:effectLst/>
                          <a:latin typeface="Arial" panose="020B0604020202020204" pitchFamily="34" charset="0"/>
                        </a:rPr>
                        <a:t>Average summer use</a:t>
                      </a:r>
                    </a:p>
                  </a:txBody>
                  <a:tcPr marL="45720" marR="45720" marT="0" marB="0" anchor="ctr"/>
                </a:tc>
                <a:extLst>
                  <a:ext uri="{0D108BD9-81ED-4DB2-BD59-A6C34878D82A}">
                    <a16:rowId xmlns:a16="http://schemas.microsoft.com/office/drawing/2014/main" val="382113251"/>
                  </a:ext>
                </a:extLst>
              </a:tr>
              <a:tr h="457200">
                <a:tc>
                  <a:txBody>
                    <a:bodyPr/>
                    <a:lstStyle/>
                    <a:p>
                      <a:pPr algn="l" fontAlgn="b"/>
                      <a:r>
                        <a:rPr lang="en-US" sz="2400" b="0" i="0" u="none" strike="noStrike">
                          <a:solidFill>
                            <a:srgbClr val="023B40"/>
                          </a:solidFill>
                          <a:effectLst/>
                          <a:latin typeface="Arial" panose="020B0604020202020204" pitchFamily="34" charset="0"/>
                        </a:rPr>
                        <a:t>Tier 3</a:t>
                      </a:r>
                    </a:p>
                  </a:txBody>
                  <a:tcPr marL="45720" marR="45720" marT="0" marB="0" anchor="ctr"/>
                </a:tc>
                <a:tc>
                  <a:txBody>
                    <a:bodyPr/>
                    <a:lstStyle/>
                    <a:p>
                      <a:pPr algn="ctr" fontAlgn="b"/>
                      <a:r>
                        <a:rPr lang="en-US" sz="2400" b="0" i="0" u="none" strike="noStrike">
                          <a:solidFill>
                            <a:srgbClr val="023B40"/>
                          </a:solidFill>
                          <a:effectLst/>
                          <a:latin typeface="Arial" panose="020B0604020202020204" pitchFamily="34" charset="0"/>
                        </a:rPr>
                        <a:t>9 </a:t>
                      </a:r>
                    </a:p>
                  </a:txBody>
                  <a:tcPr marL="45720" marR="45720" marT="0" marB="0" anchor="ctr"/>
                </a:tc>
                <a:tc>
                  <a:txBody>
                    <a:bodyPr/>
                    <a:lstStyle/>
                    <a:p>
                      <a:pPr algn="ctr" fontAlgn="b"/>
                      <a:r>
                        <a:rPr lang="en-US" sz="2400" b="0" i="0" u="none" strike="noStrike">
                          <a:solidFill>
                            <a:srgbClr val="023B40"/>
                          </a:solidFill>
                          <a:effectLst/>
                          <a:latin typeface="Arial" panose="020B0604020202020204" pitchFamily="34" charset="0"/>
                        </a:rPr>
                        <a:t>10+</a:t>
                      </a:r>
                    </a:p>
                  </a:txBody>
                  <a:tcPr marL="45720" marR="45720" marT="0" marB="0" anchor="ctr"/>
                </a:tc>
                <a:tc>
                  <a:txBody>
                    <a:bodyPr/>
                    <a:lstStyle/>
                    <a:p>
                      <a:pPr algn="l" fontAlgn="b"/>
                      <a:endParaRPr lang="en-US" sz="2400" b="0" i="0" u="none" strike="noStrike">
                        <a:solidFill>
                          <a:srgbClr val="023B40"/>
                        </a:solidFill>
                        <a:effectLst/>
                        <a:latin typeface="Arial" panose="020B0604020202020204" pitchFamily="34" charset="0"/>
                      </a:endParaRPr>
                    </a:p>
                  </a:txBody>
                  <a:tcPr marL="45720" marR="45720" marT="0" marB="0" anchor="ctr"/>
                </a:tc>
                <a:extLst>
                  <a:ext uri="{0D108BD9-81ED-4DB2-BD59-A6C34878D82A}">
                    <a16:rowId xmlns:a16="http://schemas.microsoft.com/office/drawing/2014/main" val="62013477"/>
                  </a:ext>
                </a:extLst>
              </a:tr>
              <a:tr h="457200">
                <a:tc>
                  <a:txBody>
                    <a:bodyPr/>
                    <a:lstStyle/>
                    <a:p>
                      <a:pPr algn="l" fontAlgn="b"/>
                      <a:r>
                        <a:rPr lang="en-US" sz="2400" b="0" i="0" u="none" strike="noStrike">
                          <a:solidFill>
                            <a:srgbClr val="023B40"/>
                          </a:solidFill>
                          <a:effectLst/>
                          <a:latin typeface="Arial" panose="020B0604020202020204" pitchFamily="34" charset="0"/>
                        </a:rPr>
                        <a:t>Tier 4</a:t>
                      </a:r>
                    </a:p>
                  </a:txBody>
                  <a:tcPr marL="45720" marR="45720" marT="0" marB="0" anchor="ctr"/>
                </a:tc>
                <a:tc>
                  <a:txBody>
                    <a:bodyPr/>
                    <a:lstStyle/>
                    <a:p>
                      <a:pPr algn="ctr" fontAlgn="b"/>
                      <a:r>
                        <a:rPr lang="en-US" sz="2400" b="0" i="0" u="none" strike="noStrike">
                          <a:solidFill>
                            <a:srgbClr val="023B40"/>
                          </a:solidFill>
                          <a:effectLst/>
                          <a:latin typeface="Arial" panose="020B0604020202020204" pitchFamily="34" charset="0"/>
                        </a:rPr>
                        <a:t>10+</a:t>
                      </a:r>
                    </a:p>
                  </a:txBody>
                  <a:tcPr marL="45720" marR="45720" marT="0" marB="0" anchor="ctr"/>
                </a:tc>
                <a:tc>
                  <a:txBody>
                    <a:bodyPr/>
                    <a:lstStyle/>
                    <a:p>
                      <a:pPr algn="ctr" fontAlgn="b"/>
                      <a:endParaRPr lang="en-US" sz="2400" b="0" i="0" u="none" strike="noStrike">
                        <a:solidFill>
                          <a:srgbClr val="023B40"/>
                        </a:solidFill>
                        <a:effectLst/>
                        <a:latin typeface="Arial" panose="020B0604020202020204" pitchFamily="34" charset="0"/>
                      </a:endParaRPr>
                    </a:p>
                  </a:txBody>
                  <a:tcPr marL="45720" marR="45720" marT="0" marB="0" anchor="ctr"/>
                </a:tc>
                <a:tc>
                  <a:txBody>
                    <a:bodyPr/>
                    <a:lstStyle/>
                    <a:p>
                      <a:pPr algn="l" fontAlgn="b"/>
                      <a:endParaRPr lang="en-US" sz="2400" b="0" i="0" u="none" strike="noStrike">
                        <a:solidFill>
                          <a:srgbClr val="023B40"/>
                        </a:solidFill>
                        <a:effectLst/>
                        <a:latin typeface="Arial" panose="020B0604020202020204" pitchFamily="34" charset="0"/>
                      </a:endParaRPr>
                    </a:p>
                  </a:txBody>
                  <a:tcPr marL="45720" marR="45720" marT="0" marB="0" anchor="ctr"/>
                </a:tc>
                <a:extLst>
                  <a:ext uri="{0D108BD9-81ED-4DB2-BD59-A6C34878D82A}">
                    <a16:rowId xmlns:a16="http://schemas.microsoft.com/office/drawing/2014/main" val="3135991645"/>
                  </a:ext>
                </a:extLst>
              </a:tr>
            </a:tbl>
          </a:graphicData>
        </a:graphic>
      </p:graphicFrame>
    </p:spTree>
    <p:extLst>
      <p:ext uri="{BB962C8B-B14F-4D97-AF65-F5344CB8AC3E}">
        <p14:creationId xmlns:p14="http://schemas.microsoft.com/office/powerpoint/2010/main" val="4220776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516F0-D472-40CC-B4BD-25FF427389E7}"/>
              </a:ext>
            </a:extLst>
          </p:cNvPr>
          <p:cNvSpPr>
            <a:spLocks noGrp="1"/>
          </p:cNvSpPr>
          <p:nvPr>
            <p:ph type="title"/>
          </p:nvPr>
        </p:nvSpPr>
        <p:spPr/>
        <p:txBody>
          <a:bodyPr/>
          <a:lstStyle/>
          <a:p>
            <a:r>
              <a:rPr lang="en-US"/>
              <a:t>Five-Year Rates: RTS Charge</a:t>
            </a:r>
          </a:p>
        </p:txBody>
      </p:sp>
      <p:graphicFrame>
        <p:nvGraphicFramePr>
          <p:cNvPr id="4" name="Content Placeholder 3">
            <a:extLst>
              <a:ext uri="{FF2B5EF4-FFF2-40B4-BE49-F238E27FC236}">
                <a16:creationId xmlns:a16="http://schemas.microsoft.com/office/drawing/2014/main" id="{FCE2C930-F88B-4510-87C2-509741CB0FF9}"/>
              </a:ext>
            </a:extLst>
          </p:cNvPr>
          <p:cNvGraphicFramePr>
            <a:graphicFrameLocks noGrp="1"/>
          </p:cNvGraphicFramePr>
          <p:nvPr>
            <p:ph idx="1"/>
            <p:extLst>
              <p:ext uri="{D42A27DB-BD31-4B8C-83A1-F6EECF244321}">
                <p14:modId xmlns:p14="http://schemas.microsoft.com/office/powerpoint/2010/main" val="2505391011"/>
              </p:ext>
            </p:extLst>
          </p:nvPr>
        </p:nvGraphicFramePr>
        <p:xfrm>
          <a:off x="1003300" y="1557338"/>
          <a:ext cx="10177461" cy="3794760"/>
        </p:xfrm>
        <a:graphic>
          <a:graphicData uri="http://schemas.openxmlformats.org/drawingml/2006/table">
            <a:tbl>
              <a:tblPr firstRow="1" bandRow="1">
                <a:tableStyleId>{073A0DAA-6AF3-43AB-8588-CEC1D06C72B9}</a:tableStyleId>
              </a:tblPr>
              <a:tblGrid>
                <a:gridCol w="1453923">
                  <a:extLst>
                    <a:ext uri="{9D8B030D-6E8A-4147-A177-3AD203B41FA5}">
                      <a16:colId xmlns:a16="http://schemas.microsoft.com/office/drawing/2014/main" val="687153236"/>
                    </a:ext>
                  </a:extLst>
                </a:gridCol>
                <a:gridCol w="1453923">
                  <a:extLst>
                    <a:ext uri="{9D8B030D-6E8A-4147-A177-3AD203B41FA5}">
                      <a16:colId xmlns:a16="http://schemas.microsoft.com/office/drawing/2014/main" val="326289118"/>
                    </a:ext>
                  </a:extLst>
                </a:gridCol>
                <a:gridCol w="1453923">
                  <a:extLst>
                    <a:ext uri="{9D8B030D-6E8A-4147-A177-3AD203B41FA5}">
                      <a16:colId xmlns:a16="http://schemas.microsoft.com/office/drawing/2014/main" val="3543551019"/>
                    </a:ext>
                  </a:extLst>
                </a:gridCol>
                <a:gridCol w="1453923">
                  <a:extLst>
                    <a:ext uri="{9D8B030D-6E8A-4147-A177-3AD203B41FA5}">
                      <a16:colId xmlns:a16="http://schemas.microsoft.com/office/drawing/2014/main" val="1249861061"/>
                    </a:ext>
                  </a:extLst>
                </a:gridCol>
                <a:gridCol w="1453923">
                  <a:extLst>
                    <a:ext uri="{9D8B030D-6E8A-4147-A177-3AD203B41FA5}">
                      <a16:colId xmlns:a16="http://schemas.microsoft.com/office/drawing/2014/main" val="1757844123"/>
                    </a:ext>
                  </a:extLst>
                </a:gridCol>
                <a:gridCol w="1453923">
                  <a:extLst>
                    <a:ext uri="{9D8B030D-6E8A-4147-A177-3AD203B41FA5}">
                      <a16:colId xmlns:a16="http://schemas.microsoft.com/office/drawing/2014/main" val="3923572986"/>
                    </a:ext>
                  </a:extLst>
                </a:gridCol>
                <a:gridCol w="1453923">
                  <a:extLst>
                    <a:ext uri="{9D8B030D-6E8A-4147-A177-3AD203B41FA5}">
                      <a16:colId xmlns:a16="http://schemas.microsoft.com/office/drawing/2014/main" val="1588948249"/>
                    </a:ext>
                  </a:extLst>
                </a:gridCol>
              </a:tblGrid>
              <a:tr h="594360">
                <a:tc>
                  <a:txBody>
                    <a:bodyPr/>
                    <a:lstStyle/>
                    <a:p>
                      <a:pPr algn="l" fontAlgn="ctr"/>
                      <a:r>
                        <a:rPr lang="en-US" sz="1800" u="none" strike="noStrike">
                          <a:effectLst/>
                        </a:rPr>
                        <a:t>Meter Size</a:t>
                      </a:r>
                      <a:endParaRPr lang="en-US" sz="18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800" u="none" strike="noStrike">
                          <a:effectLst/>
                        </a:rPr>
                        <a:t>Current</a:t>
                      </a:r>
                      <a:endParaRPr lang="en-US" sz="18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800" u="none" strike="noStrike">
                          <a:effectLst/>
                        </a:rPr>
                        <a:t>As of 7/1/22</a:t>
                      </a:r>
                      <a:endParaRPr lang="en-US" sz="18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800" u="none" strike="noStrike">
                          <a:effectLst/>
                        </a:rPr>
                        <a:t>As of 7/1/23</a:t>
                      </a:r>
                      <a:endParaRPr lang="en-US" sz="18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800" u="none" strike="noStrike">
                          <a:effectLst/>
                        </a:rPr>
                        <a:t>As of 7/1/24</a:t>
                      </a:r>
                      <a:endParaRPr lang="en-US" sz="18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800" u="none" strike="noStrike">
                          <a:effectLst/>
                        </a:rPr>
                        <a:t>As of 7/1/25</a:t>
                      </a:r>
                      <a:endParaRPr lang="en-US" sz="18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800" u="none" strike="noStrike">
                          <a:effectLst/>
                        </a:rPr>
                        <a:t>As of 7/1/26</a:t>
                      </a:r>
                      <a:endParaRPr lang="en-US" sz="18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125868288"/>
                  </a:ext>
                </a:extLst>
              </a:tr>
              <a:tr h="320040">
                <a:tc>
                  <a:txBody>
                    <a:bodyPr/>
                    <a:lstStyle/>
                    <a:p>
                      <a:pPr algn="l" fontAlgn="ctr"/>
                      <a:r>
                        <a:rPr lang="en-US" sz="1800" u="none" strike="noStrike">
                          <a:effectLst/>
                        </a:rPr>
                        <a:t>5/8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$11.26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$12.38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$14.39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$16.73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$17.89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$19.13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4137420885"/>
                  </a:ext>
                </a:extLst>
              </a:tr>
              <a:tr h="320040">
                <a:tc>
                  <a:txBody>
                    <a:bodyPr/>
                    <a:lstStyle/>
                    <a:p>
                      <a:pPr algn="l" fontAlgn="ctr"/>
                      <a:r>
                        <a:rPr lang="en-US" sz="1800" u="none" strike="noStrike">
                          <a:effectLst/>
                        </a:rPr>
                        <a:t>3/4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$11.56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$12.61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$14.66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$17.04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$18.22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$19.48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676854108"/>
                  </a:ext>
                </a:extLst>
              </a:tr>
              <a:tr h="320040">
                <a:tc>
                  <a:txBody>
                    <a:bodyPr/>
                    <a:lstStyle/>
                    <a:p>
                      <a:pPr algn="l" fontAlgn="ctr"/>
                      <a:r>
                        <a:rPr lang="en-US" sz="1800" u="none" strike="noStrike">
                          <a:effectLst/>
                        </a:rPr>
                        <a:t>1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$12.44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$13.27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$15.42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$17.92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$19.16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$20.49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198230325"/>
                  </a:ext>
                </a:extLst>
              </a:tr>
              <a:tr h="320040">
                <a:tc>
                  <a:txBody>
                    <a:bodyPr/>
                    <a:lstStyle/>
                    <a:p>
                      <a:pPr algn="l" fontAlgn="ctr"/>
                      <a:r>
                        <a:rPr lang="en-US" sz="1800" u="none" strike="noStrike">
                          <a:effectLst/>
                        </a:rPr>
                        <a:t>1-1/2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$13.61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$14.15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$16.45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$19.12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$20.44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$21.86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868548103"/>
                  </a:ext>
                </a:extLst>
              </a:tr>
              <a:tr h="320040">
                <a:tc>
                  <a:txBody>
                    <a:bodyPr/>
                    <a:lstStyle/>
                    <a:p>
                      <a:pPr algn="l" fontAlgn="ctr"/>
                      <a:r>
                        <a:rPr lang="en-US" sz="1800" u="none" strike="noStrike">
                          <a:effectLst/>
                        </a:rPr>
                        <a:t>2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$16.85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$16.55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$19.24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$22.36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$23.91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$25.56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065137912"/>
                  </a:ext>
                </a:extLst>
              </a:tr>
              <a:tr h="320040">
                <a:tc>
                  <a:txBody>
                    <a:bodyPr/>
                    <a:lstStyle/>
                    <a:p>
                      <a:pPr algn="l" fontAlgn="ctr"/>
                      <a:r>
                        <a:rPr lang="en-US" sz="1800" u="none" strike="noStrike">
                          <a:effectLst/>
                        </a:rPr>
                        <a:t>3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$40.71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$34.33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$39.90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$46.37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$49.57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$53.00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100311978"/>
                  </a:ext>
                </a:extLst>
              </a:tr>
              <a:tr h="320040">
                <a:tc>
                  <a:txBody>
                    <a:bodyPr/>
                    <a:lstStyle/>
                    <a:p>
                      <a:pPr algn="l" fontAlgn="ctr"/>
                      <a:r>
                        <a:rPr lang="en-US" sz="1800" u="none" strike="noStrike">
                          <a:effectLst/>
                        </a:rPr>
                        <a:t>4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$49.55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$40.91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$47.54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$55.25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$59.07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$63.15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944667292"/>
                  </a:ext>
                </a:extLst>
              </a:tr>
              <a:tr h="320040">
                <a:tc>
                  <a:txBody>
                    <a:bodyPr/>
                    <a:lstStyle/>
                    <a:p>
                      <a:pPr algn="l" fontAlgn="ctr"/>
                      <a:r>
                        <a:rPr lang="en-US" sz="1800" u="none" strike="noStrike">
                          <a:effectLst/>
                        </a:rPr>
                        <a:t>6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$70.16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$56.26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$65.38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$75.98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$81.23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$86.84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100294023"/>
                  </a:ext>
                </a:extLst>
              </a:tr>
              <a:tr h="320040">
                <a:tc>
                  <a:txBody>
                    <a:bodyPr/>
                    <a:lstStyle/>
                    <a:p>
                      <a:pPr algn="l" fontAlgn="ctr"/>
                      <a:r>
                        <a:rPr lang="en-US" sz="1800" u="none" strike="noStrike">
                          <a:effectLst/>
                        </a:rPr>
                        <a:t>8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$93.73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$73.81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$85.77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$99.67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$106.55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$113.91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4033570575"/>
                  </a:ext>
                </a:extLst>
              </a:tr>
              <a:tr h="320040">
                <a:tc>
                  <a:txBody>
                    <a:bodyPr/>
                    <a:lstStyle/>
                    <a:p>
                      <a:pPr algn="l" fontAlgn="ctr"/>
                      <a:r>
                        <a:rPr lang="en-US" sz="1800" u="none" strike="noStrike">
                          <a:effectLst/>
                        </a:rPr>
                        <a:t>10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$120.24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$93.57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$108.73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$126.35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$135.07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$144.39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4077732606"/>
                  </a:ext>
                </a:extLst>
              </a:tr>
            </a:tbl>
          </a:graphicData>
        </a:graphic>
      </p:graphicFrame>
      <p:sp>
        <p:nvSpPr>
          <p:cNvPr id="5" name="Slide Number Placeholder 4">
            <a:extLst>
              <a:ext uri="{FF2B5EF4-FFF2-40B4-BE49-F238E27FC236}">
                <a16:creationId xmlns:a16="http://schemas.microsoft.com/office/drawing/2014/main" id="{BEC03D8A-4636-4043-A190-90760366A5BD}"/>
              </a:ext>
            </a:extLst>
          </p:cNvPr>
          <p:cNvSpPr>
            <a:spLocks noGrp="1"/>
          </p:cNvSpPr>
          <p:nvPr>
            <p:ph type="sldNum" sz="quarter" idx="10"/>
          </p:nvPr>
        </p:nvSpPr>
        <p:spPr/>
        <p:txBody>
          <a:bodyPr/>
          <a:lstStyle/>
          <a:p>
            <a:fld id="{F9A1070B-E53E-4F23-90CF-57ED1B7E60C0}" type="slidenum">
              <a:rPr lang="en-US" smtClean="0"/>
              <a:pPr/>
              <a:t>22</a:t>
            </a:fld>
            <a:endParaRPr lang="en-US"/>
          </a:p>
        </p:txBody>
      </p:sp>
    </p:spTree>
    <p:extLst>
      <p:ext uri="{BB962C8B-B14F-4D97-AF65-F5344CB8AC3E}">
        <p14:creationId xmlns:p14="http://schemas.microsoft.com/office/powerpoint/2010/main" val="13812785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516F0-D472-40CC-B4BD-25FF427389E7}"/>
              </a:ext>
            </a:extLst>
          </p:cNvPr>
          <p:cNvSpPr>
            <a:spLocks noGrp="1"/>
          </p:cNvSpPr>
          <p:nvPr>
            <p:ph type="title"/>
          </p:nvPr>
        </p:nvSpPr>
        <p:spPr/>
        <p:txBody>
          <a:bodyPr/>
          <a:lstStyle/>
          <a:p>
            <a:r>
              <a:rPr lang="en-US"/>
              <a:t>Five-Year Rates: Fire RTS Charge</a:t>
            </a:r>
          </a:p>
        </p:txBody>
      </p:sp>
      <p:graphicFrame>
        <p:nvGraphicFramePr>
          <p:cNvPr id="6" name="Content Placeholder 5">
            <a:extLst>
              <a:ext uri="{FF2B5EF4-FFF2-40B4-BE49-F238E27FC236}">
                <a16:creationId xmlns:a16="http://schemas.microsoft.com/office/drawing/2014/main" id="{5582483E-EE4A-450C-9BE5-47DD25820DA0}"/>
              </a:ext>
            </a:extLst>
          </p:cNvPr>
          <p:cNvGraphicFramePr>
            <a:graphicFrameLocks noGrp="1"/>
          </p:cNvGraphicFramePr>
          <p:nvPr>
            <p:ph idx="1"/>
            <p:extLst>
              <p:ext uri="{D42A27DB-BD31-4B8C-83A1-F6EECF244321}">
                <p14:modId xmlns:p14="http://schemas.microsoft.com/office/powerpoint/2010/main" val="1167859299"/>
              </p:ext>
            </p:extLst>
          </p:nvPr>
        </p:nvGraphicFramePr>
        <p:xfrm>
          <a:off x="1003300" y="1557338"/>
          <a:ext cx="10177461" cy="3474720"/>
        </p:xfrm>
        <a:graphic>
          <a:graphicData uri="http://schemas.openxmlformats.org/drawingml/2006/table">
            <a:tbl>
              <a:tblPr firstRow="1" bandRow="1">
                <a:tableStyleId>{073A0DAA-6AF3-43AB-8588-CEC1D06C72B9}</a:tableStyleId>
              </a:tblPr>
              <a:tblGrid>
                <a:gridCol w="1453923">
                  <a:extLst>
                    <a:ext uri="{9D8B030D-6E8A-4147-A177-3AD203B41FA5}">
                      <a16:colId xmlns:a16="http://schemas.microsoft.com/office/drawing/2014/main" val="3414714881"/>
                    </a:ext>
                  </a:extLst>
                </a:gridCol>
                <a:gridCol w="1453923">
                  <a:extLst>
                    <a:ext uri="{9D8B030D-6E8A-4147-A177-3AD203B41FA5}">
                      <a16:colId xmlns:a16="http://schemas.microsoft.com/office/drawing/2014/main" val="3351614601"/>
                    </a:ext>
                  </a:extLst>
                </a:gridCol>
                <a:gridCol w="1453923">
                  <a:extLst>
                    <a:ext uri="{9D8B030D-6E8A-4147-A177-3AD203B41FA5}">
                      <a16:colId xmlns:a16="http://schemas.microsoft.com/office/drawing/2014/main" val="3780103972"/>
                    </a:ext>
                  </a:extLst>
                </a:gridCol>
                <a:gridCol w="1453923">
                  <a:extLst>
                    <a:ext uri="{9D8B030D-6E8A-4147-A177-3AD203B41FA5}">
                      <a16:colId xmlns:a16="http://schemas.microsoft.com/office/drawing/2014/main" val="2554750893"/>
                    </a:ext>
                  </a:extLst>
                </a:gridCol>
                <a:gridCol w="1453923">
                  <a:extLst>
                    <a:ext uri="{9D8B030D-6E8A-4147-A177-3AD203B41FA5}">
                      <a16:colId xmlns:a16="http://schemas.microsoft.com/office/drawing/2014/main" val="4049817486"/>
                    </a:ext>
                  </a:extLst>
                </a:gridCol>
                <a:gridCol w="1453923">
                  <a:extLst>
                    <a:ext uri="{9D8B030D-6E8A-4147-A177-3AD203B41FA5}">
                      <a16:colId xmlns:a16="http://schemas.microsoft.com/office/drawing/2014/main" val="2113258521"/>
                    </a:ext>
                  </a:extLst>
                </a:gridCol>
                <a:gridCol w="1453923">
                  <a:extLst>
                    <a:ext uri="{9D8B030D-6E8A-4147-A177-3AD203B41FA5}">
                      <a16:colId xmlns:a16="http://schemas.microsoft.com/office/drawing/2014/main" val="2127267480"/>
                    </a:ext>
                  </a:extLst>
                </a:gridCol>
              </a:tblGrid>
              <a:tr h="594360">
                <a:tc>
                  <a:txBody>
                    <a:bodyPr/>
                    <a:lstStyle/>
                    <a:p>
                      <a:pPr algn="l" fontAlgn="ctr"/>
                      <a:r>
                        <a:rPr lang="en-US" sz="1800" u="none" strike="noStrike">
                          <a:effectLst/>
                        </a:rPr>
                        <a:t>Meter Size</a:t>
                      </a:r>
                      <a:endParaRPr lang="en-US" sz="18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800" u="none" strike="noStrike">
                          <a:effectLst/>
                        </a:rPr>
                        <a:t>Current</a:t>
                      </a:r>
                      <a:endParaRPr lang="en-US" sz="18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800" u="none" strike="noStrike">
                          <a:effectLst/>
                        </a:rPr>
                        <a:t>As of 7/1/22</a:t>
                      </a:r>
                      <a:endParaRPr lang="en-US" sz="18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800" u="none" strike="noStrike">
                          <a:effectLst/>
                        </a:rPr>
                        <a:t>As of 7/1/23</a:t>
                      </a:r>
                      <a:endParaRPr lang="en-US" sz="18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800" u="none" strike="noStrike">
                          <a:effectLst/>
                        </a:rPr>
                        <a:t>As of 7/1/24</a:t>
                      </a:r>
                      <a:endParaRPr lang="en-US" sz="18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800" u="none" strike="noStrike">
                          <a:effectLst/>
                        </a:rPr>
                        <a:t>As of 7/1/25</a:t>
                      </a:r>
                      <a:endParaRPr lang="en-US" sz="18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800" u="none" strike="noStrike">
                          <a:effectLst/>
                        </a:rPr>
                        <a:t>As of 7/1/26</a:t>
                      </a:r>
                      <a:endParaRPr lang="en-US" sz="18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916762191"/>
                  </a:ext>
                </a:extLst>
              </a:tr>
              <a:tr h="320040">
                <a:tc>
                  <a:txBody>
                    <a:bodyPr/>
                    <a:lstStyle/>
                    <a:p>
                      <a:pPr algn="l" fontAlgn="ctr"/>
                      <a:r>
                        <a:rPr lang="en-US" sz="1800" u="none" strike="noStrike">
                          <a:effectLst/>
                        </a:rPr>
                        <a:t>3/4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$1.26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$2.36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$2.75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$3.20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$3.43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$3.67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080970798"/>
                  </a:ext>
                </a:extLst>
              </a:tr>
              <a:tr h="320040">
                <a:tc>
                  <a:txBody>
                    <a:bodyPr/>
                    <a:lstStyle/>
                    <a:p>
                      <a:pPr algn="l" fontAlgn="ctr"/>
                      <a:r>
                        <a:rPr lang="en-US" sz="1800" u="none" strike="noStrike">
                          <a:effectLst/>
                        </a:rPr>
                        <a:t>1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$1.26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$2.53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$2.94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$3.42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$3.66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$3.92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206870732"/>
                  </a:ext>
                </a:extLst>
              </a:tr>
              <a:tr h="320040">
                <a:tc>
                  <a:txBody>
                    <a:bodyPr/>
                    <a:lstStyle/>
                    <a:p>
                      <a:pPr algn="l" fontAlgn="ctr"/>
                      <a:r>
                        <a:rPr lang="en-US" sz="1800" u="none" strike="noStrike">
                          <a:effectLst/>
                        </a:rPr>
                        <a:t>1-1/2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$1.26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$3.14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$3.65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$4.25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$4.55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$4.87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873368318"/>
                  </a:ext>
                </a:extLst>
              </a:tr>
              <a:tr h="320040">
                <a:tc>
                  <a:txBody>
                    <a:bodyPr/>
                    <a:lstStyle/>
                    <a:p>
                      <a:pPr algn="l" fontAlgn="ctr"/>
                      <a:r>
                        <a:rPr lang="en-US" sz="1800" u="none" strike="noStrike">
                          <a:effectLst/>
                        </a:rPr>
                        <a:t>2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$1.26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$4.21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$4.90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$5.70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$6.10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$6.53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852597671"/>
                  </a:ext>
                </a:extLst>
              </a:tr>
              <a:tr h="320040">
                <a:tc>
                  <a:txBody>
                    <a:bodyPr/>
                    <a:lstStyle/>
                    <a:p>
                      <a:pPr algn="l" fontAlgn="ctr"/>
                      <a:r>
                        <a:rPr lang="en-US" sz="1800" u="none" strike="noStrike">
                          <a:effectLst/>
                        </a:rPr>
                        <a:t>2-1/2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$1.26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$5.80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$6.74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$7.84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$8.39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$8.97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566233861"/>
                  </a:ext>
                </a:extLst>
              </a:tr>
              <a:tr h="320040">
                <a:tc>
                  <a:txBody>
                    <a:bodyPr/>
                    <a:lstStyle/>
                    <a:p>
                      <a:pPr algn="l" fontAlgn="ctr"/>
                      <a:r>
                        <a:rPr lang="en-US" sz="1800" u="none" strike="noStrike">
                          <a:effectLst/>
                        </a:rPr>
                        <a:t>4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$1.26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$14.56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$16.92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$19.67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$21.03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$22.49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191283295"/>
                  </a:ext>
                </a:extLst>
              </a:tr>
              <a:tr h="320040">
                <a:tc>
                  <a:txBody>
                    <a:bodyPr/>
                    <a:lstStyle/>
                    <a:p>
                      <a:pPr algn="l" fontAlgn="ctr"/>
                      <a:r>
                        <a:rPr lang="en-US" sz="1800" u="none" strike="noStrike">
                          <a:effectLst/>
                        </a:rPr>
                        <a:t>6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$1.26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$38.11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$44.29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$51.47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$55.03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$58.83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887372225"/>
                  </a:ext>
                </a:extLst>
              </a:tr>
              <a:tr h="320040">
                <a:tc>
                  <a:txBody>
                    <a:bodyPr/>
                    <a:lstStyle/>
                    <a:p>
                      <a:pPr algn="l" fontAlgn="ctr"/>
                      <a:r>
                        <a:rPr lang="en-US" sz="1800" u="none" strike="noStrike">
                          <a:effectLst/>
                        </a:rPr>
                        <a:t>8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$1.26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$78.72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$91.48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$106.30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$113.64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$121.49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974752734"/>
                  </a:ext>
                </a:extLst>
              </a:tr>
              <a:tr h="320040">
                <a:tc>
                  <a:txBody>
                    <a:bodyPr/>
                    <a:lstStyle/>
                    <a:p>
                      <a:pPr algn="l" fontAlgn="ctr"/>
                      <a:r>
                        <a:rPr lang="en-US" sz="1800" u="none" strike="noStrike">
                          <a:effectLst/>
                        </a:rPr>
                        <a:t>10 inch</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$1.26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$139.81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$162.46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$188.78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$201.81 </a:t>
                      </a:r>
                      <a:endParaRPr lang="en-US" sz="18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800" u="none" strike="noStrike">
                          <a:effectLst/>
                        </a:rPr>
                        <a:t>$215.74 </a:t>
                      </a:r>
                      <a:endParaRPr lang="en-US" sz="18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962817758"/>
                  </a:ext>
                </a:extLst>
              </a:tr>
            </a:tbl>
          </a:graphicData>
        </a:graphic>
      </p:graphicFrame>
      <p:sp>
        <p:nvSpPr>
          <p:cNvPr id="5" name="Slide Number Placeholder 4">
            <a:extLst>
              <a:ext uri="{FF2B5EF4-FFF2-40B4-BE49-F238E27FC236}">
                <a16:creationId xmlns:a16="http://schemas.microsoft.com/office/drawing/2014/main" id="{BEC03D8A-4636-4043-A190-90760366A5BD}"/>
              </a:ext>
            </a:extLst>
          </p:cNvPr>
          <p:cNvSpPr>
            <a:spLocks noGrp="1"/>
          </p:cNvSpPr>
          <p:nvPr>
            <p:ph type="sldNum" sz="quarter" idx="10"/>
          </p:nvPr>
        </p:nvSpPr>
        <p:spPr/>
        <p:txBody>
          <a:bodyPr/>
          <a:lstStyle/>
          <a:p>
            <a:fld id="{F9A1070B-E53E-4F23-90CF-57ED1B7E60C0}" type="slidenum">
              <a:rPr lang="en-US" smtClean="0"/>
              <a:pPr/>
              <a:t>23</a:t>
            </a:fld>
            <a:endParaRPr lang="en-US"/>
          </a:p>
        </p:txBody>
      </p:sp>
    </p:spTree>
    <p:extLst>
      <p:ext uri="{BB962C8B-B14F-4D97-AF65-F5344CB8AC3E}">
        <p14:creationId xmlns:p14="http://schemas.microsoft.com/office/powerpoint/2010/main" val="28268136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516F0-D472-40CC-B4BD-25FF427389E7}"/>
              </a:ext>
            </a:extLst>
          </p:cNvPr>
          <p:cNvSpPr>
            <a:spLocks noGrp="1"/>
          </p:cNvSpPr>
          <p:nvPr>
            <p:ph type="title"/>
          </p:nvPr>
        </p:nvSpPr>
        <p:spPr/>
        <p:txBody>
          <a:bodyPr/>
          <a:lstStyle/>
          <a:p>
            <a:r>
              <a:rPr lang="en-US" sz="3200"/>
              <a:t>Five-Year Rates: Consumption Charge ($/ccf)</a:t>
            </a:r>
          </a:p>
        </p:txBody>
      </p:sp>
      <p:graphicFrame>
        <p:nvGraphicFramePr>
          <p:cNvPr id="4" name="Content Placeholder 3">
            <a:extLst>
              <a:ext uri="{FF2B5EF4-FFF2-40B4-BE49-F238E27FC236}">
                <a16:creationId xmlns:a16="http://schemas.microsoft.com/office/drawing/2014/main" id="{08E686B7-871E-4356-A3A7-9C44EA1D372E}"/>
              </a:ext>
            </a:extLst>
          </p:cNvPr>
          <p:cNvGraphicFramePr>
            <a:graphicFrameLocks noGrp="1"/>
          </p:cNvGraphicFramePr>
          <p:nvPr>
            <p:ph idx="1"/>
            <p:extLst>
              <p:ext uri="{D42A27DB-BD31-4B8C-83A1-F6EECF244321}">
                <p14:modId xmlns:p14="http://schemas.microsoft.com/office/powerpoint/2010/main" val="1046778545"/>
              </p:ext>
            </p:extLst>
          </p:nvPr>
        </p:nvGraphicFramePr>
        <p:xfrm>
          <a:off x="1003300" y="1557338"/>
          <a:ext cx="10177459" cy="4216202"/>
        </p:xfrm>
        <a:graphic>
          <a:graphicData uri="http://schemas.openxmlformats.org/drawingml/2006/table">
            <a:tbl>
              <a:tblPr firstRow="1" bandRow="1">
                <a:tableStyleId>{073A0DAA-6AF3-43AB-8588-CEC1D06C72B9}</a:tableStyleId>
              </a:tblPr>
              <a:tblGrid>
                <a:gridCol w="2381959">
                  <a:extLst>
                    <a:ext uri="{9D8B030D-6E8A-4147-A177-3AD203B41FA5}">
                      <a16:colId xmlns:a16="http://schemas.microsoft.com/office/drawing/2014/main" val="1746812597"/>
                    </a:ext>
                  </a:extLst>
                </a:gridCol>
                <a:gridCol w="1299250">
                  <a:extLst>
                    <a:ext uri="{9D8B030D-6E8A-4147-A177-3AD203B41FA5}">
                      <a16:colId xmlns:a16="http://schemas.microsoft.com/office/drawing/2014/main" val="1437159044"/>
                    </a:ext>
                  </a:extLst>
                </a:gridCol>
                <a:gridCol w="1299250">
                  <a:extLst>
                    <a:ext uri="{9D8B030D-6E8A-4147-A177-3AD203B41FA5}">
                      <a16:colId xmlns:a16="http://schemas.microsoft.com/office/drawing/2014/main" val="1345677138"/>
                    </a:ext>
                  </a:extLst>
                </a:gridCol>
                <a:gridCol w="1299250">
                  <a:extLst>
                    <a:ext uri="{9D8B030D-6E8A-4147-A177-3AD203B41FA5}">
                      <a16:colId xmlns:a16="http://schemas.microsoft.com/office/drawing/2014/main" val="503192742"/>
                    </a:ext>
                  </a:extLst>
                </a:gridCol>
                <a:gridCol w="1299250">
                  <a:extLst>
                    <a:ext uri="{9D8B030D-6E8A-4147-A177-3AD203B41FA5}">
                      <a16:colId xmlns:a16="http://schemas.microsoft.com/office/drawing/2014/main" val="3727639546"/>
                    </a:ext>
                  </a:extLst>
                </a:gridCol>
                <a:gridCol w="1299250">
                  <a:extLst>
                    <a:ext uri="{9D8B030D-6E8A-4147-A177-3AD203B41FA5}">
                      <a16:colId xmlns:a16="http://schemas.microsoft.com/office/drawing/2014/main" val="3563231738"/>
                    </a:ext>
                  </a:extLst>
                </a:gridCol>
                <a:gridCol w="1299250">
                  <a:extLst>
                    <a:ext uri="{9D8B030D-6E8A-4147-A177-3AD203B41FA5}">
                      <a16:colId xmlns:a16="http://schemas.microsoft.com/office/drawing/2014/main" val="1762391596"/>
                    </a:ext>
                  </a:extLst>
                </a:gridCol>
              </a:tblGrid>
              <a:tr h="263756">
                <a:tc>
                  <a:txBody>
                    <a:bodyPr/>
                    <a:lstStyle/>
                    <a:p>
                      <a:pPr algn="l" fontAlgn="ctr"/>
                      <a:r>
                        <a:rPr lang="en-US" sz="1600" u="none" strike="noStrike">
                          <a:effectLst/>
                        </a:rPr>
                        <a:t>Customer Class</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Current</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7/1/22</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7/1/23</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7/1/24</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7/1/25</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7/1/26</a:t>
                      </a:r>
                      <a:endParaRPr lang="en-US" sz="16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296023457"/>
                  </a:ext>
                </a:extLst>
              </a:tr>
              <a:tr h="200025">
                <a:tc>
                  <a:txBody>
                    <a:bodyPr/>
                    <a:lstStyle/>
                    <a:p>
                      <a:pPr algn="l" fontAlgn="ctr"/>
                      <a:r>
                        <a:rPr lang="en-US" sz="1600" b="1" u="none" strike="noStrike">
                          <a:effectLst/>
                        </a:rPr>
                        <a:t>Residential*</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701578985"/>
                  </a:ext>
                </a:extLst>
              </a:tr>
              <a:tr h="200025">
                <a:tc>
                  <a:txBody>
                    <a:bodyPr/>
                    <a:lstStyle/>
                    <a:p>
                      <a:pPr lvl="0" algn="l" fontAlgn="ctr"/>
                      <a:r>
                        <a:rPr lang="en-US" sz="1600" u="none" strike="noStrike">
                          <a:effectLst/>
                        </a:rPr>
                        <a:t>Tier 1</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b="0" i="0" u="none" strike="noStrike">
                          <a:solidFill>
                            <a:schemeClr val="tx1"/>
                          </a:solidFill>
                          <a:effectLst/>
                          <a:latin typeface="+mn-lt"/>
                        </a:rPr>
                        <a:t>$7.37 </a:t>
                      </a:r>
                    </a:p>
                  </a:txBody>
                  <a:tcPr marL="0" marR="0" marT="0" marB="0" anchor="ctr"/>
                </a:tc>
                <a:tc>
                  <a:txBody>
                    <a:bodyPr/>
                    <a:lstStyle/>
                    <a:p>
                      <a:pPr algn="r" fontAlgn="ctr"/>
                      <a:r>
                        <a:rPr lang="en-US" sz="1600" b="0" i="0" u="none" strike="noStrike">
                          <a:solidFill>
                            <a:schemeClr val="tx1"/>
                          </a:solidFill>
                          <a:effectLst/>
                          <a:latin typeface="+mn-lt"/>
                        </a:rPr>
                        <a:t>$7.68 </a:t>
                      </a:r>
                    </a:p>
                  </a:txBody>
                  <a:tcPr marL="0" marR="0" marT="0" marB="0" anchor="ctr"/>
                </a:tc>
                <a:tc>
                  <a:txBody>
                    <a:bodyPr/>
                    <a:lstStyle/>
                    <a:p>
                      <a:pPr algn="r" fontAlgn="ctr"/>
                      <a:r>
                        <a:rPr lang="en-US" sz="1600" b="0" i="0" u="none" strike="noStrike">
                          <a:solidFill>
                            <a:schemeClr val="tx1"/>
                          </a:solidFill>
                          <a:effectLst/>
                          <a:latin typeface="+mn-lt"/>
                        </a:rPr>
                        <a:t>$8.93 </a:t>
                      </a:r>
                    </a:p>
                  </a:txBody>
                  <a:tcPr marL="0" marR="0" marT="0" marB="0" anchor="ctr"/>
                </a:tc>
                <a:tc>
                  <a:txBody>
                    <a:bodyPr/>
                    <a:lstStyle/>
                    <a:p>
                      <a:pPr algn="r" fontAlgn="ctr"/>
                      <a:r>
                        <a:rPr lang="en-US" sz="1600" b="0" i="0" u="none" strike="noStrike">
                          <a:solidFill>
                            <a:schemeClr val="tx1"/>
                          </a:solidFill>
                          <a:effectLst/>
                          <a:latin typeface="+mn-lt"/>
                        </a:rPr>
                        <a:t>$10.38 </a:t>
                      </a:r>
                    </a:p>
                  </a:txBody>
                  <a:tcPr marL="0" marR="0" marT="0" marB="0" anchor="ctr"/>
                </a:tc>
                <a:tc>
                  <a:txBody>
                    <a:bodyPr/>
                    <a:lstStyle/>
                    <a:p>
                      <a:pPr algn="r" fontAlgn="ctr"/>
                      <a:r>
                        <a:rPr lang="en-US" sz="1600" b="0" i="0" u="none" strike="noStrike">
                          <a:solidFill>
                            <a:schemeClr val="tx1"/>
                          </a:solidFill>
                          <a:effectLst/>
                          <a:latin typeface="+mn-lt"/>
                        </a:rPr>
                        <a:t>$11.10 </a:t>
                      </a:r>
                    </a:p>
                  </a:txBody>
                  <a:tcPr marL="0" marR="0" marT="0" marB="0" anchor="ctr"/>
                </a:tc>
                <a:tc>
                  <a:txBody>
                    <a:bodyPr/>
                    <a:lstStyle/>
                    <a:p>
                      <a:pPr algn="r" fontAlgn="ctr"/>
                      <a:r>
                        <a:rPr lang="en-US" sz="1600" b="0" i="0" u="none" strike="noStrike">
                          <a:solidFill>
                            <a:schemeClr val="tx1"/>
                          </a:solidFill>
                          <a:effectLst/>
                          <a:latin typeface="+mn-lt"/>
                        </a:rPr>
                        <a:t>$11.87 </a:t>
                      </a:r>
                    </a:p>
                  </a:txBody>
                  <a:tcPr marL="0" marR="0" marT="0" marB="0" anchor="ctr"/>
                </a:tc>
                <a:extLst>
                  <a:ext uri="{0D108BD9-81ED-4DB2-BD59-A6C34878D82A}">
                    <a16:rowId xmlns:a16="http://schemas.microsoft.com/office/drawing/2014/main" val="1625980324"/>
                  </a:ext>
                </a:extLst>
              </a:tr>
              <a:tr h="200025">
                <a:tc>
                  <a:txBody>
                    <a:bodyPr/>
                    <a:lstStyle/>
                    <a:p>
                      <a:pPr lvl="0" algn="l" fontAlgn="ctr"/>
                      <a:r>
                        <a:rPr lang="en-US" sz="1600" u="none" strike="noStrike">
                          <a:effectLst/>
                        </a:rPr>
                        <a:t>Tier 2</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b="0" i="0" u="none" strike="noStrike">
                          <a:solidFill>
                            <a:schemeClr val="tx1"/>
                          </a:solidFill>
                          <a:effectLst/>
                          <a:latin typeface="+mn-lt"/>
                        </a:rPr>
                        <a:t>$8.24 </a:t>
                      </a:r>
                    </a:p>
                  </a:txBody>
                  <a:tcPr marL="0" marR="0" marT="0" marB="0" anchor="ctr"/>
                </a:tc>
                <a:tc>
                  <a:txBody>
                    <a:bodyPr/>
                    <a:lstStyle/>
                    <a:p>
                      <a:pPr algn="r" fontAlgn="ctr"/>
                      <a:r>
                        <a:rPr lang="en-US" sz="1600" b="0" i="0" u="none" strike="noStrike">
                          <a:solidFill>
                            <a:schemeClr val="tx1"/>
                          </a:solidFill>
                          <a:effectLst/>
                          <a:latin typeface="+mn-lt"/>
                        </a:rPr>
                        <a:t>$10.37 </a:t>
                      </a:r>
                    </a:p>
                  </a:txBody>
                  <a:tcPr marL="0" marR="0" marT="0" marB="0" anchor="ctr"/>
                </a:tc>
                <a:tc>
                  <a:txBody>
                    <a:bodyPr/>
                    <a:lstStyle/>
                    <a:p>
                      <a:pPr algn="r" fontAlgn="ctr"/>
                      <a:r>
                        <a:rPr lang="en-US" sz="1600" b="0" i="0" u="none" strike="noStrike">
                          <a:solidFill>
                            <a:schemeClr val="tx1"/>
                          </a:solidFill>
                          <a:effectLst/>
                          <a:latin typeface="+mn-lt"/>
                        </a:rPr>
                        <a:t>$12.05 </a:t>
                      </a:r>
                    </a:p>
                  </a:txBody>
                  <a:tcPr marL="0" marR="0" marT="0" marB="0" anchor="ctr"/>
                </a:tc>
                <a:tc>
                  <a:txBody>
                    <a:bodyPr/>
                    <a:lstStyle/>
                    <a:p>
                      <a:pPr algn="r" fontAlgn="ctr"/>
                      <a:r>
                        <a:rPr lang="en-US" sz="1600" b="0" i="0" u="none" strike="noStrike">
                          <a:solidFill>
                            <a:schemeClr val="tx1"/>
                          </a:solidFill>
                          <a:effectLst/>
                          <a:latin typeface="+mn-lt"/>
                        </a:rPr>
                        <a:t>$14.01 </a:t>
                      </a:r>
                    </a:p>
                  </a:txBody>
                  <a:tcPr marL="0" marR="0" marT="0" marB="0" anchor="ctr"/>
                </a:tc>
                <a:tc>
                  <a:txBody>
                    <a:bodyPr/>
                    <a:lstStyle/>
                    <a:p>
                      <a:pPr algn="r" fontAlgn="ctr"/>
                      <a:r>
                        <a:rPr lang="en-US" sz="1600" b="0" i="0" u="none" strike="noStrike">
                          <a:solidFill>
                            <a:schemeClr val="tx1"/>
                          </a:solidFill>
                          <a:effectLst/>
                          <a:latin typeface="+mn-lt"/>
                        </a:rPr>
                        <a:t>$14.98 </a:t>
                      </a:r>
                    </a:p>
                  </a:txBody>
                  <a:tcPr marL="0" marR="0" marT="0" marB="0" anchor="ctr"/>
                </a:tc>
                <a:tc>
                  <a:txBody>
                    <a:bodyPr/>
                    <a:lstStyle/>
                    <a:p>
                      <a:pPr algn="r" fontAlgn="ctr"/>
                      <a:r>
                        <a:rPr lang="en-US" sz="1600" b="0" i="0" u="none" strike="noStrike">
                          <a:solidFill>
                            <a:schemeClr val="tx1"/>
                          </a:solidFill>
                          <a:effectLst/>
                          <a:latin typeface="+mn-lt"/>
                        </a:rPr>
                        <a:t>$16.02 </a:t>
                      </a:r>
                    </a:p>
                  </a:txBody>
                  <a:tcPr marL="0" marR="0" marT="0" marB="0" anchor="ctr"/>
                </a:tc>
                <a:extLst>
                  <a:ext uri="{0D108BD9-81ED-4DB2-BD59-A6C34878D82A}">
                    <a16:rowId xmlns:a16="http://schemas.microsoft.com/office/drawing/2014/main" val="3206342008"/>
                  </a:ext>
                </a:extLst>
              </a:tr>
              <a:tr h="200025">
                <a:tc>
                  <a:txBody>
                    <a:bodyPr/>
                    <a:lstStyle/>
                    <a:p>
                      <a:pPr lvl="0" algn="l" fontAlgn="ctr"/>
                      <a:r>
                        <a:rPr lang="en-US" sz="1600" u="none" strike="noStrike">
                          <a:effectLst/>
                        </a:rPr>
                        <a:t>Tier 3</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b="0" i="0" u="none" strike="noStrike">
                          <a:solidFill>
                            <a:schemeClr val="tx1"/>
                          </a:solidFill>
                          <a:effectLst/>
                          <a:latin typeface="+mn-lt"/>
                        </a:rPr>
                        <a:t>$9.51 </a:t>
                      </a:r>
                    </a:p>
                  </a:txBody>
                  <a:tcPr marL="0" marR="0" marT="0" marB="0" anchor="ctr"/>
                </a:tc>
                <a:tc>
                  <a:txBody>
                    <a:bodyPr/>
                    <a:lstStyle/>
                    <a:p>
                      <a:pPr algn="r" fontAlgn="ctr"/>
                      <a:r>
                        <a:rPr lang="en-US" sz="1600" b="0" i="0" u="none" strike="noStrike">
                          <a:solidFill>
                            <a:schemeClr val="tx1"/>
                          </a:solidFill>
                          <a:effectLst/>
                          <a:latin typeface="+mn-lt"/>
                        </a:rPr>
                        <a:t>$12.60 </a:t>
                      </a:r>
                    </a:p>
                  </a:txBody>
                  <a:tcPr marL="0" marR="0" marT="0" marB="0" anchor="ctr"/>
                </a:tc>
                <a:tc>
                  <a:txBody>
                    <a:bodyPr/>
                    <a:lstStyle/>
                    <a:p>
                      <a:pPr algn="r" fontAlgn="ctr"/>
                      <a:r>
                        <a:rPr lang="en-US" sz="1600" b="0" i="0" u="none" strike="noStrike">
                          <a:solidFill>
                            <a:schemeClr val="tx1"/>
                          </a:solidFill>
                          <a:effectLst/>
                          <a:latin typeface="+mn-lt"/>
                        </a:rPr>
                        <a:t>$14.65 </a:t>
                      </a:r>
                    </a:p>
                  </a:txBody>
                  <a:tcPr marL="0" marR="0" marT="0" marB="0" anchor="ctr"/>
                </a:tc>
                <a:tc>
                  <a:txBody>
                    <a:bodyPr/>
                    <a:lstStyle/>
                    <a:p>
                      <a:pPr algn="r" fontAlgn="ctr"/>
                      <a:r>
                        <a:rPr lang="en-US" sz="1600" b="0" i="0" u="none" strike="noStrike">
                          <a:solidFill>
                            <a:schemeClr val="tx1"/>
                          </a:solidFill>
                          <a:effectLst/>
                          <a:latin typeface="+mn-lt"/>
                        </a:rPr>
                        <a:t>$17.03 </a:t>
                      </a:r>
                    </a:p>
                  </a:txBody>
                  <a:tcPr marL="0" marR="0" marT="0" marB="0" anchor="ctr"/>
                </a:tc>
                <a:tc>
                  <a:txBody>
                    <a:bodyPr/>
                    <a:lstStyle/>
                    <a:p>
                      <a:pPr algn="r" fontAlgn="ctr"/>
                      <a:r>
                        <a:rPr lang="en-US" sz="1600" b="0" i="0" u="none" strike="noStrike">
                          <a:solidFill>
                            <a:schemeClr val="tx1"/>
                          </a:solidFill>
                          <a:effectLst/>
                          <a:latin typeface="+mn-lt"/>
                        </a:rPr>
                        <a:t>$18.21 </a:t>
                      </a:r>
                    </a:p>
                  </a:txBody>
                  <a:tcPr marL="0" marR="0" marT="0" marB="0" anchor="ctr"/>
                </a:tc>
                <a:tc>
                  <a:txBody>
                    <a:bodyPr/>
                    <a:lstStyle/>
                    <a:p>
                      <a:pPr algn="r" fontAlgn="ctr"/>
                      <a:r>
                        <a:rPr lang="en-US" sz="1600" b="0" i="0" u="none" strike="noStrike">
                          <a:solidFill>
                            <a:schemeClr val="tx1"/>
                          </a:solidFill>
                          <a:effectLst/>
                          <a:latin typeface="+mn-lt"/>
                        </a:rPr>
                        <a:t>$19.47 </a:t>
                      </a:r>
                    </a:p>
                  </a:txBody>
                  <a:tcPr marL="0" marR="0" marT="0" marB="0" anchor="ctr"/>
                </a:tc>
                <a:extLst>
                  <a:ext uri="{0D108BD9-81ED-4DB2-BD59-A6C34878D82A}">
                    <a16:rowId xmlns:a16="http://schemas.microsoft.com/office/drawing/2014/main" val="1318467623"/>
                  </a:ext>
                </a:extLst>
              </a:tr>
              <a:tr h="200025">
                <a:tc>
                  <a:txBody>
                    <a:bodyPr/>
                    <a:lstStyle/>
                    <a:p>
                      <a:pPr lvl="0" algn="l" fontAlgn="ctr"/>
                      <a:r>
                        <a:rPr lang="en-US" sz="1600" u="none" strike="noStrike">
                          <a:effectLst/>
                        </a:rPr>
                        <a:t>Tier 4</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b="0" i="0" u="none" strike="noStrike">
                          <a:solidFill>
                            <a:schemeClr val="tx1"/>
                          </a:solidFill>
                          <a:effectLst/>
                          <a:latin typeface="+mn-lt"/>
                        </a:rPr>
                        <a:t>$11.28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extLst>
                  <a:ext uri="{0D108BD9-81ED-4DB2-BD59-A6C34878D82A}">
                    <a16:rowId xmlns:a16="http://schemas.microsoft.com/office/drawing/2014/main" val="1508621508"/>
                  </a:ext>
                </a:extLst>
              </a:tr>
              <a:tr h="200025">
                <a:tc>
                  <a:txBody>
                    <a:bodyPr/>
                    <a:lstStyle/>
                    <a:p>
                      <a:pPr algn="l" fontAlgn="ctr"/>
                      <a:r>
                        <a:rPr lang="en-US" sz="1600" b="1" u="none" strike="noStrike">
                          <a:effectLst/>
                        </a:rPr>
                        <a:t>Commercial**</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extLst>
                  <a:ext uri="{0D108BD9-81ED-4DB2-BD59-A6C34878D82A}">
                    <a16:rowId xmlns:a16="http://schemas.microsoft.com/office/drawing/2014/main" val="2206297849"/>
                  </a:ext>
                </a:extLst>
              </a:tr>
              <a:tr h="200025">
                <a:tc>
                  <a:txBody>
                    <a:bodyPr/>
                    <a:lstStyle/>
                    <a:p>
                      <a:pPr lvl="0" algn="l" fontAlgn="ctr"/>
                      <a:r>
                        <a:rPr lang="en-US" sz="1600" u="none" strike="noStrike">
                          <a:effectLst/>
                        </a:rPr>
                        <a:t>Uniform</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b="0" i="0" u="none" strike="noStrike">
                          <a:solidFill>
                            <a:schemeClr val="tx1"/>
                          </a:solidFill>
                          <a:effectLst/>
                          <a:latin typeface="+mn-lt"/>
                        </a:rPr>
                        <a:t>$8.43 </a:t>
                      </a:r>
                    </a:p>
                  </a:txBody>
                  <a:tcPr marL="0" marR="0" marT="0" marB="0" anchor="ctr"/>
                </a:tc>
                <a:tc>
                  <a:txBody>
                    <a:bodyPr/>
                    <a:lstStyle/>
                    <a:p>
                      <a:pPr algn="r" fontAlgn="ctr"/>
                      <a:r>
                        <a:rPr lang="en-US" sz="1600" b="0" i="0" u="none" strike="noStrike">
                          <a:solidFill>
                            <a:schemeClr val="tx1"/>
                          </a:solidFill>
                          <a:effectLst/>
                          <a:latin typeface="+mn-lt"/>
                        </a:rPr>
                        <a:t>$8.53 </a:t>
                      </a:r>
                    </a:p>
                  </a:txBody>
                  <a:tcPr marL="0" marR="0" marT="0" marB="0" anchor="ctr"/>
                </a:tc>
                <a:tc>
                  <a:txBody>
                    <a:bodyPr/>
                    <a:lstStyle/>
                    <a:p>
                      <a:pPr algn="r" fontAlgn="ctr"/>
                      <a:r>
                        <a:rPr lang="en-US" sz="1600" b="0" i="0" u="none" strike="noStrike">
                          <a:solidFill>
                            <a:schemeClr val="tx1"/>
                          </a:solidFill>
                          <a:effectLst/>
                          <a:latin typeface="+mn-lt"/>
                        </a:rPr>
                        <a:t>$9.92 </a:t>
                      </a:r>
                    </a:p>
                  </a:txBody>
                  <a:tcPr marL="0" marR="0" marT="0" marB="0" anchor="ctr"/>
                </a:tc>
                <a:tc>
                  <a:txBody>
                    <a:bodyPr/>
                    <a:lstStyle/>
                    <a:p>
                      <a:pPr algn="r" fontAlgn="ctr"/>
                      <a:r>
                        <a:rPr lang="en-US" sz="1600" b="0" i="0" u="none" strike="noStrike">
                          <a:solidFill>
                            <a:schemeClr val="tx1"/>
                          </a:solidFill>
                          <a:effectLst/>
                          <a:latin typeface="+mn-lt"/>
                        </a:rPr>
                        <a:t>$11.53 </a:t>
                      </a:r>
                    </a:p>
                  </a:txBody>
                  <a:tcPr marL="0" marR="0" marT="0" marB="0" anchor="ctr"/>
                </a:tc>
                <a:tc>
                  <a:txBody>
                    <a:bodyPr/>
                    <a:lstStyle/>
                    <a:p>
                      <a:pPr algn="r" fontAlgn="ctr"/>
                      <a:r>
                        <a:rPr lang="en-US" sz="1600" b="0" i="0" u="none" strike="noStrike">
                          <a:solidFill>
                            <a:schemeClr val="tx1"/>
                          </a:solidFill>
                          <a:effectLst/>
                          <a:latin typeface="+mn-lt"/>
                        </a:rPr>
                        <a:t>$12.33 </a:t>
                      </a:r>
                    </a:p>
                  </a:txBody>
                  <a:tcPr marL="0" marR="0" marT="0" marB="0" anchor="ctr"/>
                </a:tc>
                <a:tc>
                  <a:txBody>
                    <a:bodyPr/>
                    <a:lstStyle/>
                    <a:p>
                      <a:pPr algn="r" fontAlgn="ctr"/>
                      <a:r>
                        <a:rPr lang="en-US" sz="1600" b="0" i="0" u="none" strike="noStrike">
                          <a:solidFill>
                            <a:schemeClr val="tx1"/>
                          </a:solidFill>
                          <a:effectLst/>
                          <a:latin typeface="+mn-lt"/>
                        </a:rPr>
                        <a:t>$13.19 </a:t>
                      </a:r>
                    </a:p>
                  </a:txBody>
                  <a:tcPr marL="0" marR="0" marT="0" marB="0" anchor="ctr"/>
                </a:tc>
                <a:extLst>
                  <a:ext uri="{0D108BD9-81ED-4DB2-BD59-A6C34878D82A}">
                    <a16:rowId xmlns:a16="http://schemas.microsoft.com/office/drawing/2014/main" val="3658047866"/>
                  </a:ext>
                </a:extLst>
              </a:tr>
              <a:tr h="200025">
                <a:tc>
                  <a:txBody>
                    <a:bodyPr/>
                    <a:lstStyle/>
                    <a:p>
                      <a:pPr lvl="0" algn="l" fontAlgn="ctr"/>
                      <a:r>
                        <a:rPr lang="en-US" sz="1600" b="1" u="none" strike="noStrike">
                          <a:effectLst/>
                        </a:rPr>
                        <a:t>UCSC</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extLst>
                  <a:ext uri="{0D108BD9-81ED-4DB2-BD59-A6C34878D82A}">
                    <a16:rowId xmlns:a16="http://schemas.microsoft.com/office/drawing/2014/main" val="699406206"/>
                  </a:ext>
                </a:extLst>
              </a:tr>
              <a:tr h="200025">
                <a:tc>
                  <a:txBody>
                    <a:bodyPr/>
                    <a:lstStyle/>
                    <a:p>
                      <a:pPr lvl="0" algn="l" fontAlgn="ctr"/>
                      <a:r>
                        <a:rPr lang="en-US" sz="1600" u="none" strike="noStrike">
                          <a:effectLst/>
                        </a:rPr>
                        <a:t>Uniform</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b="0" i="0" u="none" strike="noStrike">
                          <a:solidFill>
                            <a:schemeClr val="tx1"/>
                          </a:solidFill>
                          <a:effectLst/>
                          <a:latin typeface="+mn-lt"/>
                        </a:rPr>
                        <a:t>$8.60 </a:t>
                      </a:r>
                    </a:p>
                  </a:txBody>
                  <a:tcPr marL="0" marR="0" marT="0" marB="0" anchor="ctr"/>
                </a:tc>
                <a:tc>
                  <a:txBody>
                    <a:bodyPr/>
                    <a:lstStyle/>
                    <a:p>
                      <a:pPr algn="r" fontAlgn="ctr"/>
                      <a:r>
                        <a:rPr lang="en-US" sz="1600" b="0" i="0" u="none" strike="noStrike">
                          <a:solidFill>
                            <a:schemeClr val="tx1"/>
                          </a:solidFill>
                          <a:effectLst/>
                          <a:latin typeface="+mn-lt"/>
                        </a:rPr>
                        <a:t>$8.78 </a:t>
                      </a:r>
                    </a:p>
                  </a:txBody>
                  <a:tcPr marL="0" marR="0" marT="0" marB="0" anchor="ctr"/>
                </a:tc>
                <a:tc>
                  <a:txBody>
                    <a:bodyPr/>
                    <a:lstStyle/>
                    <a:p>
                      <a:pPr algn="r" fontAlgn="ctr"/>
                      <a:r>
                        <a:rPr lang="en-US" sz="1600" b="0" i="0" u="none" strike="noStrike">
                          <a:solidFill>
                            <a:schemeClr val="tx1"/>
                          </a:solidFill>
                          <a:effectLst/>
                          <a:latin typeface="+mn-lt"/>
                        </a:rPr>
                        <a:t>$10.21 </a:t>
                      </a:r>
                    </a:p>
                  </a:txBody>
                  <a:tcPr marL="0" marR="0" marT="0" marB="0" anchor="ctr"/>
                </a:tc>
                <a:tc>
                  <a:txBody>
                    <a:bodyPr/>
                    <a:lstStyle/>
                    <a:p>
                      <a:pPr algn="r" fontAlgn="ctr"/>
                      <a:r>
                        <a:rPr lang="en-US" sz="1600" b="0" i="0" u="none" strike="noStrike">
                          <a:solidFill>
                            <a:schemeClr val="tx1"/>
                          </a:solidFill>
                          <a:effectLst/>
                          <a:latin typeface="+mn-lt"/>
                        </a:rPr>
                        <a:t>$11.87 </a:t>
                      </a:r>
                    </a:p>
                  </a:txBody>
                  <a:tcPr marL="0" marR="0" marT="0" marB="0" anchor="ctr"/>
                </a:tc>
                <a:tc>
                  <a:txBody>
                    <a:bodyPr/>
                    <a:lstStyle/>
                    <a:p>
                      <a:pPr algn="r" fontAlgn="ctr"/>
                      <a:r>
                        <a:rPr lang="en-US" sz="1600" b="0" i="0" u="none" strike="noStrike">
                          <a:solidFill>
                            <a:schemeClr val="tx1"/>
                          </a:solidFill>
                          <a:effectLst/>
                          <a:latin typeface="+mn-lt"/>
                        </a:rPr>
                        <a:t>$12.69 </a:t>
                      </a:r>
                    </a:p>
                  </a:txBody>
                  <a:tcPr marL="0" marR="0" marT="0" marB="0" anchor="ctr"/>
                </a:tc>
                <a:tc>
                  <a:txBody>
                    <a:bodyPr/>
                    <a:lstStyle/>
                    <a:p>
                      <a:pPr algn="r" fontAlgn="ctr"/>
                      <a:r>
                        <a:rPr lang="en-US" sz="1600" b="0" i="0" u="none" strike="noStrike">
                          <a:solidFill>
                            <a:schemeClr val="tx1"/>
                          </a:solidFill>
                          <a:effectLst/>
                          <a:latin typeface="+mn-lt"/>
                        </a:rPr>
                        <a:t>$13.57 </a:t>
                      </a:r>
                    </a:p>
                  </a:txBody>
                  <a:tcPr marL="0" marR="0" marT="0" marB="0" anchor="ctr"/>
                </a:tc>
                <a:extLst>
                  <a:ext uri="{0D108BD9-81ED-4DB2-BD59-A6C34878D82A}">
                    <a16:rowId xmlns:a16="http://schemas.microsoft.com/office/drawing/2014/main" val="3943312033"/>
                  </a:ext>
                </a:extLst>
              </a:tr>
              <a:tr h="200025">
                <a:tc>
                  <a:txBody>
                    <a:bodyPr/>
                    <a:lstStyle/>
                    <a:p>
                      <a:pPr algn="l" fontAlgn="ctr"/>
                      <a:r>
                        <a:rPr lang="en-US" sz="1600" b="1" u="none" strike="noStrike">
                          <a:effectLst/>
                        </a:rPr>
                        <a:t>Landscape Irrigation***</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extLst>
                  <a:ext uri="{0D108BD9-81ED-4DB2-BD59-A6C34878D82A}">
                    <a16:rowId xmlns:a16="http://schemas.microsoft.com/office/drawing/2014/main" val="3362490528"/>
                  </a:ext>
                </a:extLst>
              </a:tr>
              <a:tr h="200025">
                <a:tc>
                  <a:txBody>
                    <a:bodyPr/>
                    <a:lstStyle/>
                    <a:p>
                      <a:pPr lvl="0" algn="l" fontAlgn="ctr"/>
                      <a:r>
                        <a:rPr lang="en-US" sz="1600" u="none" strike="noStrike">
                          <a:effectLst/>
                        </a:rPr>
                        <a:t>Tier 1</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b="0" i="0" u="none" strike="noStrike">
                          <a:solidFill>
                            <a:schemeClr val="tx1"/>
                          </a:solidFill>
                          <a:effectLst/>
                          <a:latin typeface="+mn-lt"/>
                        </a:rPr>
                        <a:t>$8.80 </a:t>
                      </a:r>
                    </a:p>
                  </a:txBody>
                  <a:tcPr marL="0" marR="0" marT="0" marB="0" anchor="ctr"/>
                </a:tc>
                <a:tc>
                  <a:txBody>
                    <a:bodyPr/>
                    <a:lstStyle/>
                    <a:p>
                      <a:pPr algn="r" fontAlgn="ctr"/>
                      <a:r>
                        <a:rPr lang="en-US" sz="1600" b="0" i="0" u="none" strike="noStrike">
                          <a:solidFill>
                            <a:schemeClr val="tx1"/>
                          </a:solidFill>
                          <a:effectLst/>
                          <a:latin typeface="+mn-lt"/>
                        </a:rPr>
                        <a:t>$11.50 </a:t>
                      </a:r>
                    </a:p>
                  </a:txBody>
                  <a:tcPr marL="0" marR="0" marT="0" marB="0" anchor="ctr"/>
                </a:tc>
                <a:tc>
                  <a:txBody>
                    <a:bodyPr/>
                    <a:lstStyle/>
                    <a:p>
                      <a:pPr algn="r" fontAlgn="ctr"/>
                      <a:r>
                        <a:rPr lang="en-US" sz="1600" b="0" i="0" u="none" strike="noStrike">
                          <a:solidFill>
                            <a:schemeClr val="tx1"/>
                          </a:solidFill>
                          <a:effectLst/>
                          <a:latin typeface="+mn-lt"/>
                        </a:rPr>
                        <a:t>$13.37 </a:t>
                      </a:r>
                    </a:p>
                  </a:txBody>
                  <a:tcPr marL="0" marR="0" marT="0" marB="0" anchor="ctr"/>
                </a:tc>
                <a:tc>
                  <a:txBody>
                    <a:bodyPr/>
                    <a:lstStyle/>
                    <a:p>
                      <a:pPr algn="r" fontAlgn="ctr"/>
                      <a:r>
                        <a:rPr lang="en-US" sz="1600" b="0" i="0" u="none" strike="noStrike">
                          <a:solidFill>
                            <a:schemeClr val="tx1"/>
                          </a:solidFill>
                          <a:effectLst/>
                          <a:latin typeface="+mn-lt"/>
                        </a:rPr>
                        <a:t>$15.54 </a:t>
                      </a:r>
                    </a:p>
                  </a:txBody>
                  <a:tcPr marL="0" marR="0" marT="0" marB="0" anchor="ctr"/>
                </a:tc>
                <a:tc>
                  <a:txBody>
                    <a:bodyPr/>
                    <a:lstStyle/>
                    <a:p>
                      <a:pPr algn="r" fontAlgn="ctr"/>
                      <a:r>
                        <a:rPr lang="en-US" sz="1600" b="0" i="0" u="none" strike="noStrike">
                          <a:solidFill>
                            <a:schemeClr val="tx1"/>
                          </a:solidFill>
                          <a:effectLst/>
                          <a:latin typeface="+mn-lt"/>
                        </a:rPr>
                        <a:t>$16.62 </a:t>
                      </a:r>
                    </a:p>
                  </a:txBody>
                  <a:tcPr marL="0" marR="0" marT="0" marB="0" anchor="ctr"/>
                </a:tc>
                <a:tc>
                  <a:txBody>
                    <a:bodyPr/>
                    <a:lstStyle/>
                    <a:p>
                      <a:pPr algn="r" fontAlgn="ctr"/>
                      <a:r>
                        <a:rPr lang="en-US" sz="1600" b="0" i="0" u="none" strike="noStrike">
                          <a:solidFill>
                            <a:schemeClr val="tx1"/>
                          </a:solidFill>
                          <a:effectLst/>
                          <a:latin typeface="+mn-lt"/>
                        </a:rPr>
                        <a:t>$17.77 </a:t>
                      </a:r>
                    </a:p>
                  </a:txBody>
                  <a:tcPr marL="0" marR="0" marT="0" marB="0" anchor="ctr"/>
                </a:tc>
                <a:extLst>
                  <a:ext uri="{0D108BD9-81ED-4DB2-BD59-A6C34878D82A}">
                    <a16:rowId xmlns:a16="http://schemas.microsoft.com/office/drawing/2014/main" val="2559379230"/>
                  </a:ext>
                </a:extLst>
              </a:tr>
              <a:tr h="294846">
                <a:tc>
                  <a:txBody>
                    <a:bodyPr/>
                    <a:lstStyle/>
                    <a:p>
                      <a:pPr lvl="0" algn="l" fontAlgn="ctr"/>
                      <a:r>
                        <a:rPr lang="en-US" sz="1600" u="none" strike="noStrike">
                          <a:effectLst/>
                        </a:rPr>
                        <a:t>Tier 2</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b="0" i="0" u="none" strike="noStrike">
                          <a:solidFill>
                            <a:schemeClr val="tx1"/>
                          </a:solidFill>
                          <a:effectLst/>
                          <a:latin typeface="+mn-lt"/>
                        </a:rPr>
                        <a:t>$11.74 </a:t>
                      </a:r>
                    </a:p>
                  </a:txBody>
                  <a:tcPr marL="0" marR="0" marT="0" marB="0" anchor="ctr"/>
                </a:tc>
                <a:tc>
                  <a:txBody>
                    <a:bodyPr/>
                    <a:lstStyle/>
                    <a:p>
                      <a:pPr algn="r" fontAlgn="ctr"/>
                      <a:r>
                        <a:rPr lang="en-US" sz="1600" b="0" i="0" u="none" strike="noStrike">
                          <a:solidFill>
                            <a:schemeClr val="tx1"/>
                          </a:solidFill>
                          <a:effectLst/>
                          <a:latin typeface="+mn-lt"/>
                        </a:rPr>
                        <a:t>$16.86 </a:t>
                      </a:r>
                    </a:p>
                  </a:txBody>
                  <a:tcPr marL="0" marR="0" marT="0" marB="0" anchor="ctr"/>
                </a:tc>
                <a:tc>
                  <a:txBody>
                    <a:bodyPr/>
                    <a:lstStyle/>
                    <a:p>
                      <a:pPr algn="r" fontAlgn="ctr"/>
                      <a:r>
                        <a:rPr lang="en-US" sz="1600" b="0" i="0" u="none" strike="noStrike">
                          <a:solidFill>
                            <a:schemeClr val="tx1"/>
                          </a:solidFill>
                          <a:effectLst/>
                          <a:latin typeface="+mn-lt"/>
                        </a:rPr>
                        <a:t>$19.60 </a:t>
                      </a:r>
                    </a:p>
                  </a:txBody>
                  <a:tcPr marL="0" marR="0" marT="0" marB="0" anchor="ctr"/>
                </a:tc>
                <a:tc>
                  <a:txBody>
                    <a:bodyPr/>
                    <a:lstStyle/>
                    <a:p>
                      <a:pPr algn="r" fontAlgn="ctr"/>
                      <a:r>
                        <a:rPr lang="en-US" sz="1600" b="0" i="0" u="none" strike="noStrike">
                          <a:solidFill>
                            <a:schemeClr val="tx1"/>
                          </a:solidFill>
                          <a:effectLst/>
                          <a:latin typeface="+mn-lt"/>
                        </a:rPr>
                        <a:t>$22.78 </a:t>
                      </a:r>
                    </a:p>
                  </a:txBody>
                  <a:tcPr marL="0" marR="0" marT="0" marB="0" anchor="ctr"/>
                </a:tc>
                <a:tc>
                  <a:txBody>
                    <a:bodyPr/>
                    <a:lstStyle/>
                    <a:p>
                      <a:pPr algn="r" fontAlgn="ctr"/>
                      <a:r>
                        <a:rPr lang="en-US" sz="1600" b="0" i="0" u="none" strike="noStrike">
                          <a:solidFill>
                            <a:schemeClr val="tx1"/>
                          </a:solidFill>
                          <a:effectLst/>
                          <a:latin typeface="+mn-lt"/>
                        </a:rPr>
                        <a:t>$24.36 </a:t>
                      </a:r>
                    </a:p>
                  </a:txBody>
                  <a:tcPr marL="0" marR="0" marT="0" marB="0" anchor="ctr"/>
                </a:tc>
                <a:tc>
                  <a:txBody>
                    <a:bodyPr/>
                    <a:lstStyle/>
                    <a:p>
                      <a:pPr algn="r" fontAlgn="ctr"/>
                      <a:r>
                        <a:rPr lang="en-US" sz="1600" b="0" i="0" u="none" strike="noStrike">
                          <a:solidFill>
                            <a:schemeClr val="tx1"/>
                          </a:solidFill>
                          <a:effectLst/>
                          <a:latin typeface="+mn-lt"/>
                        </a:rPr>
                        <a:t>$26.05 </a:t>
                      </a:r>
                    </a:p>
                  </a:txBody>
                  <a:tcPr marL="0" marR="0" marT="0" marB="0" anchor="ctr"/>
                </a:tc>
                <a:extLst>
                  <a:ext uri="{0D108BD9-81ED-4DB2-BD59-A6C34878D82A}">
                    <a16:rowId xmlns:a16="http://schemas.microsoft.com/office/drawing/2014/main" val="2089340589"/>
                  </a:ext>
                </a:extLst>
              </a:tr>
              <a:tr h="200025">
                <a:tc>
                  <a:txBody>
                    <a:bodyPr/>
                    <a:lstStyle/>
                    <a:p>
                      <a:pPr lvl="0" algn="l" fontAlgn="ctr"/>
                      <a:r>
                        <a:rPr lang="en-US" sz="1600" u="none" strike="noStrike">
                          <a:effectLst/>
                        </a:rPr>
                        <a:t>Tier 3</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b="0" i="0" u="none" strike="noStrike">
                          <a:solidFill>
                            <a:schemeClr val="tx1"/>
                          </a:solidFill>
                          <a:effectLst/>
                          <a:latin typeface="+mn-lt"/>
                        </a:rPr>
                        <a:t>$13.17 </a:t>
                      </a:r>
                    </a:p>
                  </a:txBody>
                  <a:tcPr marL="0" marR="0" marT="0" marB="0" anchor="ctr"/>
                </a:tc>
                <a:tc>
                  <a:txBody>
                    <a:bodyPr/>
                    <a:lstStyle/>
                    <a:p>
                      <a:pPr algn="r" fontAlgn="ctr"/>
                      <a:r>
                        <a:rPr lang="en-US" sz="1600" b="0" i="0" u="none" strike="noStrike">
                          <a:solidFill>
                            <a:schemeClr val="tx1"/>
                          </a:solidFill>
                          <a:effectLst/>
                          <a:latin typeface="+mn-lt"/>
                        </a:rPr>
                        <a:t>$22.11 </a:t>
                      </a:r>
                    </a:p>
                  </a:txBody>
                  <a:tcPr marL="0" marR="0" marT="0" marB="0" anchor="ctr"/>
                </a:tc>
                <a:tc>
                  <a:txBody>
                    <a:bodyPr/>
                    <a:lstStyle/>
                    <a:p>
                      <a:pPr algn="r" fontAlgn="ctr"/>
                      <a:r>
                        <a:rPr lang="en-US" sz="1600" b="0" i="0" u="none" strike="noStrike">
                          <a:solidFill>
                            <a:schemeClr val="tx1"/>
                          </a:solidFill>
                          <a:effectLst/>
                          <a:latin typeface="+mn-lt"/>
                        </a:rPr>
                        <a:t>$25.70 </a:t>
                      </a:r>
                    </a:p>
                  </a:txBody>
                  <a:tcPr marL="0" marR="0" marT="0" marB="0" anchor="ctr"/>
                </a:tc>
                <a:tc>
                  <a:txBody>
                    <a:bodyPr/>
                    <a:lstStyle/>
                    <a:p>
                      <a:pPr algn="r" fontAlgn="ctr"/>
                      <a:r>
                        <a:rPr lang="en-US" sz="1600" b="0" i="0" u="none" strike="noStrike">
                          <a:solidFill>
                            <a:schemeClr val="tx1"/>
                          </a:solidFill>
                          <a:effectLst/>
                          <a:latin typeface="+mn-lt"/>
                        </a:rPr>
                        <a:t>$29.87 </a:t>
                      </a:r>
                    </a:p>
                  </a:txBody>
                  <a:tcPr marL="0" marR="0" marT="0" marB="0" anchor="ctr"/>
                </a:tc>
                <a:tc>
                  <a:txBody>
                    <a:bodyPr/>
                    <a:lstStyle/>
                    <a:p>
                      <a:pPr algn="r" fontAlgn="ctr"/>
                      <a:r>
                        <a:rPr lang="en-US" sz="1600" b="0" i="0" u="none" strike="noStrike">
                          <a:solidFill>
                            <a:schemeClr val="tx1"/>
                          </a:solidFill>
                          <a:effectLst/>
                          <a:latin typeface="+mn-lt"/>
                        </a:rPr>
                        <a:t>$31.94 </a:t>
                      </a:r>
                    </a:p>
                  </a:txBody>
                  <a:tcPr marL="0" marR="0" marT="0" marB="0" anchor="ctr"/>
                </a:tc>
                <a:tc>
                  <a:txBody>
                    <a:bodyPr/>
                    <a:lstStyle/>
                    <a:p>
                      <a:pPr algn="r" fontAlgn="ctr"/>
                      <a:r>
                        <a:rPr lang="en-US" sz="1600" b="0" i="0" u="none" strike="noStrike">
                          <a:solidFill>
                            <a:schemeClr val="tx1"/>
                          </a:solidFill>
                          <a:effectLst/>
                          <a:latin typeface="+mn-lt"/>
                        </a:rPr>
                        <a:t>$34.15 </a:t>
                      </a:r>
                    </a:p>
                  </a:txBody>
                  <a:tcPr marL="0" marR="0" marT="0" marB="0" anchor="ctr"/>
                </a:tc>
                <a:extLst>
                  <a:ext uri="{0D108BD9-81ED-4DB2-BD59-A6C34878D82A}">
                    <a16:rowId xmlns:a16="http://schemas.microsoft.com/office/drawing/2014/main" val="2988157991"/>
                  </a:ext>
                </a:extLst>
              </a:tr>
              <a:tr h="200025">
                <a:tc>
                  <a:txBody>
                    <a:bodyPr/>
                    <a:lstStyle/>
                    <a:p>
                      <a:pPr algn="l" fontAlgn="ctr"/>
                      <a:r>
                        <a:rPr lang="en-US" sz="1600" b="1" u="none" strike="noStrike">
                          <a:effectLst/>
                        </a:rPr>
                        <a:t>North Coast Agriculture</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tc>
                  <a:txBody>
                    <a:bodyPr/>
                    <a:lstStyle/>
                    <a:p>
                      <a:pPr algn="l" fontAlgn="ctr"/>
                      <a:r>
                        <a:rPr lang="en-US" sz="1600" b="0" i="0" u="none" strike="noStrike">
                          <a:solidFill>
                            <a:schemeClr val="tx1"/>
                          </a:solidFill>
                          <a:effectLst/>
                          <a:latin typeface="+mn-lt"/>
                        </a:rPr>
                        <a:t> </a:t>
                      </a:r>
                    </a:p>
                  </a:txBody>
                  <a:tcPr marL="0" marR="0" marT="0" marB="0" anchor="ctr"/>
                </a:tc>
                <a:extLst>
                  <a:ext uri="{0D108BD9-81ED-4DB2-BD59-A6C34878D82A}">
                    <a16:rowId xmlns:a16="http://schemas.microsoft.com/office/drawing/2014/main" val="2622775213"/>
                  </a:ext>
                </a:extLst>
              </a:tr>
              <a:tr h="0">
                <a:tc>
                  <a:txBody>
                    <a:bodyPr/>
                    <a:lstStyle/>
                    <a:p>
                      <a:pPr lvl="0" algn="l" fontAlgn="ctr"/>
                      <a:r>
                        <a:rPr lang="en-US" sz="1600" u="none" strike="noStrike">
                          <a:effectLst/>
                        </a:rPr>
                        <a:t>Maintain Reliability</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b="0" i="0" u="none" strike="noStrike">
                          <a:solidFill>
                            <a:schemeClr val="tx1"/>
                          </a:solidFill>
                          <a:effectLst/>
                          <a:latin typeface="+mn-lt"/>
                        </a:rPr>
                        <a:t>$4.59 </a:t>
                      </a:r>
                    </a:p>
                  </a:txBody>
                  <a:tcPr marL="0" marR="0" marT="0" marB="0" anchor="ctr"/>
                </a:tc>
                <a:tc>
                  <a:txBody>
                    <a:bodyPr/>
                    <a:lstStyle/>
                    <a:p>
                      <a:pPr algn="r" fontAlgn="ctr"/>
                      <a:r>
                        <a:rPr lang="en-US" sz="1600" b="0" i="0" u="none" strike="noStrike">
                          <a:solidFill>
                            <a:schemeClr val="tx1"/>
                          </a:solidFill>
                          <a:effectLst/>
                          <a:latin typeface="+mn-lt"/>
                        </a:rPr>
                        <a:t>$5.07 </a:t>
                      </a:r>
                    </a:p>
                  </a:txBody>
                  <a:tcPr marL="0" marR="0" marT="0" marB="0" anchor="ctr"/>
                </a:tc>
                <a:tc>
                  <a:txBody>
                    <a:bodyPr/>
                    <a:lstStyle/>
                    <a:p>
                      <a:pPr algn="r" fontAlgn="ctr"/>
                      <a:r>
                        <a:rPr lang="en-US" sz="1600" b="0" i="0" u="none" strike="noStrike">
                          <a:solidFill>
                            <a:schemeClr val="tx1"/>
                          </a:solidFill>
                          <a:effectLst/>
                          <a:latin typeface="+mn-lt"/>
                        </a:rPr>
                        <a:t>$5.90 </a:t>
                      </a:r>
                    </a:p>
                  </a:txBody>
                  <a:tcPr marL="0" marR="0" marT="0" marB="0" anchor="ctr"/>
                </a:tc>
                <a:tc>
                  <a:txBody>
                    <a:bodyPr/>
                    <a:lstStyle/>
                    <a:p>
                      <a:pPr algn="r" fontAlgn="ctr"/>
                      <a:r>
                        <a:rPr lang="en-US" sz="1600" b="0" i="0" u="none" strike="noStrike">
                          <a:solidFill>
                            <a:schemeClr val="tx1"/>
                          </a:solidFill>
                          <a:effectLst/>
                          <a:latin typeface="+mn-lt"/>
                        </a:rPr>
                        <a:t>$6.86 </a:t>
                      </a:r>
                    </a:p>
                  </a:txBody>
                  <a:tcPr marL="0" marR="0" marT="0" marB="0" anchor="ctr"/>
                </a:tc>
                <a:tc>
                  <a:txBody>
                    <a:bodyPr/>
                    <a:lstStyle/>
                    <a:p>
                      <a:pPr algn="r" fontAlgn="ctr"/>
                      <a:r>
                        <a:rPr lang="en-US" sz="1600" b="0" i="0" u="none" strike="noStrike">
                          <a:solidFill>
                            <a:schemeClr val="tx1"/>
                          </a:solidFill>
                          <a:effectLst/>
                          <a:latin typeface="+mn-lt"/>
                        </a:rPr>
                        <a:t>$7.34 </a:t>
                      </a:r>
                    </a:p>
                  </a:txBody>
                  <a:tcPr marL="0" marR="0" marT="0" marB="0" anchor="ctr"/>
                </a:tc>
                <a:tc>
                  <a:txBody>
                    <a:bodyPr/>
                    <a:lstStyle/>
                    <a:p>
                      <a:pPr algn="r" fontAlgn="ctr"/>
                      <a:r>
                        <a:rPr lang="en-US" sz="1600" b="0" i="0" u="none" strike="noStrike">
                          <a:solidFill>
                            <a:schemeClr val="tx1"/>
                          </a:solidFill>
                          <a:effectLst/>
                          <a:latin typeface="+mn-lt"/>
                        </a:rPr>
                        <a:t>$7.85 </a:t>
                      </a:r>
                    </a:p>
                  </a:txBody>
                  <a:tcPr marL="0" marR="0" marT="0" marB="0" anchor="ctr"/>
                </a:tc>
                <a:extLst>
                  <a:ext uri="{0D108BD9-81ED-4DB2-BD59-A6C34878D82A}">
                    <a16:rowId xmlns:a16="http://schemas.microsoft.com/office/drawing/2014/main" val="121319461"/>
                  </a:ext>
                </a:extLst>
              </a:tr>
              <a:tr h="200025">
                <a:tc>
                  <a:txBody>
                    <a:bodyPr/>
                    <a:lstStyle/>
                    <a:p>
                      <a:pPr lvl="0" algn="l" fontAlgn="ctr"/>
                      <a:r>
                        <a:rPr lang="en-US" sz="1600" u="none" strike="noStrike">
                          <a:effectLst/>
                        </a:rPr>
                        <a:t>Decrease Reliability</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b="0" i="0" u="none" strike="noStrike">
                          <a:solidFill>
                            <a:schemeClr val="tx1"/>
                          </a:solidFill>
                          <a:effectLst/>
                          <a:latin typeface="+mn-lt"/>
                        </a:rPr>
                        <a:t>$4.59 </a:t>
                      </a:r>
                    </a:p>
                  </a:txBody>
                  <a:tcPr marL="0" marR="0" marT="0" marB="0" anchor="ctr"/>
                </a:tc>
                <a:tc>
                  <a:txBody>
                    <a:bodyPr/>
                    <a:lstStyle/>
                    <a:p>
                      <a:pPr algn="r" fontAlgn="ctr"/>
                      <a:r>
                        <a:rPr lang="en-US" sz="1600" b="0" i="0" u="none" strike="noStrike">
                          <a:solidFill>
                            <a:schemeClr val="tx1"/>
                          </a:solidFill>
                          <a:effectLst/>
                          <a:latin typeface="+mn-lt"/>
                        </a:rPr>
                        <a:t>$2.24 </a:t>
                      </a:r>
                    </a:p>
                  </a:txBody>
                  <a:tcPr marL="0" marR="0" marT="0" marB="0" anchor="ctr"/>
                </a:tc>
                <a:tc>
                  <a:txBody>
                    <a:bodyPr/>
                    <a:lstStyle/>
                    <a:p>
                      <a:pPr algn="r" fontAlgn="ctr"/>
                      <a:r>
                        <a:rPr lang="en-US" sz="1600" b="0" i="0" u="none" strike="noStrike">
                          <a:solidFill>
                            <a:schemeClr val="tx1"/>
                          </a:solidFill>
                          <a:effectLst/>
                          <a:latin typeface="+mn-lt"/>
                        </a:rPr>
                        <a:t>$2.61 </a:t>
                      </a:r>
                    </a:p>
                  </a:txBody>
                  <a:tcPr marL="0" marR="0" marT="0" marB="0" anchor="ctr"/>
                </a:tc>
                <a:tc>
                  <a:txBody>
                    <a:bodyPr/>
                    <a:lstStyle/>
                    <a:p>
                      <a:pPr algn="r" fontAlgn="ctr"/>
                      <a:r>
                        <a:rPr lang="en-US" sz="1600" b="0" i="0" u="none" strike="noStrike">
                          <a:solidFill>
                            <a:schemeClr val="tx1"/>
                          </a:solidFill>
                          <a:effectLst/>
                          <a:latin typeface="+mn-lt"/>
                        </a:rPr>
                        <a:t>$3.04 </a:t>
                      </a:r>
                    </a:p>
                  </a:txBody>
                  <a:tcPr marL="0" marR="0" marT="0" marB="0" anchor="ctr"/>
                </a:tc>
                <a:tc>
                  <a:txBody>
                    <a:bodyPr/>
                    <a:lstStyle/>
                    <a:p>
                      <a:pPr algn="r" fontAlgn="ctr"/>
                      <a:r>
                        <a:rPr lang="en-US" sz="1600" b="0" i="0" u="none" strike="noStrike">
                          <a:solidFill>
                            <a:schemeClr val="tx1"/>
                          </a:solidFill>
                          <a:effectLst/>
                          <a:latin typeface="+mn-lt"/>
                        </a:rPr>
                        <a:t>$3.25 </a:t>
                      </a:r>
                    </a:p>
                  </a:txBody>
                  <a:tcPr marL="0" marR="0" marT="0" marB="0" anchor="ctr"/>
                </a:tc>
                <a:tc>
                  <a:txBody>
                    <a:bodyPr/>
                    <a:lstStyle/>
                    <a:p>
                      <a:pPr algn="r" fontAlgn="ctr"/>
                      <a:r>
                        <a:rPr lang="en-US" sz="1600" b="0" i="0" u="none" strike="noStrike">
                          <a:solidFill>
                            <a:schemeClr val="tx1"/>
                          </a:solidFill>
                          <a:effectLst/>
                          <a:latin typeface="+mn-lt"/>
                        </a:rPr>
                        <a:t>$3.48 </a:t>
                      </a:r>
                    </a:p>
                  </a:txBody>
                  <a:tcPr marL="0" marR="0" marT="0" marB="0" anchor="ctr"/>
                </a:tc>
                <a:extLst>
                  <a:ext uri="{0D108BD9-81ED-4DB2-BD59-A6C34878D82A}">
                    <a16:rowId xmlns:a16="http://schemas.microsoft.com/office/drawing/2014/main" val="1382096105"/>
                  </a:ext>
                </a:extLst>
              </a:tr>
            </a:tbl>
          </a:graphicData>
        </a:graphic>
      </p:graphicFrame>
      <p:sp>
        <p:nvSpPr>
          <p:cNvPr id="5" name="Slide Number Placeholder 4">
            <a:extLst>
              <a:ext uri="{FF2B5EF4-FFF2-40B4-BE49-F238E27FC236}">
                <a16:creationId xmlns:a16="http://schemas.microsoft.com/office/drawing/2014/main" id="{BEC03D8A-4636-4043-A190-90760366A5BD}"/>
              </a:ext>
            </a:extLst>
          </p:cNvPr>
          <p:cNvSpPr>
            <a:spLocks noGrp="1"/>
          </p:cNvSpPr>
          <p:nvPr>
            <p:ph type="sldNum" sz="quarter" idx="10"/>
          </p:nvPr>
        </p:nvSpPr>
        <p:spPr/>
        <p:txBody>
          <a:bodyPr/>
          <a:lstStyle/>
          <a:p>
            <a:fld id="{F9A1070B-E53E-4F23-90CF-57ED1B7E60C0}" type="slidenum">
              <a:rPr lang="en-US" smtClean="0"/>
              <a:pPr/>
              <a:t>24</a:t>
            </a:fld>
            <a:endParaRPr lang="en-US"/>
          </a:p>
        </p:txBody>
      </p:sp>
      <p:sp>
        <p:nvSpPr>
          <p:cNvPr id="8" name="TextBox 7">
            <a:extLst>
              <a:ext uri="{FF2B5EF4-FFF2-40B4-BE49-F238E27FC236}">
                <a16:creationId xmlns:a16="http://schemas.microsoft.com/office/drawing/2014/main" id="{2D3CAB00-7CA2-4BDB-8B27-F327EDBB244F}"/>
              </a:ext>
            </a:extLst>
          </p:cNvPr>
          <p:cNvSpPr txBox="1"/>
          <p:nvPr/>
        </p:nvSpPr>
        <p:spPr>
          <a:xfrm>
            <a:off x="1003300" y="5834377"/>
            <a:ext cx="9293548" cy="719034"/>
          </a:xfrm>
          <a:prstGeom prst="rect">
            <a:avLst/>
          </a:prstGeom>
          <a:noFill/>
        </p:spPr>
        <p:txBody>
          <a:bodyPr wrap="square" lIns="0" tIns="36000" rIns="216000" bIns="36000" rtlCol="0">
            <a:spAutoFit/>
          </a:bodyPr>
          <a:lstStyle/>
          <a:p>
            <a:pPr algn="just"/>
            <a:r>
              <a:rPr lang="en-US" sz="1400"/>
              <a:t>*Includes Single Family and Multi-Family, tier width is per dwelling unit</a:t>
            </a:r>
          </a:p>
          <a:p>
            <a:pPr algn="just"/>
            <a:r>
              <a:rPr lang="en-US" sz="1400"/>
              <a:t>**Includes Business, Industrial, Restaurant, Hotel, Golf, Municipal, Bulk, Fire Service Leaks, and Temporary</a:t>
            </a:r>
          </a:p>
          <a:p>
            <a:pPr algn="just"/>
            <a:r>
              <a:rPr lang="en-US" sz="1400"/>
              <a:t>***Tiers based on percent of water budget for each customer</a:t>
            </a:r>
          </a:p>
        </p:txBody>
      </p:sp>
    </p:spTree>
    <p:extLst>
      <p:ext uri="{BB962C8B-B14F-4D97-AF65-F5344CB8AC3E}">
        <p14:creationId xmlns:p14="http://schemas.microsoft.com/office/powerpoint/2010/main" val="18426626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516F0-D472-40CC-B4BD-25FF427389E7}"/>
              </a:ext>
            </a:extLst>
          </p:cNvPr>
          <p:cNvSpPr>
            <a:spLocks noGrp="1"/>
          </p:cNvSpPr>
          <p:nvPr>
            <p:ph type="title"/>
          </p:nvPr>
        </p:nvSpPr>
        <p:spPr/>
        <p:txBody>
          <a:bodyPr/>
          <a:lstStyle/>
          <a:p>
            <a:r>
              <a:rPr lang="en-US"/>
              <a:t>Five-Year Rates: IRF ($/ccf)</a:t>
            </a:r>
          </a:p>
        </p:txBody>
      </p:sp>
      <p:graphicFrame>
        <p:nvGraphicFramePr>
          <p:cNvPr id="4" name="Content Placeholder 3">
            <a:extLst>
              <a:ext uri="{FF2B5EF4-FFF2-40B4-BE49-F238E27FC236}">
                <a16:creationId xmlns:a16="http://schemas.microsoft.com/office/drawing/2014/main" id="{08E686B7-871E-4356-A3A7-9C44EA1D372E}"/>
              </a:ext>
            </a:extLst>
          </p:cNvPr>
          <p:cNvGraphicFramePr>
            <a:graphicFrameLocks noGrp="1"/>
          </p:cNvGraphicFramePr>
          <p:nvPr>
            <p:ph idx="1"/>
            <p:extLst>
              <p:ext uri="{D42A27DB-BD31-4B8C-83A1-F6EECF244321}">
                <p14:modId xmlns:p14="http://schemas.microsoft.com/office/powerpoint/2010/main" val="2926709574"/>
              </p:ext>
            </p:extLst>
          </p:nvPr>
        </p:nvGraphicFramePr>
        <p:xfrm>
          <a:off x="1003300" y="1557338"/>
          <a:ext cx="10177459" cy="4216202"/>
        </p:xfrm>
        <a:graphic>
          <a:graphicData uri="http://schemas.openxmlformats.org/drawingml/2006/table">
            <a:tbl>
              <a:tblPr firstRow="1" bandRow="1">
                <a:tableStyleId>{073A0DAA-6AF3-43AB-8588-CEC1D06C72B9}</a:tableStyleId>
              </a:tblPr>
              <a:tblGrid>
                <a:gridCol w="2381959">
                  <a:extLst>
                    <a:ext uri="{9D8B030D-6E8A-4147-A177-3AD203B41FA5}">
                      <a16:colId xmlns:a16="http://schemas.microsoft.com/office/drawing/2014/main" val="1746812597"/>
                    </a:ext>
                  </a:extLst>
                </a:gridCol>
                <a:gridCol w="1299250">
                  <a:extLst>
                    <a:ext uri="{9D8B030D-6E8A-4147-A177-3AD203B41FA5}">
                      <a16:colId xmlns:a16="http://schemas.microsoft.com/office/drawing/2014/main" val="1437159044"/>
                    </a:ext>
                  </a:extLst>
                </a:gridCol>
                <a:gridCol w="1299250">
                  <a:extLst>
                    <a:ext uri="{9D8B030D-6E8A-4147-A177-3AD203B41FA5}">
                      <a16:colId xmlns:a16="http://schemas.microsoft.com/office/drawing/2014/main" val="1345677138"/>
                    </a:ext>
                  </a:extLst>
                </a:gridCol>
                <a:gridCol w="1299250">
                  <a:extLst>
                    <a:ext uri="{9D8B030D-6E8A-4147-A177-3AD203B41FA5}">
                      <a16:colId xmlns:a16="http://schemas.microsoft.com/office/drawing/2014/main" val="503192742"/>
                    </a:ext>
                  </a:extLst>
                </a:gridCol>
                <a:gridCol w="1299250">
                  <a:extLst>
                    <a:ext uri="{9D8B030D-6E8A-4147-A177-3AD203B41FA5}">
                      <a16:colId xmlns:a16="http://schemas.microsoft.com/office/drawing/2014/main" val="3727639546"/>
                    </a:ext>
                  </a:extLst>
                </a:gridCol>
                <a:gridCol w="1299250">
                  <a:extLst>
                    <a:ext uri="{9D8B030D-6E8A-4147-A177-3AD203B41FA5}">
                      <a16:colId xmlns:a16="http://schemas.microsoft.com/office/drawing/2014/main" val="3563231738"/>
                    </a:ext>
                  </a:extLst>
                </a:gridCol>
                <a:gridCol w="1299250">
                  <a:extLst>
                    <a:ext uri="{9D8B030D-6E8A-4147-A177-3AD203B41FA5}">
                      <a16:colId xmlns:a16="http://schemas.microsoft.com/office/drawing/2014/main" val="1762391596"/>
                    </a:ext>
                  </a:extLst>
                </a:gridCol>
              </a:tblGrid>
              <a:tr h="263756">
                <a:tc>
                  <a:txBody>
                    <a:bodyPr/>
                    <a:lstStyle/>
                    <a:p>
                      <a:pPr algn="l" fontAlgn="ctr"/>
                      <a:r>
                        <a:rPr lang="en-US" sz="1600" u="none" strike="noStrike">
                          <a:effectLst/>
                        </a:rPr>
                        <a:t>Customer Class</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Current</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7/1/22</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7/1/23</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7/1/24</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7/1/25</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7/1/26</a:t>
                      </a:r>
                      <a:endParaRPr lang="en-US" sz="16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296023457"/>
                  </a:ext>
                </a:extLst>
              </a:tr>
              <a:tr h="200025">
                <a:tc>
                  <a:txBody>
                    <a:bodyPr/>
                    <a:lstStyle/>
                    <a:p>
                      <a:pPr marL="0" algn="l" defTabSz="914296" rtl="0" eaLnBrk="1" fontAlgn="ctr" latinLnBrk="0" hangingPunct="1"/>
                      <a:r>
                        <a:rPr lang="en-US" sz="1600" b="1" u="none" strike="noStrike" kern="1200">
                          <a:solidFill>
                            <a:schemeClr val="dk1"/>
                          </a:solidFill>
                          <a:effectLst/>
                          <a:latin typeface="+mn-lt"/>
                          <a:ea typeface="+mn-ea"/>
                          <a:cs typeface="+mn-cs"/>
                        </a:rPr>
                        <a:t>Residential*</a:t>
                      </a: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701578985"/>
                  </a:ext>
                </a:extLst>
              </a:tr>
              <a:tr h="200025">
                <a:tc>
                  <a:txBody>
                    <a:bodyPr/>
                    <a:lstStyle/>
                    <a:p>
                      <a:pPr marL="0" lvl="1" algn="l" defTabSz="914296" rtl="0" eaLnBrk="1" fontAlgn="ctr" latinLnBrk="0" hangingPunct="1"/>
                      <a:r>
                        <a:rPr lang="en-US" sz="1600" b="0" u="none" strike="noStrike" kern="1200">
                          <a:solidFill>
                            <a:schemeClr val="dk1"/>
                          </a:solidFill>
                          <a:effectLst/>
                          <a:latin typeface="+mn-lt"/>
                          <a:ea typeface="+mn-ea"/>
                          <a:cs typeface="+mn-cs"/>
                        </a:rPr>
                        <a:t>Tier 1</a:t>
                      </a:r>
                    </a:p>
                  </a:txBody>
                  <a:tcPr marL="0" marR="0" marT="0" marB="0" anchor="ctr"/>
                </a:tc>
                <a:tc>
                  <a:txBody>
                    <a:bodyPr/>
                    <a:lstStyle/>
                    <a:p>
                      <a:pPr algn="r" fontAlgn="ctr"/>
                      <a:r>
                        <a:rPr lang="en-US" sz="1600" u="none" strike="noStrike">
                          <a:effectLst/>
                        </a:rPr>
                        <a:t>$2.23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$2.06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$2.40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$2.79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$2.99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$3.20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625980324"/>
                  </a:ext>
                </a:extLst>
              </a:tr>
              <a:tr h="200025">
                <a:tc>
                  <a:txBody>
                    <a:bodyPr/>
                    <a:lstStyle/>
                    <a:p>
                      <a:pPr marL="0" lvl="1" algn="l" defTabSz="914296" rtl="0" eaLnBrk="1" fontAlgn="ctr" latinLnBrk="0" hangingPunct="1"/>
                      <a:r>
                        <a:rPr lang="en-US" sz="1600" b="0" u="none" strike="noStrike" kern="1200">
                          <a:solidFill>
                            <a:schemeClr val="dk1"/>
                          </a:solidFill>
                          <a:effectLst/>
                          <a:latin typeface="+mn-lt"/>
                          <a:ea typeface="+mn-ea"/>
                          <a:cs typeface="+mn-cs"/>
                        </a:rPr>
                        <a:t>Tier 2</a:t>
                      </a:r>
                    </a:p>
                  </a:txBody>
                  <a:tcPr marL="0" marR="0" marT="0" marB="0" anchor="ctr"/>
                </a:tc>
                <a:tc>
                  <a:txBody>
                    <a:bodyPr/>
                    <a:lstStyle/>
                    <a:p>
                      <a:pPr algn="r" fontAlgn="ctr"/>
                      <a:r>
                        <a:rPr lang="en-US" sz="1600" u="none" strike="noStrike">
                          <a:effectLst/>
                        </a:rPr>
                        <a:t>$3.34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$3.86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$4.49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$5.22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$5.59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$5.98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206342008"/>
                  </a:ext>
                </a:extLst>
              </a:tr>
              <a:tr h="200025">
                <a:tc>
                  <a:txBody>
                    <a:bodyPr/>
                    <a:lstStyle/>
                    <a:p>
                      <a:pPr marL="0" lvl="1" algn="l" defTabSz="914296" rtl="0" eaLnBrk="1" fontAlgn="ctr" latinLnBrk="0" hangingPunct="1"/>
                      <a:r>
                        <a:rPr lang="en-US" sz="1600" b="0" u="none" strike="noStrike" kern="1200">
                          <a:solidFill>
                            <a:schemeClr val="dk1"/>
                          </a:solidFill>
                          <a:effectLst/>
                          <a:latin typeface="+mn-lt"/>
                          <a:ea typeface="+mn-ea"/>
                          <a:cs typeface="+mn-cs"/>
                        </a:rPr>
                        <a:t>Tier 3</a:t>
                      </a:r>
                    </a:p>
                  </a:txBody>
                  <a:tcPr marL="0" marR="0" marT="0" marB="0" anchor="ctr"/>
                </a:tc>
                <a:tc>
                  <a:txBody>
                    <a:bodyPr/>
                    <a:lstStyle/>
                    <a:p>
                      <a:pPr algn="r" fontAlgn="ctr"/>
                      <a:r>
                        <a:rPr lang="en-US" sz="1600" u="none" strike="noStrike">
                          <a:effectLst/>
                        </a:rPr>
                        <a:t>$4.13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$6.15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$7.15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$8.31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$8.89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$9.51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318467623"/>
                  </a:ext>
                </a:extLst>
              </a:tr>
              <a:tr h="200025">
                <a:tc>
                  <a:txBody>
                    <a:bodyPr/>
                    <a:lstStyle/>
                    <a:p>
                      <a:pPr marL="0" lvl="1" algn="l" defTabSz="914296" rtl="0" eaLnBrk="1" fontAlgn="ctr" latinLnBrk="0" hangingPunct="1"/>
                      <a:r>
                        <a:rPr lang="en-US" sz="1600" b="0" u="none" strike="noStrike" kern="1200">
                          <a:solidFill>
                            <a:schemeClr val="dk1"/>
                          </a:solidFill>
                          <a:effectLst/>
                          <a:latin typeface="+mn-lt"/>
                          <a:ea typeface="+mn-ea"/>
                          <a:cs typeface="+mn-cs"/>
                        </a:rPr>
                        <a:t>Tier 4</a:t>
                      </a:r>
                    </a:p>
                  </a:txBody>
                  <a:tcPr marL="0" marR="0" marT="0" marB="0" anchor="ctr"/>
                </a:tc>
                <a:tc>
                  <a:txBody>
                    <a:bodyPr/>
                    <a:lstStyle/>
                    <a:p>
                      <a:pPr algn="r" fontAlgn="ctr"/>
                      <a:r>
                        <a:rPr lang="en-US" sz="1600" u="none" strike="noStrike">
                          <a:effectLst/>
                        </a:rPr>
                        <a:t>$5.55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508621508"/>
                  </a:ext>
                </a:extLst>
              </a:tr>
              <a:tr h="200025">
                <a:tc>
                  <a:txBody>
                    <a:bodyPr/>
                    <a:lstStyle/>
                    <a:p>
                      <a:pPr marL="0" algn="l" defTabSz="914296" rtl="0" eaLnBrk="1" fontAlgn="ctr" latinLnBrk="0" hangingPunct="1"/>
                      <a:r>
                        <a:rPr lang="en-US" sz="1600" b="1" u="none" strike="noStrike" kern="1200">
                          <a:solidFill>
                            <a:schemeClr val="dk1"/>
                          </a:solidFill>
                          <a:effectLst/>
                          <a:latin typeface="+mn-lt"/>
                          <a:ea typeface="+mn-ea"/>
                          <a:cs typeface="+mn-cs"/>
                        </a:rPr>
                        <a:t>Commercial**</a:t>
                      </a: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206297849"/>
                  </a:ext>
                </a:extLst>
              </a:tr>
              <a:tr h="200025">
                <a:tc>
                  <a:txBody>
                    <a:bodyPr/>
                    <a:lstStyle/>
                    <a:p>
                      <a:pPr marL="0" lvl="1" algn="l" defTabSz="914296" rtl="0" eaLnBrk="1" fontAlgn="ctr" latinLnBrk="0" hangingPunct="1"/>
                      <a:r>
                        <a:rPr lang="en-US" sz="1600" b="0" u="none" strike="noStrike" kern="1200">
                          <a:solidFill>
                            <a:schemeClr val="dk1"/>
                          </a:solidFill>
                          <a:effectLst/>
                          <a:latin typeface="+mn-lt"/>
                          <a:ea typeface="+mn-ea"/>
                          <a:cs typeface="+mn-cs"/>
                        </a:rPr>
                        <a:t>Uniform</a:t>
                      </a:r>
                    </a:p>
                  </a:txBody>
                  <a:tcPr marL="0" marR="0" marT="0" marB="0" anchor="ctr"/>
                </a:tc>
                <a:tc>
                  <a:txBody>
                    <a:bodyPr/>
                    <a:lstStyle/>
                    <a:p>
                      <a:pPr algn="r" fontAlgn="ctr"/>
                      <a:r>
                        <a:rPr lang="en-US" sz="1600" u="none" strike="noStrike">
                          <a:effectLst/>
                        </a:rPr>
                        <a:t>$3.27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$2.84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$3.31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$3.85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$4.12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$4.41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658047866"/>
                  </a:ext>
                </a:extLst>
              </a:tr>
              <a:tr h="200025">
                <a:tc>
                  <a:txBody>
                    <a:bodyPr/>
                    <a:lstStyle/>
                    <a:p>
                      <a:pPr marL="0" lvl="1" algn="l" defTabSz="914296" rtl="0" eaLnBrk="1" fontAlgn="ctr" latinLnBrk="0" hangingPunct="1"/>
                      <a:r>
                        <a:rPr lang="en-US" sz="1600" b="1" u="none" strike="noStrike" kern="1200">
                          <a:solidFill>
                            <a:schemeClr val="dk1"/>
                          </a:solidFill>
                          <a:effectLst/>
                          <a:latin typeface="+mn-lt"/>
                          <a:ea typeface="+mn-ea"/>
                          <a:cs typeface="+mn-cs"/>
                        </a:rPr>
                        <a:t>UCSC</a:t>
                      </a: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699406206"/>
                  </a:ext>
                </a:extLst>
              </a:tr>
              <a:tr h="200025">
                <a:tc>
                  <a:txBody>
                    <a:bodyPr/>
                    <a:lstStyle/>
                    <a:p>
                      <a:pPr marL="0" lvl="1" algn="l" defTabSz="914296" rtl="0" eaLnBrk="1" fontAlgn="ctr" latinLnBrk="0" hangingPunct="1"/>
                      <a:r>
                        <a:rPr lang="en-US" sz="1600" b="0" u="none" strike="noStrike" kern="1200">
                          <a:solidFill>
                            <a:schemeClr val="dk1"/>
                          </a:solidFill>
                          <a:effectLst/>
                          <a:latin typeface="+mn-lt"/>
                          <a:ea typeface="+mn-ea"/>
                          <a:cs typeface="+mn-cs"/>
                        </a:rPr>
                        <a:t>Uniform</a:t>
                      </a:r>
                    </a:p>
                  </a:txBody>
                  <a:tcPr marL="0" marR="0" marT="0" marB="0" anchor="ctr"/>
                </a:tc>
                <a:tc>
                  <a:txBody>
                    <a:bodyPr/>
                    <a:lstStyle/>
                    <a:p>
                      <a:pPr algn="r" fontAlgn="ctr"/>
                      <a:r>
                        <a:rPr lang="en-US" sz="1600" u="none" strike="noStrike">
                          <a:effectLst/>
                        </a:rPr>
                        <a:t>$3.46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$3.29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$3.83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$4.46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$4.77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$5.10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943312033"/>
                  </a:ext>
                </a:extLst>
              </a:tr>
              <a:tr h="200025">
                <a:tc>
                  <a:txBody>
                    <a:bodyPr/>
                    <a:lstStyle/>
                    <a:p>
                      <a:pPr marL="0" algn="l" defTabSz="914296" rtl="0" eaLnBrk="1" fontAlgn="ctr" latinLnBrk="0" hangingPunct="1"/>
                      <a:r>
                        <a:rPr lang="en-US" sz="1600" b="1" u="none" strike="noStrike" kern="1200">
                          <a:solidFill>
                            <a:schemeClr val="dk1"/>
                          </a:solidFill>
                          <a:effectLst/>
                          <a:latin typeface="+mn-lt"/>
                          <a:ea typeface="+mn-ea"/>
                          <a:cs typeface="+mn-cs"/>
                        </a:rPr>
                        <a:t>Landscape Irrigation***</a:t>
                      </a: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362490528"/>
                  </a:ext>
                </a:extLst>
              </a:tr>
              <a:tr h="200025">
                <a:tc>
                  <a:txBody>
                    <a:bodyPr/>
                    <a:lstStyle/>
                    <a:p>
                      <a:pPr marL="0" lvl="1" algn="l" defTabSz="914296" rtl="0" eaLnBrk="1" fontAlgn="ctr" latinLnBrk="0" hangingPunct="1"/>
                      <a:r>
                        <a:rPr lang="en-US" sz="1600" b="0" u="none" strike="noStrike" kern="1200">
                          <a:solidFill>
                            <a:schemeClr val="dk1"/>
                          </a:solidFill>
                          <a:effectLst/>
                          <a:latin typeface="+mn-lt"/>
                          <a:ea typeface="+mn-ea"/>
                          <a:cs typeface="+mn-cs"/>
                        </a:rPr>
                        <a:t>Tier 1</a:t>
                      </a:r>
                    </a:p>
                  </a:txBody>
                  <a:tcPr marL="0" marR="0" marT="0" marB="0" anchor="ctr"/>
                </a:tc>
                <a:tc>
                  <a:txBody>
                    <a:bodyPr/>
                    <a:lstStyle/>
                    <a:p>
                      <a:pPr algn="r" fontAlgn="ctr"/>
                      <a:r>
                        <a:rPr lang="en-US" sz="1600" u="none" strike="noStrike">
                          <a:effectLst/>
                        </a:rPr>
                        <a:t>$4.06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$9.03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$10.50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$12.21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$13.06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$13.97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559379230"/>
                  </a:ext>
                </a:extLst>
              </a:tr>
              <a:tr h="294846">
                <a:tc>
                  <a:txBody>
                    <a:bodyPr/>
                    <a:lstStyle/>
                    <a:p>
                      <a:pPr marL="0" lvl="1" algn="l" defTabSz="914296" rtl="0" eaLnBrk="1" fontAlgn="ctr" latinLnBrk="0" hangingPunct="1"/>
                      <a:r>
                        <a:rPr lang="en-US" sz="1600" b="0" u="none" strike="noStrike" kern="1200">
                          <a:solidFill>
                            <a:schemeClr val="dk1"/>
                          </a:solidFill>
                          <a:effectLst/>
                          <a:latin typeface="+mn-lt"/>
                          <a:ea typeface="+mn-ea"/>
                          <a:cs typeface="+mn-cs"/>
                        </a:rPr>
                        <a:t>Tier 2</a:t>
                      </a:r>
                    </a:p>
                  </a:txBody>
                  <a:tcPr marL="0" marR="0" marT="0" marB="0" anchor="ctr"/>
                </a:tc>
                <a:tc>
                  <a:txBody>
                    <a:bodyPr/>
                    <a:lstStyle/>
                    <a:p>
                      <a:pPr algn="r" fontAlgn="ctr"/>
                      <a:r>
                        <a:rPr lang="en-US" sz="1600" u="none" strike="noStrike">
                          <a:effectLst/>
                        </a:rPr>
                        <a:t>$6.08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$11.73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$13.64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$15.85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$16.95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$18.12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089340589"/>
                  </a:ext>
                </a:extLst>
              </a:tr>
              <a:tr h="200025">
                <a:tc>
                  <a:txBody>
                    <a:bodyPr/>
                    <a:lstStyle/>
                    <a:p>
                      <a:pPr marL="0" lvl="1" algn="l" defTabSz="914296" rtl="0" eaLnBrk="1" fontAlgn="ctr" latinLnBrk="0" hangingPunct="1"/>
                      <a:r>
                        <a:rPr lang="en-US" sz="1600" b="0" u="none" strike="noStrike" kern="1200">
                          <a:solidFill>
                            <a:schemeClr val="dk1"/>
                          </a:solidFill>
                          <a:effectLst/>
                          <a:latin typeface="+mn-lt"/>
                          <a:ea typeface="+mn-ea"/>
                          <a:cs typeface="+mn-cs"/>
                        </a:rPr>
                        <a:t>Tier 3</a:t>
                      </a:r>
                    </a:p>
                  </a:txBody>
                  <a:tcPr marL="0" marR="0" marT="0" marB="0" anchor="ctr"/>
                </a:tc>
                <a:tc>
                  <a:txBody>
                    <a:bodyPr/>
                    <a:lstStyle/>
                    <a:p>
                      <a:pPr algn="r" fontAlgn="ctr"/>
                      <a:r>
                        <a:rPr lang="en-US" sz="1600" u="none" strike="noStrike">
                          <a:effectLst/>
                        </a:rPr>
                        <a:t>$6.16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$14.21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$16.52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$19.20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$20.53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$21.95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988157991"/>
                  </a:ext>
                </a:extLst>
              </a:tr>
              <a:tr h="200025">
                <a:tc>
                  <a:txBody>
                    <a:bodyPr/>
                    <a:lstStyle/>
                    <a:p>
                      <a:pPr marL="0" algn="l" defTabSz="914296" rtl="0" eaLnBrk="1" fontAlgn="ctr" latinLnBrk="0" hangingPunct="1"/>
                      <a:r>
                        <a:rPr lang="en-US" sz="1600" b="1" u="none" strike="noStrike" kern="1200">
                          <a:solidFill>
                            <a:schemeClr val="dk1"/>
                          </a:solidFill>
                          <a:effectLst/>
                          <a:latin typeface="+mn-lt"/>
                          <a:ea typeface="+mn-ea"/>
                          <a:cs typeface="+mn-cs"/>
                        </a:rPr>
                        <a:t>North Coast Agriculture</a:t>
                      </a: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622775213"/>
                  </a:ext>
                </a:extLst>
              </a:tr>
              <a:tr h="0">
                <a:tc>
                  <a:txBody>
                    <a:bodyPr/>
                    <a:lstStyle/>
                    <a:p>
                      <a:pPr marL="0" lvl="1" algn="l" defTabSz="914296" rtl="0" eaLnBrk="1" fontAlgn="ctr" latinLnBrk="0" hangingPunct="1"/>
                      <a:r>
                        <a:rPr lang="en-US" sz="1600" b="0" u="none" strike="noStrike" kern="1200">
                          <a:solidFill>
                            <a:schemeClr val="dk1"/>
                          </a:solidFill>
                          <a:effectLst/>
                          <a:latin typeface="+mn-lt"/>
                          <a:ea typeface="+mn-ea"/>
                          <a:cs typeface="+mn-cs"/>
                        </a:rPr>
                        <a:t>Maintain Reliability</a:t>
                      </a:r>
                    </a:p>
                  </a:txBody>
                  <a:tcPr marL="0" marR="0" marT="0" marB="0" anchor="ctr"/>
                </a:tc>
                <a:tc>
                  <a:txBody>
                    <a:bodyPr/>
                    <a:lstStyle/>
                    <a:p>
                      <a:pPr algn="r" fontAlgn="ctr"/>
                      <a:r>
                        <a:rPr lang="en-US" sz="1600" u="none" strike="noStrike">
                          <a:effectLst/>
                        </a:rPr>
                        <a:t>$4.39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$1.38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$1.61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$1.88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$2.01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$2.15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21319461"/>
                  </a:ext>
                </a:extLst>
              </a:tr>
              <a:tr h="200025">
                <a:tc>
                  <a:txBody>
                    <a:bodyPr/>
                    <a:lstStyle/>
                    <a:p>
                      <a:pPr marL="0" lvl="1" algn="l" defTabSz="914296" rtl="0" eaLnBrk="1" fontAlgn="ctr" latinLnBrk="0" hangingPunct="1"/>
                      <a:r>
                        <a:rPr lang="en-US" sz="1600" b="0" u="none" strike="noStrike" kern="1200">
                          <a:solidFill>
                            <a:schemeClr val="dk1"/>
                          </a:solidFill>
                          <a:effectLst/>
                          <a:latin typeface="+mn-lt"/>
                          <a:ea typeface="+mn-ea"/>
                          <a:cs typeface="+mn-cs"/>
                        </a:rPr>
                        <a:t>Decrease Reliability</a:t>
                      </a:r>
                    </a:p>
                  </a:txBody>
                  <a:tcPr marL="0" marR="0" marT="0" marB="0" anchor="ctr"/>
                </a:tc>
                <a:tc>
                  <a:txBody>
                    <a:bodyPr/>
                    <a:lstStyle/>
                    <a:p>
                      <a:pPr algn="r" fontAlgn="ctr"/>
                      <a:r>
                        <a:rPr lang="en-US" sz="1600" u="none" strike="noStrike">
                          <a:effectLst/>
                        </a:rPr>
                        <a:t>$4.39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$0.64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$0.75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$0.88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$0.95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$1.02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382096105"/>
                  </a:ext>
                </a:extLst>
              </a:tr>
            </a:tbl>
          </a:graphicData>
        </a:graphic>
      </p:graphicFrame>
      <p:sp>
        <p:nvSpPr>
          <p:cNvPr id="5" name="Slide Number Placeholder 4">
            <a:extLst>
              <a:ext uri="{FF2B5EF4-FFF2-40B4-BE49-F238E27FC236}">
                <a16:creationId xmlns:a16="http://schemas.microsoft.com/office/drawing/2014/main" id="{BEC03D8A-4636-4043-A190-90760366A5BD}"/>
              </a:ext>
            </a:extLst>
          </p:cNvPr>
          <p:cNvSpPr>
            <a:spLocks noGrp="1"/>
          </p:cNvSpPr>
          <p:nvPr>
            <p:ph type="sldNum" sz="quarter" idx="10"/>
          </p:nvPr>
        </p:nvSpPr>
        <p:spPr/>
        <p:txBody>
          <a:bodyPr/>
          <a:lstStyle/>
          <a:p>
            <a:fld id="{F9A1070B-E53E-4F23-90CF-57ED1B7E60C0}" type="slidenum">
              <a:rPr lang="en-US" smtClean="0"/>
              <a:pPr/>
              <a:t>25</a:t>
            </a:fld>
            <a:endParaRPr lang="en-US"/>
          </a:p>
        </p:txBody>
      </p:sp>
      <p:sp>
        <p:nvSpPr>
          <p:cNvPr id="8" name="TextBox 7">
            <a:extLst>
              <a:ext uri="{FF2B5EF4-FFF2-40B4-BE49-F238E27FC236}">
                <a16:creationId xmlns:a16="http://schemas.microsoft.com/office/drawing/2014/main" id="{2D3CAB00-7CA2-4BDB-8B27-F327EDBB244F}"/>
              </a:ext>
            </a:extLst>
          </p:cNvPr>
          <p:cNvSpPr txBox="1"/>
          <p:nvPr/>
        </p:nvSpPr>
        <p:spPr>
          <a:xfrm>
            <a:off x="1003300" y="5834377"/>
            <a:ext cx="9293548" cy="719034"/>
          </a:xfrm>
          <a:prstGeom prst="rect">
            <a:avLst/>
          </a:prstGeom>
          <a:noFill/>
        </p:spPr>
        <p:txBody>
          <a:bodyPr wrap="square" lIns="0" tIns="36000" rIns="216000" bIns="36000" rtlCol="0">
            <a:spAutoFit/>
          </a:bodyPr>
          <a:lstStyle/>
          <a:p>
            <a:pPr algn="just"/>
            <a:r>
              <a:rPr lang="en-US" sz="1400"/>
              <a:t>*Includes Single Family and Multi-Family, tier width is per dwelling unit</a:t>
            </a:r>
          </a:p>
          <a:p>
            <a:pPr algn="just"/>
            <a:r>
              <a:rPr lang="en-US" sz="1400"/>
              <a:t>**Includes Business, Industrial, Restaurant, Hotel, Golf, Municipal, Bulk, Fire Service Leaks, and Temporary</a:t>
            </a:r>
          </a:p>
          <a:p>
            <a:pPr algn="just"/>
            <a:r>
              <a:rPr lang="en-US" sz="1400"/>
              <a:t>***Tiers based on percent of water budget for each customer</a:t>
            </a:r>
          </a:p>
        </p:txBody>
      </p:sp>
    </p:spTree>
    <p:extLst>
      <p:ext uri="{BB962C8B-B14F-4D97-AF65-F5344CB8AC3E}">
        <p14:creationId xmlns:p14="http://schemas.microsoft.com/office/powerpoint/2010/main" val="31201421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516F0-D472-40CC-B4BD-25FF427389E7}"/>
              </a:ext>
            </a:extLst>
          </p:cNvPr>
          <p:cNvSpPr>
            <a:spLocks noGrp="1"/>
          </p:cNvSpPr>
          <p:nvPr>
            <p:ph type="title"/>
          </p:nvPr>
        </p:nvSpPr>
        <p:spPr>
          <a:xfrm>
            <a:off x="1003852" y="582032"/>
            <a:ext cx="10177669" cy="799027"/>
          </a:xfrm>
        </p:spPr>
        <p:txBody>
          <a:bodyPr/>
          <a:lstStyle/>
          <a:p>
            <a:r>
              <a:rPr lang="en-US"/>
              <a:t>Five-Year Rates: Other Charges</a:t>
            </a:r>
          </a:p>
        </p:txBody>
      </p:sp>
      <p:graphicFrame>
        <p:nvGraphicFramePr>
          <p:cNvPr id="4" name="Content Placeholder 3">
            <a:extLst>
              <a:ext uri="{FF2B5EF4-FFF2-40B4-BE49-F238E27FC236}">
                <a16:creationId xmlns:a16="http://schemas.microsoft.com/office/drawing/2014/main" id="{CB7B590A-583F-4EAA-95B8-B6D9B84EAC3C}"/>
              </a:ext>
            </a:extLst>
          </p:cNvPr>
          <p:cNvGraphicFramePr>
            <a:graphicFrameLocks noGrp="1"/>
          </p:cNvGraphicFramePr>
          <p:nvPr>
            <p:ph idx="1"/>
            <p:extLst>
              <p:ext uri="{D42A27DB-BD31-4B8C-83A1-F6EECF244321}">
                <p14:modId xmlns:p14="http://schemas.microsoft.com/office/powerpoint/2010/main" val="4213558300"/>
              </p:ext>
            </p:extLst>
          </p:nvPr>
        </p:nvGraphicFramePr>
        <p:xfrm>
          <a:off x="1007364" y="2931622"/>
          <a:ext cx="10177272" cy="975360"/>
        </p:xfrm>
        <a:graphic>
          <a:graphicData uri="http://schemas.openxmlformats.org/drawingml/2006/table">
            <a:tbl>
              <a:tblPr firstRow="1" bandRow="1">
                <a:tableStyleId>{073A0DAA-6AF3-43AB-8588-CEC1D06C72B9}</a:tableStyleId>
              </a:tblPr>
              <a:tblGrid>
                <a:gridCol w="1453896">
                  <a:extLst>
                    <a:ext uri="{9D8B030D-6E8A-4147-A177-3AD203B41FA5}">
                      <a16:colId xmlns:a16="http://schemas.microsoft.com/office/drawing/2014/main" val="1892264540"/>
                    </a:ext>
                  </a:extLst>
                </a:gridCol>
                <a:gridCol w="1453896">
                  <a:extLst>
                    <a:ext uri="{9D8B030D-6E8A-4147-A177-3AD203B41FA5}">
                      <a16:colId xmlns:a16="http://schemas.microsoft.com/office/drawing/2014/main" val="3298073137"/>
                    </a:ext>
                  </a:extLst>
                </a:gridCol>
                <a:gridCol w="1453896">
                  <a:extLst>
                    <a:ext uri="{9D8B030D-6E8A-4147-A177-3AD203B41FA5}">
                      <a16:colId xmlns:a16="http://schemas.microsoft.com/office/drawing/2014/main" val="3536446703"/>
                    </a:ext>
                  </a:extLst>
                </a:gridCol>
                <a:gridCol w="1453896">
                  <a:extLst>
                    <a:ext uri="{9D8B030D-6E8A-4147-A177-3AD203B41FA5}">
                      <a16:colId xmlns:a16="http://schemas.microsoft.com/office/drawing/2014/main" val="1744388249"/>
                    </a:ext>
                  </a:extLst>
                </a:gridCol>
                <a:gridCol w="1453896">
                  <a:extLst>
                    <a:ext uri="{9D8B030D-6E8A-4147-A177-3AD203B41FA5}">
                      <a16:colId xmlns:a16="http://schemas.microsoft.com/office/drawing/2014/main" val="54562374"/>
                    </a:ext>
                  </a:extLst>
                </a:gridCol>
                <a:gridCol w="1453896">
                  <a:extLst>
                    <a:ext uri="{9D8B030D-6E8A-4147-A177-3AD203B41FA5}">
                      <a16:colId xmlns:a16="http://schemas.microsoft.com/office/drawing/2014/main" val="3794881570"/>
                    </a:ext>
                  </a:extLst>
                </a:gridCol>
                <a:gridCol w="1453896">
                  <a:extLst>
                    <a:ext uri="{9D8B030D-6E8A-4147-A177-3AD203B41FA5}">
                      <a16:colId xmlns:a16="http://schemas.microsoft.com/office/drawing/2014/main" val="3807678288"/>
                    </a:ext>
                  </a:extLst>
                </a:gridCol>
              </a:tblGrid>
              <a:tr h="91440">
                <a:tc>
                  <a:txBody>
                    <a:bodyPr/>
                    <a:lstStyle/>
                    <a:p>
                      <a:pPr algn="l" fontAlgn="ctr"/>
                      <a:r>
                        <a:rPr lang="en-US" sz="1600" u="none" strike="noStrike">
                          <a:effectLst/>
                        </a:rPr>
                        <a:t>Elevation Zone</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Current</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7/1/22</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7/1/23</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7/1/24</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7/1/25</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7/1/26</a:t>
                      </a:r>
                      <a:endParaRPr lang="en-US" sz="16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6314080"/>
                  </a:ext>
                </a:extLst>
              </a:tr>
              <a:tr h="91440">
                <a:tc>
                  <a:txBody>
                    <a:bodyPr/>
                    <a:lstStyle/>
                    <a:p>
                      <a:pPr algn="l" fontAlgn="ctr"/>
                      <a:r>
                        <a:rPr lang="en-US" sz="1600" u="none" strike="noStrike">
                          <a:effectLst/>
                        </a:rPr>
                        <a:t>Lift Zone 1</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$0.54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$0.19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$0.23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$0.27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$0.29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$0.32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975231307"/>
                  </a:ext>
                </a:extLst>
              </a:tr>
              <a:tr h="91440">
                <a:tc>
                  <a:txBody>
                    <a:bodyPr/>
                    <a:lstStyle/>
                    <a:p>
                      <a:pPr algn="l" fontAlgn="ctr"/>
                      <a:r>
                        <a:rPr lang="en-US" sz="1600" u="none" strike="noStrike">
                          <a:effectLst/>
                        </a:rPr>
                        <a:t>Lift Zone 2</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$0.54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$0.38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$0.45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$0.53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$0.57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$0.61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357817847"/>
                  </a:ext>
                </a:extLst>
              </a:tr>
              <a:tr h="91440">
                <a:tc>
                  <a:txBody>
                    <a:bodyPr/>
                    <a:lstStyle/>
                    <a:p>
                      <a:pPr algn="l" fontAlgn="ctr"/>
                      <a:r>
                        <a:rPr lang="en-US" sz="1600" u="none" strike="noStrike">
                          <a:effectLst/>
                        </a:rPr>
                        <a:t>Lift Zone 3</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$0.54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$0.69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$0.81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$0.95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$1.02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dirty="0">
                          <a:effectLst/>
                        </a:rPr>
                        <a:t>$1.10 </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717832352"/>
                  </a:ext>
                </a:extLst>
              </a:tr>
            </a:tbl>
          </a:graphicData>
        </a:graphic>
      </p:graphicFrame>
      <p:sp>
        <p:nvSpPr>
          <p:cNvPr id="5" name="Slide Number Placeholder 4">
            <a:extLst>
              <a:ext uri="{FF2B5EF4-FFF2-40B4-BE49-F238E27FC236}">
                <a16:creationId xmlns:a16="http://schemas.microsoft.com/office/drawing/2014/main" id="{BEC03D8A-4636-4043-A190-90760366A5BD}"/>
              </a:ext>
            </a:extLst>
          </p:cNvPr>
          <p:cNvSpPr>
            <a:spLocks noGrp="1"/>
          </p:cNvSpPr>
          <p:nvPr>
            <p:ph type="sldNum" sz="quarter" idx="10"/>
          </p:nvPr>
        </p:nvSpPr>
        <p:spPr>
          <a:xfrm>
            <a:off x="1" y="6356352"/>
            <a:ext cx="1003852" cy="365125"/>
          </a:xfrm>
        </p:spPr>
        <p:txBody>
          <a:bodyPr/>
          <a:lstStyle/>
          <a:p>
            <a:fld id="{F9A1070B-E53E-4F23-90CF-57ED1B7E60C0}" type="slidenum">
              <a:rPr lang="en-US" smtClean="0"/>
              <a:pPr/>
              <a:t>26</a:t>
            </a:fld>
            <a:endParaRPr lang="en-US"/>
          </a:p>
        </p:txBody>
      </p:sp>
      <p:graphicFrame>
        <p:nvGraphicFramePr>
          <p:cNvPr id="11" name="Table 10">
            <a:extLst>
              <a:ext uri="{FF2B5EF4-FFF2-40B4-BE49-F238E27FC236}">
                <a16:creationId xmlns:a16="http://schemas.microsoft.com/office/drawing/2014/main" id="{00FC1A4A-501D-4ACB-B31F-F1266BE28ECF}"/>
              </a:ext>
            </a:extLst>
          </p:cNvPr>
          <p:cNvGraphicFramePr>
            <a:graphicFrameLocks noGrp="1"/>
          </p:cNvGraphicFramePr>
          <p:nvPr>
            <p:extLst>
              <p:ext uri="{D42A27DB-BD31-4B8C-83A1-F6EECF244321}">
                <p14:modId xmlns:p14="http://schemas.microsoft.com/office/powerpoint/2010/main" val="3755189052"/>
              </p:ext>
            </p:extLst>
          </p:nvPr>
        </p:nvGraphicFramePr>
        <p:xfrm>
          <a:off x="1007364" y="5059680"/>
          <a:ext cx="10177272" cy="487680"/>
        </p:xfrm>
        <a:graphic>
          <a:graphicData uri="http://schemas.openxmlformats.org/drawingml/2006/table">
            <a:tbl>
              <a:tblPr firstRow="1" bandRow="1">
                <a:tableStyleId>{073A0DAA-6AF3-43AB-8588-CEC1D06C72B9}</a:tableStyleId>
              </a:tblPr>
              <a:tblGrid>
                <a:gridCol w="1453896">
                  <a:extLst>
                    <a:ext uri="{9D8B030D-6E8A-4147-A177-3AD203B41FA5}">
                      <a16:colId xmlns:a16="http://schemas.microsoft.com/office/drawing/2014/main" val="1705108832"/>
                    </a:ext>
                  </a:extLst>
                </a:gridCol>
                <a:gridCol w="1453896">
                  <a:extLst>
                    <a:ext uri="{9D8B030D-6E8A-4147-A177-3AD203B41FA5}">
                      <a16:colId xmlns:a16="http://schemas.microsoft.com/office/drawing/2014/main" val="635715721"/>
                    </a:ext>
                  </a:extLst>
                </a:gridCol>
                <a:gridCol w="1453896">
                  <a:extLst>
                    <a:ext uri="{9D8B030D-6E8A-4147-A177-3AD203B41FA5}">
                      <a16:colId xmlns:a16="http://schemas.microsoft.com/office/drawing/2014/main" val="416693471"/>
                    </a:ext>
                  </a:extLst>
                </a:gridCol>
                <a:gridCol w="1453896">
                  <a:extLst>
                    <a:ext uri="{9D8B030D-6E8A-4147-A177-3AD203B41FA5}">
                      <a16:colId xmlns:a16="http://schemas.microsoft.com/office/drawing/2014/main" val="4261943418"/>
                    </a:ext>
                  </a:extLst>
                </a:gridCol>
                <a:gridCol w="1453896">
                  <a:extLst>
                    <a:ext uri="{9D8B030D-6E8A-4147-A177-3AD203B41FA5}">
                      <a16:colId xmlns:a16="http://schemas.microsoft.com/office/drawing/2014/main" val="2519252670"/>
                    </a:ext>
                  </a:extLst>
                </a:gridCol>
                <a:gridCol w="1453896">
                  <a:extLst>
                    <a:ext uri="{9D8B030D-6E8A-4147-A177-3AD203B41FA5}">
                      <a16:colId xmlns:a16="http://schemas.microsoft.com/office/drawing/2014/main" val="1314507736"/>
                    </a:ext>
                  </a:extLst>
                </a:gridCol>
                <a:gridCol w="1453896">
                  <a:extLst>
                    <a:ext uri="{9D8B030D-6E8A-4147-A177-3AD203B41FA5}">
                      <a16:colId xmlns:a16="http://schemas.microsoft.com/office/drawing/2014/main" val="847023492"/>
                    </a:ext>
                  </a:extLst>
                </a:gridCol>
              </a:tblGrid>
              <a:tr h="200025">
                <a:tc>
                  <a:txBody>
                    <a:bodyPr/>
                    <a:lstStyle/>
                    <a:p>
                      <a:pPr algn="l" fontAlgn="ctr"/>
                      <a:r>
                        <a:rPr lang="en-US" sz="1600" u="none" strike="noStrike">
                          <a:effectLst/>
                        </a:rPr>
                        <a:t>All Customers</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Current</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7/1/22</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7/1/23</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7/1/24</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7/1/25</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7/1/26</a:t>
                      </a:r>
                      <a:endParaRPr lang="en-US" sz="16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015163718"/>
                  </a:ext>
                </a:extLst>
              </a:tr>
              <a:tr h="200025">
                <a:tc>
                  <a:txBody>
                    <a:bodyPr/>
                    <a:lstStyle/>
                    <a:p>
                      <a:pPr algn="l" fontAlgn="ctr"/>
                      <a:r>
                        <a:rPr lang="en-US" sz="1600" u="none" strike="noStrike">
                          <a:effectLst/>
                        </a:rPr>
                        <a:t>All Accounts</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$1.00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$1.00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$1.00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$1.00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$1.00 </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en-US" sz="1600" u="none" strike="noStrike">
                          <a:effectLst/>
                        </a:rPr>
                        <a:t>$1.00 </a:t>
                      </a:r>
                      <a:endParaRPr lang="en-US" sz="16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214453755"/>
                  </a:ext>
                </a:extLst>
              </a:tr>
            </a:tbl>
          </a:graphicData>
        </a:graphic>
      </p:graphicFrame>
      <p:sp>
        <p:nvSpPr>
          <p:cNvPr id="12" name="Content Placeholder 2">
            <a:extLst>
              <a:ext uri="{FF2B5EF4-FFF2-40B4-BE49-F238E27FC236}">
                <a16:creationId xmlns:a16="http://schemas.microsoft.com/office/drawing/2014/main" id="{7172DF87-684F-4E3D-B7A0-13B1C1503735}"/>
              </a:ext>
            </a:extLst>
          </p:cNvPr>
          <p:cNvSpPr txBox="1">
            <a:spLocks/>
          </p:cNvSpPr>
          <p:nvPr/>
        </p:nvSpPr>
        <p:spPr>
          <a:xfrm>
            <a:off x="1002539" y="4450080"/>
            <a:ext cx="10178224" cy="1219200"/>
          </a:xfrm>
          <a:prstGeom prst="rect">
            <a:avLst/>
          </a:prstGeom>
        </p:spPr>
        <p:txBody>
          <a:bodyPr vert="horz" lIns="0" tIns="0" rIns="0" bIns="0" rtlCol="0">
            <a:normAutofit/>
          </a:bodyPr>
          <a:lstStyle>
            <a:lvl1pPr marL="228594" marR="0" indent="-228594" algn="l" defTabSz="914377" rtl="0" eaLnBrk="1" fontAlgn="auto" latinLnBrk="0" hangingPunct="1">
              <a:lnSpc>
                <a:spcPct val="100000"/>
              </a:lnSpc>
              <a:spcBef>
                <a:spcPts val="1000"/>
              </a:spcBef>
              <a:spcAft>
                <a:spcPts val="0"/>
              </a:spcAft>
              <a:buClr>
                <a:srgbClr val="3DCCD5"/>
              </a:buClr>
              <a:buSzTx/>
              <a:buFont typeface="Arial" panose="020B0604020202020204" pitchFamily="34" charset="0"/>
              <a:buChar char="•"/>
              <a:tabLst/>
              <a:defRPr sz="2400" kern="1200">
                <a:solidFill>
                  <a:schemeClr val="tx1"/>
                </a:solidFill>
                <a:latin typeface="+mn-lt"/>
                <a:ea typeface="+mn-ea"/>
                <a:cs typeface="+mn-cs"/>
              </a:defRPr>
            </a:lvl1pPr>
            <a:lvl2pPr marL="685783"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sz="2200" kern="1200">
                <a:solidFill>
                  <a:schemeClr val="tx1"/>
                </a:solidFill>
                <a:latin typeface="+mn-lt"/>
                <a:ea typeface="+mn-ea"/>
                <a:cs typeface="+mn-cs"/>
              </a:defRPr>
            </a:lvl2pPr>
            <a:lvl3pPr marL="1142971"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sz="2000" kern="1200">
                <a:solidFill>
                  <a:schemeClr val="tx1"/>
                </a:solidFill>
                <a:latin typeface="+mn-lt"/>
                <a:ea typeface="+mn-ea"/>
                <a:cs typeface="+mn-cs"/>
              </a:defRPr>
            </a:lvl3pPr>
            <a:lvl4pPr marL="1600160"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sz="2000" kern="1200">
                <a:solidFill>
                  <a:schemeClr val="tx1"/>
                </a:solidFill>
                <a:latin typeface="+mn-lt"/>
                <a:ea typeface="+mn-ea"/>
                <a:cs typeface="+mn-cs"/>
              </a:defRPr>
            </a:lvl4pPr>
            <a:lvl5pPr marL="2057349"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sz="2000" kern="1200" baseline="0">
                <a:solidFill>
                  <a:schemeClr val="tx1"/>
                </a:solidFill>
                <a:latin typeface="+mn-lt"/>
                <a:ea typeface="+mn-ea"/>
                <a:cs typeface="+mn-cs"/>
              </a:defRPr>
            </a:lvl5pPr>
            <a:lvl6pPr marL="2514312" indent="-228574" algn="l" defTabSz="914296"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6pPr>
            <a:lvl7pPr marL="2971460" indent="-228574" algn="l" defTabSz="914296"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7pPr>
            <a:lvl8pPr marL="3428606" indent="-228574" algn="l" defTabSz="914296"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8pPr>
            <a:lvl9pPr marL="3885754" indent="-228574" algn="l" defTabSz="914296"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9pPr>
          </a:lstStyle>
          <a:p>
            <a:r>
              <a:rPr lang="en-US"/>
              <a:t>Rate Stabilization Fee ($/</a:t>
            </a:r>
            <a:r>
              <a:rPr lang="en-US" err="1"/>
              <a:t>ccf</a:t>
            </a:r>
            <a:r>
              <a:rPr lang="en-US"/>
              <a:t>)</a:t>
            </a:r>
          </a:p>
        </p:txBody>
      </p:sp>
      <p:sp>
        <p:nvSpPr>
          <p:cNvPr id="13" name="Content Placeholder 2">
            <a:extLst>
              <a:ext uri="{FF2B5EF4-FFF2-40B4-BE49-F238E27FC236}">
                <a16:creationId xmlns:a16="http://schemas.microsoft.com/office/drawing/2014/main" id="{C9897FCB-7C81-4E03-AFEE-F66D66D29E22}"/>
              </a:ext>
            </a:extLst>
          </p:cNvPr>
          <p:cNvSpPr txBox="1">
            <a:spLocks/>
          </p:cNvSpPr>
          <p:nvPr/>
        </p:nvSpPr>
        <p:spPr>
          <a:xfrm>
            <a:off x="1002539" y="1895302"/>
            <a:ext cx="10178224" cy="1219200"/>
          </a:xfrm>
          <a:prstGeom prst="rect">
            <a:avLst/>
          </a:prstGeom>
        </p:spPr>
        <p:txBody>
          <a:bodyPr vert="horz" lIns="0" tIns="0" rIns="0" bIns="0" rtlCol="0">
            <a:normAutofit/>
          </a:bodyPr>
          <a:lstStyle>
            <a:lvl1pPr marL="228594" marR="0" indent="-228594" algn="l" defTabSz="914377" rtl="0" eaLnBrk="1" fontAlgn="auto" latinLnBrk="0" hangingPunct="1">
              <a:lnSpc>
                <a:spcPct val="100000"/>
              </a:lnSpc>
              <a:spcBef>
                <a:spcPts val="1000"/>
              </a:spcBef>
              <a:spcAft>
                <a:spcPts val="0"/>
              </a:spcAft>
              <a:buClr>
                <a:srgbClr val="3DCCD5"/>
              </a:buClr>
              <a:buSzTx/>
              <a:buFont typeface="Arial" panose="020B0604020202020204" pitchFamily="34" charset="0"/>
              <a:buChar char="•"/>
              <a:tabLst/>
              <a:defRPr sz="2400" kern="1200">
                <a:solidFill>
                  <a:schemeClr val="tx1"/>
                </a:solidFill>
                <a:latin typeface="+mn-lt"/>
                <a:ea typeface="+mn-ea"/>
                <a:cs typeface="+mn-cs"/>
              </a:defRPr>
            </a:lvl1pPr>
            <a:lvl2pPr marL="685783"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sz="2200" kern="1200">
                <a:solidFill>
                  <a:schemeClr val="tx1"/>
                </a:solidFill>
                <a:latin typeface="+mn-lt"/>
                <a:ea typeface="+mn-ea"/>
                <a:cs typeface="+mn-cs"/>
              </a:defRPr>
            </a:lvl2pPr>
            <a:lvl3pPr marL="1142971"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sz="2000" kern="1200">
                <a:solidFill>
                  <a:schemeClr val="tx1"/>
                </a:solidFill>
                <a:latin typeface="+mn-lt"/>
                <a:ea typeface="+mn-ea"/>
                <a:cs typeface="+mn-cs"/>
              </a:defRPr>
            </a:lvl3pPr>
            <a:lvl4pPr marL="1600160"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sz="2000" kern="1200">
                <a:solidFill>
                  <a:schemeClr val="tx1"/>
                </a:solidFill>
                <a:latin typeface="+mn-lt"/>
                <a:ea typeface="+mn-ea"/>
                <a:cs typeface="+mn-cs"/>
              </a:defRPr>
            </a:lvl4pPr>
            <a:lvl5pPr marL="2057349"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sz="2000" kern="1200" baseline="0">
                <a:solidFill>
                  <a:schemeClr val="tx1"/>
                </a:solidFill>
                <a:latin typeface="+mn-lt"/>
                <a:ea typeface="+mn-ea"/>
                <a:cs typeface="+mn-cs"/>
              </a:defRPr>
            </a:lvl5pPr>
            <a:lvl6pPr marL="2514312" indent="-228574" algn="l" defTabSz="914296"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6pPr>
            <a:lvl7pPr marL="2971460" indent="-228574" algn="l" defTabSz="914296"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7pPr>
            <a:lvl8pPr marL="3428606" indent="-228574" algn="l" defTabSz="914296"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8pPr>
            <a:lvl9pPr marL="3885754" indent="-228574" algn="l" defTabSz="914296"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9pPr>
          </a:lstStyle>
          <a:p>
            <a:r>
              <a:rPr lang="en-US"/>
              <a:t>Elevation Surcharge ($/ccf)</a:t>
            </a:r>
          </a:p>
          <a:p>
            <a:pPr lvl="1"/>
            <a:r>
              <a:rPr lang="en-US"/>
              <a:t>Elevation Surcharges are charged to applicable customers only</a:t>
            </a:r>
          </a:p>
        </p:txBody>
      </p:sp>
    </p:spTree>
    <p:extLst>
      <p:ext uri="{BB962C8B-B14F-4D97-AF65-F5344CB8AC3E}">
        <p14:creationId xmlns:p14="http://schemas.microsoft.com/office/powerpoint/2010/main" val="3743744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3029A-A96A-41E1-94A5-09773D3B58AB}"/>
              </a:ext>
            </a:extLst>
          </p:cNvPr>
          <p:cNvSpPr>
            <a:spLocks noGrp="1"/>
          </p:cNvSpPr>
          <p:nvPr>
            <p:ph type="title"/>
          </p:nvPr>
        </p:nvSpPr>
        <p:spPr/>
        <p:txBody>
          <a:bodyPr/>
          <a:lstStyle/>
          <a:p>
            <a:r>
              <a:rPr lang="en-US"/>
              <a:t>Customer Impacts</a:t>
            </a:r>
          </a:p>
        </p:txBody>
      </p:sp>
      <p:pic>
        <p:nvPicPr>
          <p:cNvPr id="5" name="Content Placeholder 4">
            <a:extLst>
              <a:ext uri="{FF2B5EF4-FFF2-40B4-BE49-F238E27FC236}">
                <a16:creationId xmlns:a16="http://schemas.microsoft.com/office/drawing/2014/main" id="{600CB352-F406-43CB-874A-718B0A6E29D5}"/>
              </a:ext>
            </a:extLst>
          </p:cNvPr>
          <p:cNvPicPr>
            <a:picLocks noGrp="1" noChangeAspect="1"/>
          </p:cNvPicPr>
          <p:nvPr>
            <p:ph idx="1"/>
          </p:nvPr>
        </p:nvPicPr>
        <p:blipFill>
          <a:blip r:embed="rId2"/>
          <a:stretch>
            <a:fillRect/>
          </a:stretch>
        </p:blipFill>
        <p:spPr>
          <a:xfrm>
            <a:off x="1007364" y="1645080"/>
            <a:ext cx="10177272" cy="4265328"/>
          </a:xfrm>
          <a:prstGeom prst="rect">
            <a:avLst/>
          </a:prstGeom>
        </p:spPr>
      </p:pic>
      <p:sp>
        <p:nvSpPr>
          <p:cNvPr id="4" name="Slide Number Placeholder 3">
            <a:extLst>
              <a:ext uri="{FF2B5EF4-FFF2-40B4-BE49-F238E27FC236}">
                <a16:creationId xmlns:a16="http://schemas.microsoft.com/office/drawing/2014/main" id="{B7D47C30-5E11-4B39-B3D0-1ECC27DE1582}"/>
              </a:ext>
            </a:extLst>
          </p:cNvPr>
          <p:cNvSpPr>
            <a:spLocks noGrp="1"/>
          </p:cNvSpPr>
          <p:nvPr>
            <p:ph type="sldNum" sz="quarter" idx="10"/>
          </p:nvPr>
        </p:nvSpPr>
        <p:spPr/>
        <p:txBody>
          <a:bodyPr/>
          <a:lstStyle/>
          <a:p>
            <a:fld id="{F9A1070B-E53E-4F23-90CF-57ED1B7E60C0}" type="slidenum">
              <a:rPr lang="en-US" smtClean="0"/>
              <a:pPr/>
              <a:t>27</a:t>
            </a:fld>
            <a:endParaRPr lang="en-US"/>
          </a:p>
        </p:txBody>
      </p:sp>
    </p:spTree>
    <p:extLst>
      <p:ext uri="{BB962C8B-B14F-4D97-AF65-F5344CB8AC3E}">
        <p14:creationId xmlns:p14="http://schemas.microsoft.com/office/powerpoint/2010/main" val="22592265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E4AE5-294F-4088-9F77-79F5F2956922}"/>
              </a:ext>
            </a:extLst>
          </p:cNvPr>
          <p:cNvSpPr>
            <a:spLocks noGrp="1"/>
          </p:cNvSpPr>
          <p:nvPr>
            <p:ph type="title"/>
          </p:nvPr>
        </p:nvSpPr>
        <p:spPr/>
        <p:txBody>
          <a:bodyPr/>
          <a:lstStyle/>
          <a:p>
            <a:r>
              <a:rPr lang="en-US" dirty="0"/>
              <a:t>Single Family Bill Comparison</a:t>
            </a:r>
          </a:p>
        </p:txBody>
      </p:sp>
      <p:sp>
        <p:nvSpPr>
          <p:cNvPr id="4" name="Slide Number Placeholder 3">
            <a:extLst>
              <a:ext uri="{FF2B5EF4-FFF2-40B4-BE49-F238E27FC236}">
                <a16:creationId xmlns:a16="http://schemas.microsoft.com/office/drawing/2014/main" id="{3FA42941-CEA7-4C78-9611-8ABE6A39DBC3}"/>
              </a:ext>
            </a:extLst>
          </p:cNvPr>
          <p:cNvSpPr>
            <a:spLocks noGrp="1"/>
          </p:cNvSpPr>
          <p:nvPr>
            <p:ph type="sldNum" sz="quarter" idx="10"/>
          </p:nvPr>
        </p:nvSpPr>
        <p:spPr/>
        <p:txBody>
          <a:bodyPr/>
          <a:lstStyle/>
          <a:p>
            <a:fld id="{F9A1070B-E53E-4F23-90CF-57ED1B7E60C0}" type="slidenum">
              <a:rPr lang="en-US" smtClean="0"/>
              <a:pPr/>
              <a:t>28</a:t>
            </a:fld>
            <a:endParaRPr lang="en-US"/>
          </a:p>
        </p:txBody>
      </p:sp>
      <p:sp>
        <p:nvSpPr>
          <p:cNvPr id="6" name="TextBox 5">
            <a:extLst>
              <a:ext uri="{FF2B5EF4-FFF2-40B4-BE49-F238E27FC236}">
                <a16:creationId xmlns:a16="http://schemas.microsoft.com/office/drawing/2014/main" id="{2294E37F-684F-4EFC-A058-2A76A551C1C3}"/>
              </a:ext>
            </a:extLst>
          </p:cNvPr>
          <p:cNvSpPr txBox="1"/>
          <p:nvPr/>
        </p:nvSpPr>
        <p:spPr>
          <a:xfrm>
            <a:off x="1011630" y="5965825"/>
            <a:ext cx="8611433" cy="260896"/>
          </a:xfrm>
          <a:prstGeom prst="rect">
            <a:avLst/>
          </a:prstGeom>
          <a:noFill/>
        </p:spPr>
        <p:txBody>
          <a:bodyPr wrap="none" lIns="0" tIns="36000" rIns="216000" bIns="36000" rtlCol="0">
            <a:spAutoFit/>
          </a:bodyPr>
          <a:lstStyle/>
          <a:p>
            <a:pPr algn="l">
              <a:lnSpc>
                <a:spcPct val="130000"/>
              </a:lnSpc>
              <a:spcBef>
                <a:spcPts val="1000"/>
              </a:spcBef>
            </a:pPr>
            <a:r>
              <a:rPr lang="en-US" sz="1050" dirty="0">
                <a:solidFill>
                  <a:schemeClr val="bg1">
                    <a:lumMod val="10000"/>
                  </a:schemeClr>
                </a:solidFill>
              </a:rPr>
              <a:t>* Montara Water's "Water System Reliability Charge" is applied to the property tax annually but is shown above as applied to the monthly bill.</a:t>
            </a:r>
          </a:p>
        </p:txBody>
      </p:sp>
      <p:pic>
        <p:nvPicPr>
          <p:cNvPr id="14" name="Content Placeholder 13">
            <a:extLst>
              <a:ext uri="{FF2B5EF4-FFF2-40B4-BE49-F238E27FC236}">
                <a16:creationId xmlns:a16="http://schemas.microsoft.com/office/drawing/2014/main" id="{682E8943-0E28-4E89-9D77-3E67AD93B9DE}"/>
              </a:ext>
            </a:extLst>
          </p:cNvPr>
          <p:cNvPicPr>
            <a:picLocks noGrp="1" noChangeAspect="1"/>
          </p:cNvPicPr>
          <p:nvPr>
            <p:ph idx="1"/>
          </p:nvPr>
        </p:nvPicPr>
        <p:blipFill>
          <a:blip r:embed="rId3"/>
          <a:stretch>
            <a:fillRect/>
          </a:stretch>
        </p:blipFill>
        <p:spPr>
          <a:xfrm>
            <a:off x="1011630" y="1557338"/>
            <a:ext cx="10160802" cy="4408487"/>
          </a:xfrm>
          <a:prstGeom prst="rect">
            <a:avLst/>
          </a:prstGeom>
        </p:spPr>
      </p:pic>
    </p:spTree>
    <p:extLst>
      <p:ext uri="{BB962C8B-B14F-4D97-AF65-F5344CB8AC3E}">
        <p14:creationId xmlns:p14="http://schemas.microsoft.com/office/powerpoint/2010/main" val="22121725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AF8156E-7CE5-4969-BFCA-3E4A7E17D46E}"/>
              </a:ext>
            </a:extLst>
          </p:cNvPr>
          <p:cNvSpPr>
            <a:spLocks noGrp="1"/>
          </p:cNvSpPr>
          <p:nvPr>
            <p:ph type="sldNum" sz="quarter" idx="10"/>
          </p:nvPr>
        </p:nvSpPr>
        <p:spPr/>
        <p:txBody>
          <a:bodyPr/>
          <a:lstStyle/>
          <a:p>
            <a:fld id="{F9A1070B-E53E-4F23-90CF-57ED1B7E60C0}" type="slidenum">
              <a:rPr lang="en-US" smtClean="0"/>
              <a:pPr/>
              <a:t>29</a:t>
            </a:fld>
            <a:endParaRPr lang="en-US"/>
          </a:p>
        </p:txBody>
      </p:sp>
      <p:sp>
        <p:nvSpPr>
          <p:cNvPr id="5" name="Text Placeholder 4">
            <a:extLst>
              <a:ext uri="{FF2B5EF4-FFF2-40B4-BE49-F238E27FC236}">
                <a16:creationId xmlns:a16="http://schemas.microsoft.com/office/drawing/2014/main" id="{8BCC9EE3-C835-40D7-AF2B-68374F0FF721}"/>
              </a:ext>
            </a:extLst>
          </p:cNvPr>
          <p:cNvSpPr>
            <a:spLocks noGrp="1"/>
          </p:cNvSpPr>
          <p:nvPr>
            <p:ph type="body" sz="quarter" idx="11"/>
          </p:nvPr>
        </p:nvSpPr>
        <p:spPr/>
        <p:txBody>
          <a:bodyPr>
            <a:normAutofit/>
          </a:bodyPr>
          <a:lstStyle/>
          <a:p>
            <a:r>
              <a:rPr lang="en-US" sz="6600"/>
              <a:t>Proposed</a:t>
            </a:r>
            <a:endParaRPr lang="en-US"/>
          </a:p>
          <a:p>
            <a:r>
              <a:rPr lang="en-US" sz="6600"/>
              <a:t>Drought Rates</a:t>
            </a:r>
            <a:endParaRPr lang="en-US"/>
          </a:p>
        </p:txBody>
      </p:sp>
    </p:spTree>
    <p:extLst>
      <p:ext uri="{BB962C8B-B14F-4D97-AF65-F5344CB8AC3E}">
        <p14:creationId xmlns:p14="http://schemas.microsoft.com/office/powerpoint/2010/main" val="2017334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2ED64AF-274A-4ECA-9E03-3B8DA8E96967}"/>
              </a:ext>
            </a:extLst>
          </p:cNvPr>
          <p:cNvSpPr>
            <a:spLocks noGrp="1"/>
          </p:cNvSpPr>
          <p:nvPr>
            <p:ph type="sldNum" sz="quarter" idx="10"/>
          </p:nvPr>
        </p:nvSpPr>
        <p:spPr/>
        <p:txBody>
          <a:bodyPr/>
          <a:lstStyle/>
          <a:p>
            <a:fld id="{0969892B-6FB2-445D-B6A4-8332FBFF141C}" type="slidenum">
              <a:rPr lang="en-US" smtClean="0"/>
              <a:pPr/>
              <a:t>3</a:t>
            </a:fld>
            <a:endParaRPr lang="en-US"/>
          </a:p>
        </p:txBody>
      </p:sp>
      <p:sp>
        <p:nvSpPr>
          <p:cNvPr id="3" name="Text Placeholder 2">
            <a:extLst>
              <a:ext uri="{FF2B5EF4-FFF2-40B4-BE49-F238E27FC236}">
                <a16:creationId xmlns:a16="http://schemas.microsoft.com/office/drawing/2014/main" id="{494F91EE-94CC-4277-91EB-ABD970FD8648}"/>
              </a:ext>
            </a:extLst>
          </p:cNvPr>
          <p:cNvSpPr>
            <a:spLocks noGrp="1"/>
          </p:cNvSpPr>
          <p:nvPr>
            <p:ph type="body" sz="quarter" idx="11"/>
          </p:nvPr>
        </p:nvSpPr>
        <p:spPr/>
        <p:txBody>
          <a:bodyPr>
            <a:normAutofit/>
          </a:bodyPr>
          <a:lstStyle/>
          <a:p>
            <a:r>
              <a:rPr lang="en-US" sz="7200"/>
              <a:t>Process Overview</a:t>
            </a:r>
          </a:p>
        </p:txBody>
      </p:sp>
    </p:spTree>
    <p:extLst>
      <p:ext uri="{BB962C8B-B14F-4D97-AF65-F5344CB8AC3E}">
        <p14:creationId xmlns:p14="http://schemas.microsoft.com/office/powerpoint/2010/main" val="18883999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C07D0-5828-439C-8B9A-13D592DA804E}"/>
              </a:ext>
            </a:extLst>
          </p:cNvPr>
          <p:cNvSpPr>
            <a:spLocks noGrp="1"/>
          </p:cNvSpPr>
          <p:nvPr>
            <p:ph type="title"/>
          </p:nvPr>
        </p:nvSpPr>
        <p:spPr/>
        <p:txBody>
          <a:bodyPr/>
          <a:lstStyle/>
          <a:p>
            <a:r>
              <a:rPr lang="en-US"/>
              <a:t>What are Drought Rates?</a:t>
            </a:r>
          </a:p>
        </p:txBody>
      </p:sp>
      <p:sp>
        <p:nvSpPr>
          <p:cNvPr id="3" name="Content Placeholder 2">
            <a:extLst>
              <a:ext uri="{FF2B5EF4-FFF2-40B4-BE49-F238E27FC236}">
                <a16:creationId xmlns:a16="http://schemas.microsoft.com/office/drawing/2014/main" id="{0EC9B009-25BA-44E5-B906-5009FB84B0BE}"/>
              </a:ext>
            </a:extLst>
          </p:cNvPr>
          <p:cNvSpPr>
            <a:spLocks noGrp="1"/>
          </p:cNvSpPr>
          <p:nvPr>
            <p:ph idx="1"/>
          </p:nvPr>
        </p:nvSpPr>
        <p:spPr>
          <a:xfrm>
            <a:off x="1003853" y="1557633"/>
            <a:ext cx="10177671" cy="4798719"/>
          </a:xfrm>
        </p:spPr>
        <p:txBody>
          <a:bodyPr>
            <a:normAutofit/>
          </a:bodyPr>
          <a:lstStyle/>
          <a:p>
            <a:r>
              <a:rPr lang="en-US" dirty="0"/>
              <a:t>Drought rates are: </a:t>
            </a:r>
          </a:p>
          <a:p>
            <a:pPr lvl="1"/>
            <a:r>
              <a:rPr lang="en-US" dirty="0"/>
              <a:t>Surcharges tied to specific drought stages, as defined by the Water Storage Contingency Plan</a:t>
            </a:r>
          </a:p>
          <a:p>
            <a:pPr lvl="1"/>
            <a:r>
              <a:rPr lang="en-US" dirty="0"/>
              <a:t>Designed to recover lost revenue due to reduction in water usage; and</a:t>
            </a:r>
          </a:p>
          <a:p>
            <a:pPr lvl="1"/>
            <a:r>
              <a:rPr lang="en-US" dirty="0"/>
              <a:t>Are recovered as a fixed charge based on meter size</a:t>
            </a:r>
          </a:p>
          <a:p>
            <a:r>
              <a:rPr lang="en-US" dirty="0"/>
              <a:t>The proposed Drought Rates were developed using the same methodology used in the 2016 rate process  </a:t>
            </a:r>
          </a:p>
          <a:p>
            <a:r>
              <a:rPr lang="en-US" dirty="0"/>
              <a:t>When drought stages are declared, City Council and the Water Department will implement the corresponding rates, with drought rate surcharges being collected over a full 12-month period</a:t>
            </a:r>
          </a:p>
        </p:txBody>
      </p:sp>
      <p:sp>
        <p:nvSpPr>
          <p:cNvPr id="4" name="Slide Number Placeholder 3">
            <a:extLst>
              <a:ext uri="{FF2B5EF4-FFF2-40B4-BE49-F238E27FC236}">
                <a16:creationId xmlns:a16="http://schemas.microsoft.com/office/drawing/2014/main" id="{EBF2BAA8-3096-49D4-9FF3-130318DB0817}"/>
              </a:ext>
            </a:extLst>
          </p:cNvPr>
          <p:cNvSpPr>
            <a:spLocks noGrp="1"/>
          </p:cNvSpPr>
          <p:nvPr>
            <p:ph type="sldNum" sz="quarter" idx="10"/>
          </p:nvPr>
        </p:nvSpPr>
        <p:spPr/>
        <p:txBody>
          <a:bodyPr/>
          <a:lstStyle/>
          <a:p>
            <a:fld id="{F9A1070B-E53E-4F23-90CF-57ED1B7E60C0}" type="slidenum">
              <a:rPr lang="en-US" smtClean="0"/>
              <a:pPr/>
              <a:t>30</a:t>
            </a:fld>
            <a:endParaRPr lang="en-US"/>
          </a:p>
        </p:txBody>
      </p:sp>
    </p:spTree>
    <p:extLst>
      <p:ext uri="{BB962C8B-B14F-4D97-AF65-F5344CB8AC3E}">
        <p14:creationId xmlns:p14="http://schemas.microsoft.com/office/powerpoint/2010/main" val="31575810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D1412-65BD-4489-8FB3-65717444C7C7}"/>
              </a:ext>
            </a:extLst>
          </p:cNvPr>
          <p:cNvSpPr>
            <a:spLocks noGrp="1"/>
          </p:cNvSpPr>
          <p:nvPr>
            <p:ph type="title"/>
          </p:nvPr>
        </p:nvSpPr>
        <p:spPr/>
        <p:txBody>
          <a:bodyPr/>
          <a:lstStyle/>
          <a:p>
            <a:r>
              <a:rPr lang="en-US"/>
              <a:t>Drought Stages and Reduction</a:t>
            </a:r>
          </a:p>
        </p:txBody>
      </p:sp>
      <p:graphicFrame>
        <p:nvGraphicFramePr>
          <p:cNvPr id="5" name="Table 5">
            <a:extLst>
              <a:ext uri="{FF2B5EF4-FFF2-40B4-BE49-F238E27FC236}">
                <a16:creationId xmlns:a16="http://schemas.microsoft.com/office/drawing/2014/main" id="{D5683F98-DAB7-4D04-B5C6-2F48CF635DE5}"/>
              </a:ext>
            </a:extLst>
          </p:cNvPr>
          <p:cNvGraphicFramePr>
            <a:graphicFrameLocks noGrp="1"/>
          </p:cNvGraphicFramePr>
          <p:nvPr>
            <p:ph idx="1"/>
            <p:extLst>
              <p:ext uri="{D42A27DB-BD31-4B8C-83A1-F6EECF244321}">
                <p14:modId xmlns:p14="http://schemas.microsoft.com/office/powerpoint/2010/main" val="1310240317"/>
              </p:ext>
            </p:extLst>
          </p:nvPr>
        </p:nvGraphicFramePr>
        <p:xfrm>
          <a:off x="1003300" y="1557338"/>
          <a:ext cx="10177458" cy="4079240"/>
        </p:xfrm>
        <a:graphic>
          <a:graphicData uri="http://schemas.openxmlformats.org/drawingml/2006/table">
            <a:tbl>
              <a:tblPr firstRow="1" bandRow="1">
                <a:tableStyleId>{073A0DAA-6AF3-43AB-8588-CEC1D06C72B9}</a:tableStyleId>
              </a:tblPr>
              <a:tblGrid>
                <a:gridCol w="2189604">
                  <a:extLst>
                    <a:ext uri="{9D8B030D-6E8A-4147-A177-3AD203B41FA5}">
                      <a16:colId xmlns:a16="http://schemas.microsoft.com/office/drawing/2014/main" val="1209465337"/>
                    </a:ext>
                  </a:extLst>
                </a:gridCol>
                <a:gridCol w="1331309">
                  <a:extLst>
                    <a:ext uri="{9D8B030D-6E8A-4147-A177-3AD203B41FA5}">
                      <a16:colId xmlns:a16="http://schemas.microsoft.com/office/drawing/2014/main" val="2784489522"/>
                    </a:ext>
                  </a:extLst>
                </a:gridCol>
                <a:gridCol w="1331309">
                  <a:extLst>
                    <a:ext uri="{9D8B030D-6E8A-4147-A177-3AD203B41FA5}">
                      <a16:colId xmlns:a16="http://schemas.microsoft.com/office/drawing/2014/main" val="4028513850"/>
                    </a:ext>
                  </a:extLst>
                </a:gridCol>
                <a:gridCol w="1331309">
                  <a:extLst>
                    <a:ext uri="{9D8B030D-6E8A-4147-A177-3AD203B41FA5}">
                      <a16:colId xmlns:a16="http://schemas.microsoft.com/office/drawing/2014/main" val="1666959394"/>
                    </a:ext>
                  </a:extLst>
                </a:gridCol>
                <a:gridCol w="1331309">
                  <a:extLst>
                    <a:ext uri="{9D8B030D-6E8A-4147-A177-3AD203B41FA5}">
                      <a16:colId xmlns:a16="http://schemas.microsoft.com/office/drawing/2014/main" val="2538400760"/>
                    </a:ext>
                  </a:extLst>
                </a:gridCol>
                <a:gridCol w="1331309">
                  <a:extLst>
                    <a:ext uri="{9D8B030D-6E8A-4147-A177-3AD203B41FA5}">
                      <a16:colId xmlns:a16="http://schemas.microsoft.com/office/drawing/2014/main" val="750452145"/>
                    </a:ext>
                  </a:extLst>
                </a:gridCol>
                <a:gridCol w="1331309">
                  <a:extLst>
                    <a:ext uri="{9D8B030D-6E8A-4147-A177-3AD203B41FA5}">
                      <a16:colId xmlns:a16="http://schemas.microsoft.com/office/drawing/2014/main" val="1062807007"/>
                    </a:ext>
                  </a:extLst>
                </a:gridCol>
              </a:tblGrid>
              <a:tr h="370840">
                <a:tc>
                  <a:txBody>
                    <a:bodyPr/>
                    <a:lstStyle/>
                    <a:p>
                      <a:r>
                        <a:rPr lang="en-US" sz="1800">
                          <a:latin typeface="+mn-lt"/>
                        </a:rPr>
                        <a:t>Class</a:t>
                      </a:r>
                    </a:p>
                  </a:txBody>
                  <a:tcPr anchor="ctr"/>
                </a:tc>
                <a:tc>
                  <a:txBody>
                    <a:bodyPr/>
                    <a:lstStyle/>
                    <a:p>
                      <a:pPr algn="ctr"/>
                      <a:r>
                        <a:rPr lang="en-US" sz="1800">
                          <a:latin typeface="+mn-lt"/>
                        </a:rPr>
                        <a:t>Baseline</a:t>
                      </a:r>
                    </a:p>
                  </a:txBody>
                  <a:tcPr anchor="ctr"/>
                </a:tc>
                <a:tc>
                  <a:txBody>
                    <a:bodyPr/>
                    <a:lstStyle/>
                    <a:p>
                      <a:pPr algn="ctr"/>
                      <a:r>
                        <a:rPr lang="en-US" sz="1800">
                          <a:latin typeface="+mn-lt"/>
                        </a:rPr>
                        <a:t>Stage 1</a:t>
                      </a:r>
                    </a:p>
                  </a:txBody>
                  <a:tcPr anchor="ctr"/>
                </a:tc>
                <a:tc>
                  <a:txBody>
                    <a:bodyPr/>
                    <a:lstStyle/>
                    <a:p>
                      <a:pPr algn="ctr"/>
                      <a:r>
                        <a:rPr lang="en-US" sz="1800">
                          <a:latin typeface="+mn-lt"/>
                        </a:rPr>
                        <a:t>Stage 2</a:t>
                      </a:r>
                    </a:p>
                  </a:txBody>
                  <a:tcPr anchor="ctr"/>
                </a:tc>
                <a:tc>
                  <a:txBody>
                    <a:bodyPr/>
                    <a:lstStyle/>
                    <a:p>
                      <a:pPr algn="ctr"/>
                      <a:r>
                        <a:rPr lang="en-US" sz="1800">
                          <a:latin typeface="+mn-lt"/>
                        </a:rPr>
                        <a:t>Stage 3</a:t>
                      </a:r>
                    </a:p>
                  </a:txBody>
                  <a:tcPr anchor="ctr"/>
                </a:tc>
                <a:tc>
                  <a:txBody>
                    <a:bodyPr/>
                    <a:lstStyle/>
                    <a:p>
                      <a:pPr algn="ctr"/>
                      <a:r>
                        <a:rPr lang="en-US" sz="1800">
                          <a:latin typeface="+mn-lt"/>
                        </a:rPr>
                        <a:t>Stage 4</a:t>
                      </a:r>
                    </a:p>
                  </a:txBody>
                  <a:tcPr anchor="ctr"/>
                </a:tc>
                <a:tc>
                  <a:txBody>
                    <a:bodyPr/>
                    <a:lstStyle/>
                    <a:p>
                      <a:pPr algn="ctr"/>
                      <a:r>
                        <a:rPr lang="en-US" sz="1800">
                          <a:latin typeface="+mn-lt"/>
                        </a:rPr>
                        <a:t>Stage 5</a:t>
                      </a:r>
                    </a:p>
                  </a:txBody>
                  <a:tcPr anchor="ctr"/>
                </a:tc>
                <a:extLst>
                  <a:ext uri="{0D108BD9-81ED-4DB2-BD59-A6C34878D82A}">
                    <a16:rowId xmlns:a16="http://schemas.microsoft.com/office/drawing/2014/main" val="1065816934"/>
                  </a:ext>
                </a:extLst>
              </a:tr>
              <a:tr h="370840">
                <a:tc>
                  <a:txBody>
                    <a:bodyPr/>
                    <a:lstStyle/>
                    <a:p>
                      <a:r>
                        <a:rPr lang="en-US" sz="1800" b="1">
                          <a:latin typeface="+mn-lt"/>
                        </a:rPr>
                        <a:t>% of Baseline Use</a:t>
                      </a:r>
                    </a:p>
                  </a:txBody>
                  <a:tcPr anchor="ctr"/>
                </a:tc>
                <a:tc>
                  <a:txBody>
                    <a:bodyPr/>
                    <a:lstStyle/>
                    <a:p>
                      <a:pPr algn="ctr" fontAlgn="b"/>
                      <a:endParaRPr lang="en-US" sz="1800" b="0" i="0" u="none" strike="noStrike">
                        <a:solidFill>
                          <a:schemeClr val="tx2"/>
                        </a:solidFill>
                        <a:effectLst/>
                        <a:latin typeface="+mn-lt"/>
                      </a:endParaRPr>
                    </a:p>
                  </a:txBody>
                  <a:tcPr marL="0" marR="0" marT="0" marB="0" anchor="ctr"/>
                </a:tc>
                <a:tc>
                  <a:txBody>
                    <a:bodyPr/>
                    <a:lstStyle/>
                    <a:p>
                      <a:pPr algn="ctr" fontAlgn="b"/>
                      <a:endParaRPr lang="en-US" sz="1800" b="0" i="0" u="none" strike="noStrike">
                        <a:solidFill>
                          <a:schemeClr val="tx2"/>
                        </a:solidFill>
                        <a:effectLst/>
                        <a:latin typeface="+mn-lt"/>
                      </a:endParaRPr>
                    </a:p>
                  </a:txBody>
                  <a:tcPr marL="0" marR="0" marT="0" marB="0" anchor="ctr"/>
                </a:tc>
                <a:tc>
                  <a:txBody>
                    <a:bodyPr/>
                    <a:lstStyle/>
                    <a:p>
                      <a:pPr algn="ctr" fontAlgn="b"/>
                      <a:endParaRPr lang="en-US" sz="1800" b="0" i="0" u="none" strike="noStrike">
                        <a:solidFill>
                          <a:schemeClr val="tx2"/>
                        </a:solidFill>
                        <a:effectLst/>
                        <a:latin typeface="+mn-lt"/>
                      </a:endParaRPr>
                    </a:p>
                  </a:txBody>
                  <a:tcPr marL="0" marR="0" marT="0" marB="0" anchor="ctr"/>
                </a:tc>
                <a:tc>
                  <a:txBody>
                    <a:bodyPr/>
                    <a:lstStyle/>
                    <a:p>
                      <a:pPr algn="ctr" fontAlgn="b"/>
                      <a:endParaRPr lang="en-US" sz="1800" b="0" i="0" u="none" strike="noStrike">
                        <a:solidFill>
                          <a:schemeClr val="tx2"/>
                        </a:solidFill>
                        <a:effectLst/>
                        <a:latin typeface="+mn-lt"/>
                      </a:endParaRPr>
                    </a:p>
                  </a:txBody>
                  <a:tcPr marL="0" marR="0" marT="0" marB="0" anchor="ctr"/>
                </a:tc>
                <a:tc>
                  <a:txBody>
                    <a:bodyPr/>
                    <a:lstStyle/>
                    <a:p>
                      <a:pPr algn="ctr" fontAlgn="b"/>
                      <a:endParaRPr lang="en-US" sz="1800" b="0" i="0" u="none" strike="noStrike">
                        <a:solidFill>
                          <a:schemeClr val="tx2"/>
                        </a:solidFill>
                        <a:effectLst/>
                        <a:latin typeface="+mn-lt"/>
                      </a:endParaRPr>
                    </a:p>
                  </a:txBody>
                  <a:tcPr marL="0" marR="0" marT="0" marB="0" anchor="ctr"/>
                </a:tc>
                <a:tc>
                  <a:txBody>
                    <a:bodyPr/>
                    <a:lstStyle/>
                    <a:p>
                      <a:pPr algn="ctr" fontAlgn="b"/>
                      <a:endParaRPr lang="en-US" sz="1800" b="0" i="0" u="none" strike="noStrike">
                        <a:solidFill>
                          <a:schemeClr val="tx2"/>
                        </a:solidFill>
                        <a:effectLst/>
                        <a:latin typeface="+mn-lt"/>
                      </a:endParaRPr>
                    </a:p>
                  </a:txBody>
                  <a:tcPr marL="0" marR="0" marT="0" marB="0" anchor="ctr"/>
                </a:tc>
                <a:extLst>
                  <a:ext uri="{0D108BD9-81ED-4DB2-BD59-A6C34878D82A}">
                    <a16:rowId xmlns:a16="http://schemas.microsoft.com/office/drawing/2014/main" val="2604598925"/>
                  </a:ext>
                </a:extLst>
              </a:tr>
              <a:tr h="370840">
                <a:tc>
                  <a:txBody>
                    <a:bodyPr/>
                    <a:lstStyle/>
                    <a:p>
                      <a:r>
                        <a:rPr lang="en-US" sz="1800">
                          <a:latin typeface="+mn-lt"/>
                        </a:rPr>
                        <a:t>SFR</a:t>
                      </a:r>
                    </a:p>
                  </a:txBody>
                  <a:tcPr anchor="ctr"/>
                </a:tc>
                <a:tc>
                  <a:txBody>
                    <a:bodyPr/>
                    <a:lstStyle/>
                    <a:p>
                      <a:pPr algn="ctr" fontAlgn="b"/>
                      <a:r>
                        <a:rPr lang="en-US" sz="1800" b="0" i="0" u="none" strike="noStrike">
                          <a:solidFill>
                            <a:schemeClr val="tx2"/>
                          </a:solidFill>
                          <a:effectLst/>
                          <a:latin typeface="+mn-lt"/>
                        </a:rPr>
                        <a:t>100%</a:t>
                      </a:r>
                    </a:p>
                  </a:txBody>
                  <a:tcPr marL="0" marR="0" marT="0" marB="0" anchor="ctr"/>
                </a:tc>
                <a:tc>
                  <a:txBody>
                    <a:bodyPr/>
                    <a:lstStyle/>
                    <a:p>
                      <a:pPr algn="ctr" fontAlgn="b"/>
                      <a:r>
                        <a:rPr lang="en-US" sz="1800" b="0" i="0" u="none" strike="noStrike">
                          <a:solidFill>
                            <a:schemeClr val="tx2"/>
                          </a:solidFill>
                          <a:effectLst/>
                          <a:latin typeface="+mn-lt"/>
                        </a:rPr>
                        <a:t>89%</a:t>
                      </a:r>
                    </a:p>
                  </a:txBody>
                  <a:tcPr marL="0" marR="0" marT="0" marB="0" anchor="ctr"/>
                </a:tc>
                <a:tc>
                  <a:txBody>
                    <a:bodyPr/>
                    <a:lstStyle/>
                    <a:p>
                      <a:pPr algn="ctr" fontAlgn="b"/>
                      <a:r>
                        <a:rPr lang="en-US" sz="1800" b="0" i="0" u="none" strike="noStrike">
                          <a:solidFill>
                            <a:schemeClr val="tx2"/>
                          </a:solidFill>
                          <a:effectLst/>
                          <a:latin typeface="+mn-lt"/>
                        </a:rPr>
                        <a:t>79%</a:t>
                      </a:r>
                    </a:p>
                  </a:txBody>
                  <a:tcPr marL="0" marR="0" marT="0" marB="0" anchor="ctr"/>
                </a:tc>
                <a:tc>
                  <a:txBody>
                    <a:bodyPr/>
                    <a:lstStyle/>
                    <a:p>
                      <a:pPr algn="ctr" fontAlgn="b"/>
                      <a:r>
                        <a:rPr lang="en-US" sz="1800" b="0" i="0" u="none" strike="noStrike">
                          <a:solidFill>
                            <a:schemeClr val="tx2"/>
                          </a:solidFill>
                          <a:effectLst/>
                          <a:latin typeface="+mn-lt"/>
                        </a:rPr>
                        <a:t>68%</a:t>
                      </a:r>
                    </a:p>
                  </a:txBody>
                  <a:tcPr marL="0" marR="0" marT="0" marB="0" anchor="ctr"/>
                </a:tc>
                <a:tc>
                  <a:txBody>
                    <a:bodyPr/>
                    <a:lstStyle/>
                    <a:p>
                      <a:pPr algn="ctr" fontAlgn="b"/>
                      <a:r>
                        <a:rPr lang="en-US" sz="1800" b="0" i="0" u="none" strike="noStrike">
                          <a:solidFill>
                            <a:schemeClr val="tx2"/>
                          </a:solidFill>
                          <a:effectLst/>
                          <a:latin typeface="+mn-lt"/>
                        </a:rPr>
                        <a:t>58%</a:t>
                      </a:r>
                    </a:p>
                  </a:txBody>
                  <a:tcPr marL="0" marR="0" marT="0" marB="0" anchor="ctr"/>
                </a:tc>
                <a:tc>
                  <a:txBody>
                    <a:bodyPr/>
                    <a:lstStyle/>
                    <a:p>
                      <a:pPr algn="ctr" fontAlgn="b"/>
                      <a:r>
                        <a:rPr lang="en-US" sz="1800" b="0" i="0" u="none" strike="noStrike">
                          <a:solidFill>
                            <a:schemeClr val="tx2"/>
                          </a:solidFill>
                          <a:effectLst/>
                          <a:latin typeface="+mn-lt"/>
                        </a:rPr>
                        <a:t>51%</a:t>
                      </a:r>
                    </a:p>
                  </a:txBody>
                  <a:tcPr marL="0" marR="0" marT="0" marB="0" anchor="ctr"/>
                </a:tc>
                <a:extLst>
                  <a:ext uri="{0D108BD9-81ED-4DB2-BD59-A6C34878D82A}">
                    <a16:rowId xmlns:a16="http://schemas.microsoft.com/office/drawing/2014/main" val="4162396020"/>
                  </a:ext>
                </a:extLst>
              </a:tr>
              <a:tr h="370840">
                <a:tc>
                  <a:txBody>
                    <a:bodyPr/>
                    <a:lstStyle/>
                    <a:p>
                      <a:r>
                        <a:rPr lang="en-US" sz="1800">
                          <a:latin typeface="+mn-lt"/>
                        </a:rPr>
                        <a:t>MFR</a:t>
                      </a:r>
                    </a:p>
                  </a:txBody>
                  <a:tcPr anchor="ctr"/>
                </a:tc>
                <a:tc>
                  <a:txBody>
                    <a:bodyPr/>
                    <a:lstStyle/>
                    <a:p>
                      <a:pPr algn="ctr" fontAlgn="b"/>
                      <a:r>
                        <a:rPr lang="en-US" sz="1800" b="0" i="0" u="none" strike="noStrike">
                          <a:solidFill>
                            <a:schemeClr val="tx2"/>
                          </a:solidFill>
                          <a:effectLst/>
                          <a:latin typeface="+mn-lt"/>
                        </a:rPr>
                        <a:t>100%</a:t>
                      </a:r>
                    </a:p>
                  </a:txBody>
                  <a:tcPr marL="0" marR="0" marT="0" marB="0" anchor="ctr"/>
                </a:tc>
                <a:tc>
                  <a:txBody>
                    <a:bodyPr/>
                    <a:lstStyle/>
                    <a:p>
                      <a:pPr algn="ctr" fontAlgn="b"/>
                      <a:r>
                        <a:rPr lang="en-US" sz="1800" b="0" i="0" u="none" strike="noStrike">
                          <a:solidFill>
                            <a:schemeClr val="tx2"/>
                          </a:solidFill>
                          <a:effectLst/>
                          <a:latin typeface="+mn-lt"/>
                        </a:rPr>
                        <a:t>92%</a:t>
                      </a:r>
                    </a:p>
                  </a:txBody>
                  <a:tcPr marL="0" marR="0" marT="0" marB="0" anchor="ctr"/>
                </a:tc>
                <a:tc>
                  <a:txBody>
                    <a:bodyPr/>
                    <a:lstStyle/>
                    <a:p>
                      <a:pPr algn="ctr" fontAlgn="b"/>
                      <a:r>
                        <a:rPr lang="en-US" sz="1800" b="0" i="0" u="none" strike="noStrike">
                          <a:solidFill>
                            <a:schemeClr val="tx2"/>
                          </a:solidFill>
                          <a:effectLst/>
                          <a:latin typeface="+mn-lt"/>
                        </a:rPr>
                        <a:t>84%</a:t>
                      </a:r>
                    </a:p>
                  </a:txBody>
                  <a:tcPr marL="0" marR="0" marT="0" marB="0" anchor="ctr"/>
                </a:tc>
                <a:tc>
                  <a:txBody>
                    <a:bodyPr/>
                    <a:lstStyle/>
                    <a:p>
                      <a:pPr algn="ctr" fontAlgn="b"/>
                      <a:r>
                        <a:rPr lang="en-US" sz="1800" b="0" i="0" u="none" strike="noStrike">
                          <a:solidFill>
                            <a:schemeClr val="tx2"/>
                          </a:solidFill>
                          <a:effectLst/>
                          <a:latin typeface="+mn-lt"/>
                        </a:rPr>
                        <a:t>76%</a:t>
                      </a:r>
                    </a:p>
                  </a:txBody>
                  <a:tcPr marL="0" marR="0" marT="0" marB="0" anchor="ctr"/>
                </a:tc>
                <a:tc>
                  <a:txBody>
                    <a:bodyPr/>
                    <a:lstStyle/>
                    <a:p>
                      <a:pPr algn="ctr" fontAlgn="b"/>
                      <a:r>
                        <a:rPr lang="en-US" sz="1800" b="0" i="0" u="none" strike="noStrike">
                          <a:solidFill>
                            <a:schemeClr val="tx2"/>
                          </a:solidFill>
                          <a:effectLst/>
                          <a:latin typeface="+mn-lt"/>
                        </a:rPr>
                        <a:t>68%</a:t>
                      </a:r>
                    </a:p>
                  </a:txBody>
                  <a:tcPr marL="0" marR="0" marT="0" marB="0" anchor="ctr"/>
                </a:tc>
                <a:tc>
                  <a:txBody>
                    <a:bodyPr/>
                    <a:lstStyle/>
                    <a:p>
                      <a:pPr algn="ctr" fontAlgn="b"/>
                      <a:r>
                        <a:rPr lang="en-US" sz="1800" b="0" i="0" u="none" strike="noStrike">
                          <a:solidFill>
                            <a:schemeClr val="tx2"/>
                          </a:solidFill>
                          <a:effectLst/>
                          <a:latin typeface="+mn-lt"/>
                        </a:rPr>
                        <a:t>59%</a:t>
                      </a:r>
                    </a:p>
                  </a:txBody>
                  <a:tcPr marL="0" marR="0" marT="0" marB="0" anchor="ctr"/>
                </a:tc>
                <a:extLst>
                  <a:ext uri="{0D108BD9-81ED-4DB2-BD59-A6C34878D82A}">
                    <a16:rowId xmlns:a16="http://schemas.microsoft.com/office/drawing/2014/main" val="1640622700"/>
                  </a:ext>
                </a:extLst>
              </a:tr>
              <a:tr h="370840">
                <a:tc>
                  <a:txBody>
                    <a:bodyPr/>
                    <a:lstStyle/>
                    <a:p>
                      <a:r>
                        <a:rPr lang="en-US" sz="1800">
                          <a:latin typeface="+mn-lt"/>
                        </a:rPr>
                        <a:t>Commercial</a:t>
                      </a:r>
                    </a:p>
                  </a:txBody>
                  <a:tcPr anchor="ctr"/>
                </a:tc>
                <a:tc>
                  <a:txBody>
                    <a:bodyPr/>
                    <a:lstStyle/>
                    <a:p>
                      <a:pPr algn="ctr" fontAlgn="b"/>
                      <a:r>
                        <a:rPr lang="en-US" sz="1800" b="0" i="0" u="none" strike="noStrike">
                          <a:solidFill>
                            <a:schemeClr val="tx2"/>
                          </a:solidFill>
                          <a:effectLst/>
                          <a:latin typeface="+mn-lt"/>
                        </a:rPr>
                        <a:t>100%</a:t>
                      </a:r>
                    </a:p>
                  </a:txBody>
                  <a:tcPr marL="0" marR="0" marT="0" marB="0" anchor="ctr"/>
                </a:tc>
                <a:tc>
                  <a:txBody>
                    <a:bodyPr/>
                    <a:lstStyle/>
                    <a:p>
                      <a:pPr algn="ctr" fontAlgn="b"/>
                      <a:r>
                        <a:rPr lang="en-US" sz="1800" b="0" i="0" u="none" strike="noStrike">
                          <a:solidFill>
                            <a:schemeClr val="tx2"/>
                          </a:solidFill>
                          <a:effectLst/>
                          <a:latin typeface="+mn-lt"/>
                        </a:rPr>
                        <a:t>95%</a:t>
                      </a:r>
                    </a:p>
                  </a:txBody>
                  <a:tcPr marL="0" marR="0" marT="0" marB="0" anchor="ctr"/>
                </a:tc>
                <a:tc>
                  <a:txBody>
                    <a:bodyPr/>
                    <a:lstStyle/>
                    <a:p>
                      <a:pPr algn="ctr" fontAlgn="b"/>
                      <a:r>
                        <a:rPr lang="en-US" sz="1800" b="0" i="0" u="none" strike="noStrike">
                          <a:solidFill>
                            <a:schemeClr val="tx2"/>
                          </a:solidFill>
                          <a:effectLst/>
                          <a:latin typeface="+mn-lt"/>
                        </a:rPr>
                        <a:t>90%</a:t>
                      </a:r>
                    </a:p>
                  </a:txBody>
                  <a:tcPr marL="0" marR="0" marT="0" marB="0" anchor="ctr"/>
                </a:tc>
                <a:tc>
                  <a:txBody>
                    <a:bodyPr/>
                    <a:lstStyle/>
                    <a:p>
                      <a:pPr algn="ctr" fontAlgn="b"/>
                      <a:r>
                        <a:rPr lang="en-US" sz="1800" b="0" i="0" u="none" strike="noStrike">
                          <a:solidFill>
                            <a:schemeClr val="tx2"/>
                          </a:solidFill>
                          <a:effectLst/>
                          <a:latin typeface="+mn-lt"/>
                        </a:rPr>
                        <a:t>85%</a:t>
                      </a:r>
                    </a:p>
                  </a:txBody>
                  <a:tcPr marL="0" marR="0" marT="0" marB="0" anchor="ctr"/>
                </a:tc>
                <a:tc>
                  <a:txBody>
                    <a:bodyPr/>
                    <a:lstStyle/>
                    <a:p>
                      <a:pPr algn="ctr" fontAlgn="b"/>
                      <a:r>
                        <a:rPr lang="en-US" sz="1800" b="0" i="0" u="none" strike="noStrike">
                          <a:solidFill>
                            <a:schemeClr val="tx2"/>
                          </a:solidFill>
                          <a:effectLst/>
                          <a:latin typeface="+mn-lt"/>
                        </a:rPr>
                        <a:t>79%</a:t>
                      </a:r>
                    </a:p>
                  </a:txBody>
                  <a:tcPr marL="0" marR="0" marT="0" marB="0" anchor="ctr"/>
                </a:tc>
                <a:tc>
                  <a:txBody>
                    <a:bodyPr/>
                    <a:lstStyle/>
                    <a:p>
                      <a:pPr algn="ctr" fontAlgn="b"/>
                      <a:r>
                        <a:rPr lang="en-US" sz="1800" b="0" i="0" u="none" strike="noStrike">
                          <a:solidFill>
                            <a:schemeClr val="tx2"/>
                          </a:solidFill>
                          <a:effectLst/>
                          <a:latin typeface="+mn-lt"/>
                        </a:rPr>
                        <a:t>61%</a:t>
                      </a:r>
                    </a:p>
                  </a:txBody>
                  <a:tcPr marL="0" marR="0" marT="0" marB="0" anchor="ctr"/>
                </a:tc>
                <a:extLst>
                  <a:ext uri="{0D108BD9-81ED-4DB2-BD59-A6C34878D82A}">
                    <a16:rowId xmlns:a16="http://schemas.microsoft.com/office/drawing/2014/main" val="1828884201"/>
                  </a:ext>
                </a:extLst>
              </a:tr>
              <a:tr h="370840">
                <a:tc>
                  <a:txBody>
                    <a:bodyPr/>
                    <a:lstStyle/>
                    <a:p>
                      <a:r>
                        <a:rPr lang="en-US" sz="1800">
                          <a:latin typeface="+mn-lt"/>
                        </a:rPr>
                        <a:t>North Coast</a:t>
                      </a:r>
                    </a:p>
                  </a:txBody>
                  <a:tcPr anchor="ctr"/>
                </a:tc>
                <a:tc>
                  <a:txBody>
                    <a:bodyPr/>
                    <a:lstStyle/>
                    <a:p>
                      <a:pPr algn="ctr" fontAlgn="b"/>
                      <a:r>
                        <a:rPr lang="en-US" sz="1800" b="0" i="0" u="none" strike="noStrike">
                          <a:solidFill>
                            <a:schemeClr val="tx2"/>
                          </a:solidFill>
                          <a:effectLst/>
                          <a:latin typeface="+mn-lt"/>
                        </a:rPr>
                        <a:t>100%</a:t>
                      </a:r>
                    </a:p>
                  </a:txBody>
                  <a:tcPr marL="0" marR="0" marT="0" marB="0" anchor="ctr"/>
                </a:tc>
                <a:tc>
                  <a:txBody>
                    <a:bodyPr/>
                    <a:lstStyle/>
                    <a:p>
                      <a:pPr algn="ctr" fontAlgn="b"/>
                      <a:r>
                        <a:rPr lang="en-US" sz="1800" b="0" i="0" u="none" strike="noStrike">
                          <a:solidFill>
                            <a:schemeClr val="tx2"/>
                          </a:solidFill>
                          <a:effectLst/>
                          <a:latin typeface="+mn-lt"/>
                        </a:rPr>
                        <a:t>95%</a:t>
                      </a:r>
                    </a:p>
                  </a:txBody>
                  <a:tcPr marL="0" marR="0" marT="0" marB="0" anchor="ctr"/>
                </a:tc>
                <a:tc>
                  <a:txBody>
                    <a:bodyPr/>
                    <a:lstStyle/>
                    <a:p>
                      <a:pPr algn="ctr" fontAlgn="b"/>
                      <a:r>
                        <a:rPr lang="en-US" sz="1800" b="0" i="0" u="none" strike="noStrike">
                          <a:solidFill>
                            <a:schemeClr val="tx2"/>
                          </a:solidFill>
                          <a:effectLst/>
                          <a:latin typeface="+mn-lt"/>
                        </a:rPr>
                        <a:t>90%</a:t>
                      </a:r>
                    </a:p>
                  </a:txBody>
                  <a:tcPr marL="0" marR="0" marT="0" marB="0" anchor="ctr"/>
                </a:tc>
                <a:tc>
                  <a:txBody>
                    <a:bodyPr/>
                    <a:lstStyle/>
                    <a:p>
                      <a:pPr algn="ctr" fontAlgn="b"/>
                      <a:r>
                        <a:rPr lang="en-US" sz="1800" b="0" i="0" u="none" strike="noStrike">
                          <a:solidFill>
                            <a:schemeClr val="tx2"/>
                          </a:solidFill>
                          <a:effectLst/>
                          <a:latin typeface="+mn-lt"/>
                        </a:rPr>
                        <a:t>85%</a:t>
                      </a:r>
                    </a:p>
                  </a:txBody>
                  <a:tcPr marL="0" marR="0" marT="0" marB="0" anchor="ctr"/>
                </a:tc>
                <a:tc>
                  <a:txBody>
                    <a:bodyPr/>
                    <a:lstStyle/>
                    <a:p>
                      <a:pPr algn="ctr" fontAlgn="b"/>
                      <a:r>
                        <a:rPr lang="en-US" sz="1800" b="0" i="0" u="none" strike="noStrike">
                          <a:solidFill>
                            <a:schemeClr val="tx2"/>
                          </a:solidFill>
                          <a:effectLst/>
                          <a:latin typeface="+mn-lt"/>
                        </a:rPr>
                        <a:t>75%</a:t>
                      </a:r>
                    </a:p>
                  </a:txBody>
                  <a:tcPr marL="0" marR="0" marT="0" marB="0" anchor="ctr"/>
                </a:tc>
                <a:tc>
                  <a:txBody>
                    <a:bodyPr/>
                    <a:lstStyle/>
                    <a:p>
                      <a:pPr algn="ctr" fontAlgn="b"/>
                      <a:r>
                        <a:rPr lang="en-US" sz="1800" b="0" i="0" u="none" strike="noStrike">
                          <a:solidFill>
                            <a:schemeClr val="tx2"/>
                          </a:solidFill>
                          <a:effectLst/>
                          <a:latin typeface="+mn-lt"/>
                        </a:rPr>
                        <a:t>30%</a:t>
                      </a:r>
                    </a:p>
                  </a:txBody>
                  <a:tcPr marL="0" marR="0" marT="0" marB="0" anchor="ctr"/>
                </a:tc>
                <a:extLst>
                  <a:ext uri="{0D108BD9-81ED-4DB2-BD59-A6C34878D82A}">
                    <a16:rowId xmlns:a16="http://schemas.microsoft.com/office/drawing/2014/main" val="675761639"/>
                  </a:ext>
                </a:extLst>
              </a:tr>
              <a:tr h="370840">
                <a:tc>
                  <a:txBody>
                    <a:bodyPr/>
                    <a:lstStyle/>
                    <a:p>
                      <a:r>
                        <a:rPr lang="en-US" sz="1800">
                          <a:latin typeface="+mn-lt"/>
                        </a:rPr>
                        <a:t>UCSC</a:t>
                      </a:r>
                    </a:p>
                  </a:txBody>
                  <a:tcPr anchor="ctr"/>
                </a:tc>
                <a:tc>
                  <a:txBody>
                    <a:bodyPr/>
                    <a:lstStyle/>
                    <a:p>
                      <a:pPr algn="ctr" fontAlgn="b"/>
                      <a:r>
                        <a:rPr lang="en-US" sz="1800" b="0" i="0" u="none" strike="noStrike">
                          <a:solidFill>
                            <a:schemeClr val="tx2"/>
                          </a:solidFill>
                          <a:effectLst/>
                          <a:latin typeface="+mn-lt"/>
                        </a:rPr>
                        <a:t>100%</a:t>
                      </a:r>
                    </a:p>
                  </a:txBody>
                  <a:tcPr marL="0" marR="0" marT="0" marB="0" anchor="ctr"/>
                </a:tc>
                <a:tc>
                  <a:txBody>
                    <a:bodyPr/>
                    <a:lstStyle/>
                    <a:p>
                      <a:pPr algn="ctr" fontAlgn="b"/>
                      <a:r>
                        <a:rPr lang="en-US" sz="1800" b="0" i="0" u="none" strike="noStrike">
                          <a:solidFill>
                            <a:schemeClr val="tx2"/>
                          </a:solidFill>
                          <a:effectLst/>
                          <a:latin typeface="+mn-lt"/>
                        </a:rPr>
                        <a:t>91%</a:t>
                      </a:r>
                    </a:p>
                  </a:txBody>
                  <a:tcPr marL="0" marR="0" marT="0" marB="0" anchor="ctr"/>
                </a:tc>
                <a:tc>
                  <a:txBody>
                    <a:bodyPr/>
                    <a:lstStyle/>
                    <a:p>
                      <a:pPr algn="ctr" fontAlgn="b"/>
                      <a:r>
                        <a:rPr lang="en-US" sz="1800" b="0" i="0" u="none" strike="noStrike">
                          <a:solidFill>
                            <a:schemeClr val="tx2"/>
                          </a:solidFill>
                          <a:effectLst/>
                          <a:latin typeface="+mn-lt"/>
                        </a:rPr>
                        <a:t>81%</a:t>
                      </a:r>
                    </a:p>
                  </a:txBody>
                  <a:tcPr marL="0" marR="0" marT="0" marB="0" anchor="ctr"/>
                </a:tc>
                <a:tc>
                  <a:txBody>
                    <a:bodyPr/>
                    <a:lstStyle/>
                    <a:p>
                      <a:pPr algn="ctr" fontAlgn="b"/>
                      <a:r>
                        <a:rPr lang="en-US" sz="1800" b="0" i="0" u="none" strike="noStrike">
                          <a:solidFill>
                            <a:schemeClr val="tx2"/>
                          </a:solidFill>
                          <a:effectLst/>
                          <a:latin typeface="+mn-lt"/>
                        </a:rPr>
                        <a:t>72%</a:t>
                      </a:r>
                    </a:p>
                  </a:txBody>
                  <a:tcPr marL="0" marR="0" marT="0" marB="0" anchor="ctr"/>
                </a:tc>
                <a:tc>
                  <a:txBody>
                    <a:bodyPr/>
                    <a:lstStyle/>
                    <a:p>
                      <a:pPr algn="ctr" fontAlgn="b"/>
                      <a:r>
                        <a:rPr lang="en-US" sz="1800" b="0" i="0" u="none" strike="noStrike">
                          <a:solidFill>
                            <a:schemeClr val="tx2"/>
                          </a:solidFill>
                          <a:effectLst/>
                          <a:latin typeface="+mn-lt"/>
                        </a:rPr>
                        <a:t>62%</a:t>
                      </a:r>
                    </a:p>
                  </a:txBody>
                  <a:tcPr marL="0" marR="0" marT="0" marB="0" anchor="ctr"/>
                </a:tc>
                <a:tc>
                  <a:txBody>
                    <a:bodyPr/>
                    <a:lstStyle/>
                    <a:p>
                      <a:pPr algn="ctr" fontAlgn="b"/>
                      <a:r>
                        <a:rPr lang="en-US" sz="1800" b="0" i="0" u="none" strike="noStrike">
                          <a:solidFill>
                            <a:schemeClr val="tx2"/>
                          </a:solidFill>
                          <a:effectLst/>
                          <a:latin typeface="+mn-lt"/>
                        </a:rPr>
                        <a:t>55%</a:t>
                      </a:r>
                    </a:p>
                  </a:txBody>
                  <a:tcPr marL="0" marR="0" marT="0" marB="0" anchor="ctr"/>
                </a:tc>
                <a:extLst>
                  <a:ext uri="{0D108BD9-81ED-4DB2-BD59-A6C34878D82A}">
                    <a16:rowId xmlns:a16="http://schemas.microsoft.com/office/drawing/2014/main" val="337450286"/>
                  </a:ext>
                </a:extLst>
              </a:tr>
              <a:tr h="370840">
                <a:tc>
                  <a:txBody>
                    <a:bodyPr/>
                    <a:lstStyle/>
                    <a:p>
                      <a:r>
                        <a:rPr lang="en-US" sz="1800">
                          <a:latin typeface="+mn-lt"/>
                        </a:rPr>
                        <a:t>Irrigation</a:t>
                      </a:r>
                    </a:p>
                  </a:txBody>
                  <a:tcPr anchor="ctr"/>
                </a:tc>
                <a:tc>
                  <a:txBody>
                    <a:bodyPr/>
                    <a:lstStyle/>
                    <a:p>
                      <a:pPr algn="ctr" fontAlgn="b"/>
                      <a:r>
                        <a:rPr lang="en-US" sz="1800" b="0" i="0" u="none" strike="noStrike">
                          <a:solidFill>
                            <a:schemeClr val="tx2"/>
                          </a:solidFill>
                          <a:effectLst/>
                          <a:latin typeface="+mn-lt"/>
                        </a:rPr>
                        <a:t>100%</a:t>
                      </a:r>
                    </a:p>
                  </a:txBody>
                  <a:tcPr marL="0" marR="0" marT="0" marB="0" anchor="ctr"/>
                </a:tc>
                <a:tc>
                  <a:txBody>
                    <a:bodyPr/>
                    <a:lstStyle/>
                    <a:p>
                      <a:pPr algn="ctr" fontAlgn="b"/>
                      <a:r>
                        <a:rPr lang="en-US" sz="1800" b="0" i="0" u="none" strike="noStrike">
                          <a:solidFill>
                            <a:schemeClr val="tx2"/>
                          </a:solidFill>
                          <a:effectLst/>
                          <a:latin typeface="+mn-lt"/>
                        </a:rPr>
                        <a:t>75%</a:t>
                      </a:r>
                    </a:p>
                  </a:txBody>
                  <a:tcPr marL="0" marR="0" marT="0" marB="0" anchor="ctr"/>
                </a:tc>
                <a:tc>
                  <a:txBody>
                    <a:bodyPr/>
                    <a:lstStyle/>
                    <a:p>
                      <a:pPr algn="ctr" fontAlgn="b"/>
                      <a:r>
                        <a:rPr lang="en-US" sz="1800" b="0" i="0" u="none" strike="noStrike">
                          <a:solidFill>
                            <a:schemeClr val="tx2"/>
                          </a:solidFill>
                          <a:effectLst/>
                          <a:latin typeface="+mn-lt"/>
                        </a:rPr>
                        <a:t>50%</a:t>
                      </a:r>
                    </a:p>
                  </a:txBody>
                  <a:tcPr marL="0" marR="0" marT="0" marB="0" anchor="ctr"/>
                </a:tc>
                <a:tc>
                  <a:txBody>
                    <a:bodyPr/>
                    <a:lstStyle/>
                    <a:p>
                      <a:pPr algn="ctr" fontAlgn="b"/>
                      <a:r>
                        <a:rPr lang="en-US" sz="1800" b="0" i="0" u="none" strike="noStrike">
                          <a:solidFill>
                            <a:schemeClr val="tx2"/>
                          </a:solidFill>
                          <a:effectLst/>
                          <a:latin typeface="+mn-lt"/>
                        </a:rPr>
                        <a:t>25%</a:t>
                      </a:r>
                    </a:p>
                  </a:txBody>
                  <a:tcPr marL="0" marR="0" marT="0" marB="0" anchor="ctr"/>
                </a:tc>
                <a:tc>
                  <a:txBody>
                    <a:bodyPr/>
                    <a:lstStyle/>
                    <a:p>
                      <a:pPr algn="ctr" fontAlgn="b"/>
                      <a:r>
                        <a:rPr lang="en-US" sz="1800" b="0" i="0" u="none" strike="noStrike">
                          <a:solidFill>
                            <a:schemeClr val="tx2"/>
                          </a:solidFill>
                          <a:effectLst/>
                          <a:latin typeface="+mn-lt"/>
                        </a:rPr>
                        <a:t>0%</a:t>
                      </a:r>
                    </a:p>
                  </a:txBody>
                  <a:tcPr marL="0" marR="0" marT="0" marB="0" anchor="ctr"/>
                </a:tc>
                <a:tc>
                  <a:txBody>
                    <a:bodyPr/>
                    <a:lstStyle/>
                    <a:p>
                      <a:pPr algn="ctr" fontAlgn="b"/>
                      <a:r>
                        <a:rPr lang="en-US" sz="1800" b="0" i="0" u="none" strike="noStrike">
                          <a:solidFill>
                            <a:schemeClr val="tx2"/>
                          </a:solidFill>
                          <a:effectLst/>
                          <a:latin typeface="+mn-lt"/>
                        </a:rPr>
                        <a:t>0%</a:t>
                      </a:r>
                    </a:p>
                  </a:txBody>
                  <a:tcPr marL="0" marR="0" marT="0" marB="0" anchor="ctr"/>
                </a:tc>
                <a:extLst>
                  <a:ext uri="{0D108BD9-81ED-4DB2-BD59-A6C34878D82A}">
                    <a16:rowId xmlns:a16="http://schemas.microsoft.com/office/drawing/2014/main" val="3221094364"/>
                  </a:ext>
                </a:extLst>
              </a:tr>
              <a:tr h="370840">
                <a:tc>
                  <a:txBody>
                    <a:bodyPr/>
                    <a:lstStyle/>
                    <a:p>
                      <a:r>
                        <a:rPr lang="en-US" sz="1800">
                          <a:latin typeface="+mn-lt"/>
                        </a:rPr>
                        <a:t>Other</a:t>
                      </a:r>
                    </a:p>
                  </a:txBody>
                  <a:tcPr anchor="ctr"/>
                </a:tc>
                <a:tc>
                  <a:txBody>
                    <a:bodyPr/>
                    <a:lstStyle/>
                    <a:p>
                      <a:pPr algn="ctr" fontAlgn="b"/>
                      <a:r>
                        <a:rPr lang="en-US" sz="1800" b="0" i="0" u="none" strike="noStrike">
                          <a:solidFill>
                            <a:schemeClr val="tx2"/>
                          </a:solidFill>
                          <a:effectLst/>
                          <a:latin typeface="+mn-lt"/>
                        </a:rPr>
                        <a:t>100%</a:t>
                      </a:r>
                    </a:p>
                  </a:txBody>
                  <a:tcPr marL="0" marR="0" marT="0" marB="0" anchor="ctr"/>
                </a:tc>
                <a:tc>
                  <a:txBody>
                    <a:bodyPr/>
                    <a:lstStyle/>
                    <a:p>
                      <a:pPr algn="ctr" fontAlgn="b"/>
                      <a:r>
                        <a:rPr lang="en-US" sz="1800" b="0" i="0" u="none" strike="noStrike">
                          <a:solidFill>
                            <a:schemeClr val="tx2"/>
                          </a:solidFill>
                          <a:effectLst/>
                          <a:latin typeface="+mn-lt"/>
                        </a:rPr>
                        <a:t>95%</a:t>
                      </a:r>
                    </a:p>
                  </a:txBody>
                  <a:tcPr marL="0" marR="0" marT="0" marB="0" anchor="ctr"/>
                </a:tc>
                <a:tc>
                  <a:txBody>
                    <a:bodyPr/>
                    <a:lstStyle/>
                    <a:p>
                      <a:pPr algn="ctr" fontAlgn="b"/>
                      <a:r>
                        <a:rPr lang="en-US" sz="1800" b="0" i="0" u="none" strike="noStrike">
                          <a:solidFill>
                            <a:schemeClr val="tx2"/>
                          </a:solidFill>
                          <a:effectLst/>
                          <a:latin typeface="+mn-lt"/>
                        </a:rPr>
                        <a:t>90%</a:t>
                      </a:r>
                    </a:p>
                  </a:txBody>
                  <a:tcPr marL="0" marR="0" marT="0" marB="0" anchor="ctr"/>
                </a:tc>
                <a:tc>
                  <a:txBody>
                    <a:bodyPr/>
                    <a:lstStyle/>
                    <a:p>
                      <a:pPr marL="0" marR="0" lvl="0" indent="0" algn="ctr" defTabSz="914296"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23B40"/>
                          </a:solidFill>
                          <a:effectLst/>
                          <a:uLnTx/>
                          <a:uFillTx/>
                          <a:latin typeface="Arial"/>
                          <a:ea typeface="+mn-ea"/>
                          <a:cs typeface="+mn-cs"/>
                        </a:rPr>
                        <a:t>90%</a:t>
                      </a:r>
                    </a:p>
                  </a:txBody>
                  <a:tcPr marL="0" marR="0" marT="0" marB="0" anchor="ctr"/>
                </a:tc>
                <a:tc>
                  <a:txBody>
                    <a:bodyPr/>
                    <a:lstStyle/>
                    <a:p>
                      <a:pPr marL="0" marR="0" lvl="0" indent="0" algn="ctr" defTabSz="914296"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23B40"/>
                          </a:solidFill>
                          <a:effectLst/>
                          <a:uLnTx/>
                          <a:uFillTx/>
                          <a:latin typeface="Arial"/>
                          <a:ea typeface="+mn-ea"/>
                          <a:cs typeface="+mn-cs"/>
                        </a:rPr>
                        <a:t>90%</a:t>
                      </a:r>
                    </a:p>
                  </a:txBody>
                  <a:tcPr marL="0" marR="0" marT="0" marB="0" anchor="ctr"/>
                </a:tc>
                <a:tc>
                  <a:txBody>
                    <a:bodyPr/>
                    <a:lstStyle/>
                    <a:p>
                      <a:pPr marL="0" marR="0" lvl="0" indent="0" algn="ctr" defTabSz="914296"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23B40"/>
                          </a:solidFill>
                          <a:effectLst/>
                          <a:uLnTx/>
                          <a:uFillTx/>
                          <a:latin typeface="Arial"/>
                          <a:ea typeface="+mn-ea"/>
                          <a:cs typeface="+mn-cs"/>
                        </a:rPr>
                        <a:t>90%</a:t>
                      </a:r>
                    </a:p>
                  </a:txBody>
                  <a:tcPr marL="0" marR="0" marT="0" marB="0" anchor="ctr"/>
                </a:tc>
                <a:extLst>
                  <a:ext uri="{0D108BD9-81ED-4DB2-BD59-A6C34878D82A}">
                    <a16:rowId xmlns:a16="http://schemas.microsoft.com/office/drawing/2014/main" val="2528383340"/>
                  </a:ext>
                </a:extLst>
              </a:tr>
              <a:tr h="370840">
                <a:tc>
                  <a:txBody>
                    <a:bodyPr/>
                    <a:lstStyle/>
                    <a:p>
                      <a:endParaRPr lang="en-US" sz="1800">
                        <a:latin typeface="+mn-lt"/>
                      </a:endParaRPr>
                    </a:p>
                  </a:txBody>
                  <a:tcPr anchor="ctr"/>
                </a:tc>
                <a:tc>
                  <a:txBody>
                    <a:bodyPr/>
                    <a:lstStyle/>
                    <a:p>
                      <a:pPr algn="ctr"/>
                      <a:endParaRPr lang="en-US" sz="1800">
                        <a:solidFill>
                          <a:schemeClr val="tx2"/>
                        </a:solidFill>
                        <a:latin typeface="+mn-lt"/>
                      </a:endParaRPr>
                    </a:p>
                  </a:txBody>
                  <a:tcPr anchor="ctr"/>
                </a:tc>
                <a:tc>
                  <a:txBody>
                    <a:bodyPr/>
                    <a:lstStyle/>
                    <a:p>
                      <a:pPr algn="ctr"/>
                      <a:endParaRPr lang="en-US" sz="1800">
                        <a:solidFill>
                          <a:schemeClr val="tx2"/>
                        </a:solidFill>
                        <a:latin typeface="+mn-lt"/>
                      </a:endParaRPr>
                    </a:p>
                  </a:txBody>
                  <a:tcPr anchor="ctr"/>
                </a:tc>
                <a:tc>
                  <a:txBody>
                    <a:bodyPr/>
                    <a:lstStyle/>
                    <a:p>
                      <a:pPr algn="ctr"/>
                      <a:endParaRPr lang="en-US" sz="1800">
                        <a:solidFill>
                          <a:schemeClr val="tx2"/>
                        </a:solidFill>
                        <a:latin typeface="+mn-lt"/>
                      </a:endParaRPr>
                    </a:p>
                  </a:txBody>
                  <a:tcPr anchor="ctr"/>
                </a:tc>
                <a:tc>
                  <a:txBody>
                    <a:bodyPr/>
                    <a:lstStyle/>
                    <a:p>
                      <a:pPr algn="ctr"/>
                      <a:endParaRPr lang="en-US" sz="1800">
                        <a:solidFill>
                          <a:schemeClr val="tx2"/>
                        </a:solidFill>
                        <a:latin typeface="+mn-lt"/>
                      </a:endParaRPr>
                    </a:p>
                  </a:txBody>
                  <a:tcPr anchor="ctr"/>
                </a:tc>
                <a:tc>
                  <a:txBody>
                    <a:bodyPr/>
                    <a:lstStyle/>
                    <a:p>
                      <a:pPr algn="ctr"/>
                      <a:endParaRPr lang="en-US" sz="1800">
                        <a:solidFill>
                          <a:schemeClr val="tx2"/>
                        </a:solidFill>
                        <a:latin typeface="+mn-lt"/>
                      </a:endParaRPr>
                    </a:p>
                  </a:txBody>
                  <a:tcPr anchor="ctr"/>
                </a:tc>
                <a:tc>
                  <a:txBody>
                    <a:bodyPr/>
                    <a:lstStyle/>
                    <a:p>
                      <a:pPr algn="ctr"/>
                      <a:endParaRPr lang="en-US" sz="1800">
                        <a:solidFill>
                          <a:schemeClr val="tx2"/>
                        </a:solidFill>
                        <a:latin typeface="+mn-lt"/>
                      </a:endParaRPr>
                    </a:p>
                  </a:txBody>
                  <a:tcPr anchor="ctr"/>
                </a:tc>
                <a:extLst>
                  <a:ext uri="{0D108BD9-81ED-4DB2-BD59-A6C34878D82A}">
                    <a16:rowId xmlns:a16="http://schemas.microsoft.com/office/drawing/2014/main" val="3540771357"/>
                  </a:ext>
                </a:extLst>
              </a:tr>
              <a:tr h="370840">
                <a:tc>
                  <a:txBody>
                    <a:bodyPr/>
                    <a:lstStyle/>
                    <a:p>
                      <a:r>
                        <a:rPr lang="en-US" sz="1800" b="1">
                          <a:latin typeface="+mn-lt"/>
                        </a:rPr>
                        <a:t>Target Reduction</a:t>
                      </a:r>
                    </a:p>
                  </a:txBody>
                  <a:tcPr anchor="ctr"/>
                </a:tc>
                <a:tc>
                  <a:txBody>
                    <a:bodyPr/>
                    <a:lstStyle/>
                    <a:p>
                      <a:pPr algn="ctr" fontAlgn="b"/>
                      <a:r>
                        <a:rPr lang="en-US" sz="1800" b="0" i="0" u="none" strike="noStrike">
                          <a:solidFill>
                            <a:schemeClr val="tx2"/>
                          </a:solidFill>
                          <a:effectLst/>
                          <a:latin typeface="+mn-lt"/>
                        </a:rPr>
                        <a:t>0%</a:t>
                      </a:r>
                    </a:p>
                  </a:txBody>
                  <a:tcPr marL="0" marR="0" marT="0" marB="0" anchor="ctr"/>
                </a:tc>
                <a:tc>
                  <a:txBody>
                    <a:bodyPr/>
                    <a:lstStyle/>
                    <a:p>
                      <a:pPr algn="ctr" fontAlgn="b"/>
                      <a:r>
                        <a:rPr lang="en-US" sz="1800" b="0" i="0" u="none" strike="noStrike">
                          <a:solidFill>
                            <a:schemeClr val="tx2"/>
                          </a:solidFill>
                          <a:effectLst/>
                          <a:latin typeface="+mn-lt"/>
                        </a:rPr>
                        <a:t>10%</a:t>
                      </a:r>
                    </a:p>
                  </a:txBody>
                  <a:tcPr marL="0" marR="0" marT="0" marB="0" anchor="ctr"/>
                </a:tc>
                <a:tc>
                  <a:txBody>
                    <a:bodyPr/>
                    <a:lstStyle/>
                    <a:p>
                      <a:pPr algn="ctr" fontAlgn="b"/>
                      <a:r>
                        <a:rPr lang="en-US" sz="1800" b="0" i="0" u="none" strike="noStrike">
                          <a:solidFill>
                            <a:schemeClr val="tx2"/>
                          </a:solidFill>
                          <a:effectLst/>
                          <a:latin typeface="+mn-lt"/>
                        </a:rPr>
                        <a:t>20%</a:t>
                      </a:r>
                    </a:p>
                  </a:txBody>
                  <a:tcPr marL="0" marR="0" marT="0" marB="0" anchor="ctr"/>
                </a:tc>
                <a:tc>
                  <a:txBody>
                    <a:bodyPr/>
                    <a:lstStyle/>
                    <a:p>
                      <a:pPr algn="ctr" fontAlgn="b"/>
                      <a:r>
                        <a:rPr lang="en-US" sz="1800" b="0" i="0" u="none" strike="noStrike">
                          <a:solidFill>
                            <a:schemeClr val="tx2"/>
                          </a:solidFill>
                          <a:effectLst/>
                          <a:latin typeface="+mn-lt"/>
                        </a:rPr>
                        <a:t>30%</a:t>
                      </a:r>
                    </a:p>
                  </a:txBody>
                  <a:tcPr marL="0" marR="0" marT="0" marB="0" anchor="ctr"/>
                </a:tc>
                <a:tc>
                  <a:txBody>
                    <a:bodyPr/>
                    <a:lstStyle/>
                    <a:p>
                      <a:pPr algn="ctr" fontAlgn="b"/>
                      <a:r>
                        <a:rPr lang="en-US" sz="1800" b="0" i="0" u="none" strike="noStrike">
                          <a:solidFill>
                            <a:schemeClr val="tx2"/>
                          </a:solidFill>
                          <a:effectLst/>
                          <a:latin typeface="+mn-lt"/>
                        </a:rPr>
                        <a:t>40%</a:t>
                      </a:r>
                    </a:p>
                  </a:txBody>
                  <a:tcPr marL="0" marR="0" marT="0" marB="0" anchor="ctr"/>
                </a:tc>
                <a:tc>
                  <a:txBody>
                    <a:bodyPr/>
                    <a:lstStyle/>
                    <a:p>
                      <a:pPr algn="ctr" fontAlgn="b"/>
                      <a:r>
                        <a:rPr lang="en-US" sz="1800" b="0" i="0" u="none" strike="noStrike">
                          <a:solidFill>
                            <a:schemeClr val="tx2"/>
                          </a:solidFill>
                          <a:effectLst/>
                          <a:latin typeface="+mn-lt"/>
                        </a:rPr>
                        <a:t>50%</a:t>
                      </a:r>
                    </a:p>
                  </a:txBody>
                  <a:tcPr marL="0" marR="0" marT="0" marB="0" anchor="ctr"/>
                </a:tc>
                <a:extLst>
                  <a:ext uri="{0D108BD9-81ED-4DB2-BD59-A6C34878D82A}">
                    <a16:rowId xmlns:a16="http://schemas.microsoft.com/office/drawing/2014/main" val="392730820"/>
                  </a:ext>
                </a:extLst>
              </a:tr>
            </a:tbl>
          </a:graphicData>
        </a:graphic>
      </p:graphicFrame>
      <p:sp>
        <p:nvSpPr>
          <p:cNvPr id="4" name="Slide Number Placeholder 3">
            <a:extLst>
              <a:ext uri="{FF2B5EF4-FFF2-40B4-BE49-F238E27FC236}">
                <a16:creationId xmlns:a16="http://schemas.microsoft.com/office/drawing/2014/main" id="{73C5C7FE-7693-43EB-A16D-9002DF69457A}"/>
              </a:ext>
            </a:extLst>
          </p:cNvPr>
          <p:cNvSpPr>
            <a:spLocks noGrp="1"/>
          </p:cNvSpPr>
          <p:nvPr>
            <p:ph type="sldNum" sz="quarter" idx="10"/>
          </p:nvPr>
        </p:nvSpPr>
        <p:spPr/>
        <p:txBody>
          <a:bodyPr/>
          <a:lstStyle/>
          <a:p>
            <a:fld id="{F9A1070B-E53E-4F23-90CF-57ED1B7E60C0}" type="slidenum">
              <a:rPr lang="en-US" smtClean="0"/>
              <a:pPr/>
              <a:t>31</a:t>
            </a:fld>
            <a:endParaRPr lang="en-US"/>
          </a:p>
        </p:txBody>
      </p:sp>
    </p:spTree>
    <p:extLst>
      <p:ext uri="{BB962C8B-B14F-4D97-AF65-F5344CB8AC3E}">
        <p14:creationId xmlns:p14="http://schemas.microsoft.com/office/powerpoint/2010/main" val="6955877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27D81-882F-4F66-937A-2808E1EB8AC8}"/>
              </a:ext>
            </a:extLst>
          </p:cNvPr>
          <p:cNvSpPr>
            <a:spLocks noGrp="1"/>
          </p:cNvSpPr>
          <p:nvPr>
            <p:ph type="title"/>
          </p:nvPr>
        </p:nvSpPr>
        <p:spPr/>
        <p:txBody>
          <a:bodyPr/>
          <a:lstStyle/>
          <a:p>
            <a:r>
              <a:rPr lang="en-US"/>
              <a:t>Drought Rate Calculation</a:t>
            </a:r>
          </a:p>
        </p:txBody>
      </p:sp>
      <p:sp>
        <p:nvSpPr>
          <p:cNvPr id="4" name="Slide Number Placeholder 3">
            <a:extLst>
              <a:ext uri="{FF2B5EF4-FFF2-40B4-BE49-F238E27FC236}">
                <a16:creationId xmlns:a16="http://schemas.microsoft.com/office/drawing/2014/main" id="{CEA70545-AE68-4926-98E0-A5615491E5BB}"/>
              </a:ext>
            </a:extLst>
          </p:cNvPr>
          <p:cNvSpPr>
            <a:spLocks noGrp="1"/>
          </p:cNvSpPr>
          <p:nvPr>
            <p:ph type="sldNum" sz="quarter" idx="10"/>
          </p:nvPr>
        </p:nvSpPr>
        <p:spPr/>
        <p:txBody>
          <a:bodyPr/>
          <a:lstStyle/>
          <a:p>
            <a:fld id="{F9A1070B-E53E-4F23-90CF-57ED1B7E60C0}" type="slidenum">
              <a:rPr lang="en-US" smtClean="0"/>
              <a:pPr/>
              <a:t>32</a:t>
            </a:fld>
            <a:endParaRPr lang="en-US"/>
          </a:p>
        </p:txBody>
      </p:sp>
      <p:sp>
        <p:nvSpPr>
          <p:cNvPr id="7" name="Content Placeholder 6">
            <a:extLst>
              <a:ext uri="{FF2B5EF4-FFF2-40B4-BE49-F238E27FC236}">
                <a16:creationId xmlns:a16="http://schemas.microsoft.com/office/drawing/2014/main" id="{FA753200-5D7A-4735-8F1F-74A4AC806A05}"/>
              </a:ext>
            </a:extLst>
          </p:cNvPr>
          <p:cNvSpPr>
            <a:spLocks noGrp="1"/>
          </p:cNvSpPr>
          <p:nvPr>
            <p:ph idx="1"/>
          </p:nvPr>
        </p:nvSpPr>
        <p:spPr/>
        <p:txBody>
          <a:bodyPr/>
          <a:lstStyle/>
          <a:p>
            <a:r>
              <a:rPr lang="en-US"/>
              <a:t>Lost revenue due to drought is recovered by meter size</a:t>
            </a:r>
          </a:p>
          <a:p>
            <a:pPr lvl="1"/>
            <a:r>
              <a:rPr lang="en-US"/>
              <a:t>Larger meters have more capacity and therefore are responsible for more drought costs </a:t>
            </a:r>
          </a:p>
          <a:p>
            <a:pPr lvl="1"/>
            <a:r>
              <a:rPr lang="en-US"/>
              <a:t>Provides revenue stability for the City due to already low volume of customer use</a:t>
            </a:r>
          </a:p>
          <a:p>
            <a:pPr lvl="1"/>
            <a:endParaRPr lang="en-US"/>
          </a:p>
        </p:txBody>
      </p:sp>
      <p:graphicFrame>
        <p:nvGraphicFramePr>
          <p:cNvPr id="8" name="Table 5">
            <a:extLst>
              <a:ext uri="{FF2B5EF4-FFF2-40B4-BE49-F238E27FC236}">
                <a16:creationId xmlns:a16="http://schemas.microsoft.com/office/drawing/2014/main" id="{7EF2BEDC-5632-406C-AD14-C5E05C90ED4B}"/>
              </a:ext>
            </a:extLst>
          </p:cNvPr>
          <p:cNvGraphicFramePr>
            <a:graphicFrameLocks/>
          </p:cNvGraphicFramePr>
          <p:nvPr>
            <p:extLst>
              <p:ext uri="{D42A27DB-BD31-4B8C-83A1-F6EECF244321}">
                <p14:modId xmlns:p14="http://schemas.microsoft.com/office/powerpoint/2010/main" val="1622634011"/>
              </p:ext>
            </p:extLst>
          </p:nvPr>
        </p:nvGraphicFramePr>
        <p:xfrm>
          <a:off x="1003957" y="3576638"/>
          <a:ext cx="10177457" cy="1483360"/>
        </p:xfrm>
        <a:graphic>
          <a:graphicData uri="http://schemas.openxmlformats.org/drawingml/2006/table">
            <a:tbl>
              <a:tblPr firstRow="1" bandRow="1">
                <a:tableStyleId>{073A0DAA-6AF3-43AB-8588-CEC1D06C72B9}</a:tableStyleId>
              </a:tblPr>
              <a:tblGrid>
                <a:gridCol w="2384477">
                  <a:extLst>
                    <a:ext uri="{9D8B030D-6E8A-4147-A177-3AD203B41FA5}">
                      <a16:colId xmlns:a16="http://schemas.microsoft.com/office/drawing/2014/main" val="1209465337"/>
                    </a:ext>
                  </a:extLst>
                </a:gridCol>
                <a:gridCol w="1298830">
                  <a:extLst>
                    <a:ext uri="{9D8B030D-6E8A-4147-A177-3AD203B41FA5}">
                      <a16:colId xmlns:a16="http://schemas.microsoft.com/office/drawing/2014/main" val="2784489522"/>
                    </a:ext>
                  </a:extLst>
                </a:gridCol>
                <a:gridCol w="1298830">
                  <a:extLst>
                    <a:ext uri="{9D8B030D-6E8A-4147-A177-3AD203B41FA5}">
                      <a16:colId xmlns:a16="http://schemas.microsoft.com/office/drawing/2014/main" val="4028513850"/>
                    </a:ext>
                  </a:extLst>
                </a:gridCol>
                <a:gridCol w="1298830">
                  <a:extLst>
                    <a:ext uri="{9D8B030D-6E8A-4147-A177-3AD203B41FA5}">
                      <a16:colId xmlns:a16="http://schemas.microsoft.com/office/drawing/2014/main" val="1666959394"/>
                    </a:ext>
                  </a:extLst>
                </a:gridCol>
                <a:gridCol w="1298830">
                  <a:extLst>
                    <a:ext uri="{9D8B030D-6E8A-4147-A177-3AD203B41FA5}">
                      <a16:colId xmlns:a16="http://schemas.microsoft.com/office/drawing/2014/main" val="2538400760"/>
                    </a:ext>
                  </a:extLst>
                </a:gridCol>
                <a:gridCol w="1298830">
                  <a:extLst>
                    <a:ext uri="{9D8B030D-6E8A-4147-A177-3AD203B41FA5}">
                      <a16:colId xmlns:a16="http://schemas.microsoft.com/office/drawing/2014/main" val="750452145"/>
                    </a:ext>
                  </a:extLst>
                </a:gridCol>
                <a:gridCol w="1298830">
                  <a:extLst>
                    <a:ext uri="{9D8B030D-6E8A-4147-A177-3AD203B41FA5}">
                      <a16:colId xmlns:a16="http://schemas.microsoft.com/office/drawing/2014/main" val="1062807007"/>
                    </a:ext>
                  </a:extLst>
                </a:gridCol>
              </a:tblGrid>
              <a:tr h="370840">
                <a:tc>
                  <a:txBody>
                    <a:bodyPr/>
                    <a:lstStyle/>
                    <a:p>
                      <a:r>
                        <a:rPr lang="en-US" sz="1600">
                          <a:latin typeface="+mn-lt"/>
                        </a:rPr>
                        <a:t>Drought Rate</a:t>
                      </a:r>
                    </a:p>
                  </a:txBody>
                  <a:tcPr marL="45720" marR="45720" anchor="ctr"/>
                </a:tc>
                <a:tc>
                  <a:txBody>
                    <a:bodyPr/>
                    <a:lstStyle/>
                    <a:p>
                      <a:pPr algn="ctr"/>
                      <a:r>
                        <a:rPr lang="en-US" sz="1600">
                          <a:latin typeface="+mn-lt"/>
                        </a:rPr>
                        <a:t>Baseline</a:t>
                      </a:r>
                    </a:p>
                  </a:txBody>
                  <a:tcPr marL="45720" marR="45720" anchor="ctr"/>
                </a:tc>
                <a:tc>
                  <a:txBody>
                    <a:bodyPr/>
                    <a:lstStyle/>
                    <a:p>
                      <a:pPr algn="ctr"/>
                      <a:r>
                        <a:rPr lang="en-US" sz="1600">
                          <a:latin typeface="+mn-lt"/>
                        </a:rPr>
                        <a:t>Stage 1</a:t>
                      </a:r>
                    </a:p>
                  </a:txBody>
                  <a:tcPr marL="45720" marR="45720" anchor="ctr"/>
                </a:tc>
                <a:tc>
                  <a:txBody>
                    <a:bodyPr/>
                    <a:lstStyle/>
                    <a:p>
                      <a:pPr algn="ctr"/>
                      <a:r>
                        <a:rPr lang="en-US" sz="1600">
                          <a:latin typeface="+mn-lt"/>
                        </a:rPr>
                        <a:t>Stage 2</a:t>
                      </a:r>
                    </a:p>
                  </a:txBody>
                  <a:tcPr marL="45720" marR="45720" anchor="ctr"/>
                </a:tc>
                <a:tc>
                  <a:txBody>
                    <a:bodyPr/>
                    <a:lstStyle/>
                    <a:p>
                      <a:pPr algn="ctr"/>
                      <a:r>
                        <a:rPr lang="en-US" sz="1600">
                          <a:latin typeface="+mn-lt"/>
                        </a:rPr>
                        <a:t>Stage 3</a:t>
                      </a:r>
                    </a:p>
                  </a:txBody>
                  <a:tcPr marL="45720" marR="45720" anchor="ctr"/>
                </a:tc>
                <a:tc>
                  <a:txBody>
                    <a:bodyPr/>
                    <a:lstStyle/>
                    <a:p>
                      <a:pPr algn="ctr"/>
                      <a:r>
                        <a:rPr lang="en-US" sz="1600">
                          <a:latin typeface="+mn-lt"/>
                        </a:rPr>
                        <a:t>Stage 4</a:t>
                      </a:r>
                    </a:p>
                  </a:txBody>
                  <a:tcPr marL="45720" marR="45720" anchor="ctr"/>
                </a:tc>
                <a:tc>
                  <a:txBody>
                    <a:bodyPr/>
                    <a:lstStyle/>
                    <a:p>
                      <a:pPr algn="ctr"/>
                      <a:r>
                        <a:rPr lang="en-US" sz="1600">
                          <a:latin typeface="+mn-lt"/>
                        </a:rPr>
                        <a:t>Stage 5</a:t>
                      </a:r>
                    </a:p>
                  </a:txBody>
                  <a:tcPr marL="45720" marR="45720" anchor="ctr"/>
                </a:tc>
                <a:extLst>
                  <a:ext uri="{0D108BD9-81ED-4DB2-BD59-A6C34878D82A}">
                    <a16:rowId xmlns:a16="http://schemas.microsoft.com/office/drawing/2014/main" val="1065816934"/>
                  </a:ext>
                </a:extLst>
              </a:tr>
              <a:tr h="370840">
                <a:tc>
                  <a:txBody>
                    <a:bodyPr/>
                    <a:lstStyle/>
                    <a:p>
                      <a:r>
                        <a:rPr lang="en-US" sz="1600" b="0">
                          <a:solidFill>
                            <a:schemeClr val="tx1"/>
                          </a:solidFill>
                          <a:latin typeface="+mn-lt"/>
                        </a:rPr>
                        <a:t>Lost Revenue</a:t>
                      </a:r>
                    </a:p>
                  </a:txBody>
                  <a:tcPr marL="45720" marR="45720" anchor="ctr"/>
                </a:tc>
                <a:tc>
                  <a:txBody>
                    <a:bodyPr/>
                    <a:lstStyle/>
                    <a:p>
                      <a:pPr algn="r" fontAlgn="b"/>
                      <a:r>
                        <a:rPr lang="en-US" sz="1600" b="0" i="0" u="none" strike="noStrike">
                          <a:solidFill>
                            <a:schemeClr val="tx1"/>
                          </a:solidFill>
                          <a:effectLst/>
                          <a:latin typeface="+mn-lt"/>
                        </a:rPr>
                        <a:t>$0</a:t>
                      </a:r>
                    </a:p>
                  </a:txBody>
                  <a:tcPr marL="45720" marR="45720" marT="0" marB="0" anchor="ctr"/>
                </a:tc>
                <a:tc>
                  <a:txBody>
                    <a:bodyPr/>
                    <a:lstStyle/>
                    <a:p>
                      <a:pPr algn="r" fontAlgn="b"/>
                      <a:r>
                        <a:rPr lang="en-US" sz="1600" b="0" i="0" u="none" strike="noStrike">
                          <a:solidFill>
                            <a:schemeClr val="tx1"/>
                          </a:solidFill>
                          <a:effectLst/>
                          <a:latin typeface="+mn-lt"/>
                        </a:rPr>
                        <a:t>$5,040,794 </a:t>
                      </a:r>
                    </a:p>
                  </a:txBody>
                  <a:tcPr marL="45720" marR="45720" marT="0" marB="0" anchor="ctr"/>
                </a:tc>
                <a:tc>
                  <a:txBody>
                    <a:bodyPr/>
                    <a:lstStyle/>
                    <a:p>
                      <a:pPr algn="r" fontAlgn="b"/>
                      <a:r>
                        <a:rPr lang="en-US" sz="1600" b="0" i="0" u="none" strike="noStrike">
                          <a:solidFill>
                            <a:schemeClr val="tx1"/>
                          </a:solidFill>
                          <a:effectLst/>
                          <a:latin typeface="+mn-lt"/>
                        </a:rPr>
                        <a:t>$8,917,575 </a:t>
                      </a:r>
                    </a:p>
                  </a:txBody>
                  <a:tcPr marL="45720" marR="45720" marT="0" marB="0" anchor="ctr"/>
                </a:tc>
                <a:tc>
                  <a:txBody>
                    <a:bodyPr/>
                    <a:lstStyle/>
                    <a:p>
                      <a:pPr algn="r" fontAlgn="b"/>
                      <a:r>
                        <a:rPr lang="en-US" sz="1600" b="0" i="0" u="none" strike="noStrike">
                          <a:solidFill>
                            <a:schemeClr val="tx1"/>
                          </a:solidFill>
                          <a:effectLst/>
                          <a:latin typeface="+mn-lt"/>
                        </a:rPr>
                        <a:t>$12,791,748 </a:t>
                      </a:r>
                    </a:p>
                  </a:txBody>
                  <a:tcPr marL="45720" marR="45720" marT="0" marB="0" anchor="ctr"/>
                </a:tc>
                <a:tc>
                  <a:txBody>
                    <a:bodyPr/>
                    <a:lstStyle/>
                    <a:p>
                      <a:pPr algn="r" fontAlgn="b"/>
                      <a:r>
                        <a:rPr lang="en-US" sz="1600" b="0" i="0" u="none" strike="noStrike">
                          <a:solidFill>
                            <a:schemeClr val="tx1"/>
                          </a:solidFill>
                          <a:effectLst/>
                          <a:latin typeface="+mn-lt"/>
                        </a:rPr>
                        <a:t>$16,181,633 </a:t>
                      </a:r>
                    </a:p>
                  </a:txBody>
                  <a:tcPr marL="45720" marR="45720" marT="0" marB="0" anchor="ctr"/>
                </a:tc>
                <a:tc>
                  <a:txBody>
                    <a:bodyPr/>
                    <a:lstStyle/>
                    <a:p>
                      <a:pPr algn="r" fontAlgn="b"/>
                      <a:r>
                        <a:rPr lang="en-US" sz="1600" b="0" i="0" u="none" strike="noStrike">
                          <a:solidFill>
                            <a:schemeClr val="tx1"/>
                          </a:solidFill>
                          <a:effectLst/>
                          <a:latin typeface="+mn-lt"/>
                        </a:rPr>
                        <a:t>$19,515,179 </a:t>
                      </a:r>
                    </a:p>
                  </a:txBody>
                  <a:tcPr marL="45720" marR="45720" marT="0" marB="0" anchor="ctr"/>
                </a:tc>
                <a:extLst>
                  <a:ext uri="{0D108BD9-81ED-4DB2-BD59-A6C34878D82A}">
                    <a16:rowId xmlns:a16="http://schemas.microsoft.com/office/drawing/2014/main" val="392730820"/>
                  </a:ext>
                </a:extLst>
              </a:tr>
              <a:tr h="370840">
                <a:tc>
                  <a:txBody>
                    <a:bodyPr/>
                    <a:lstStyle/>
                    <a:p>
                      <a:r>
                        <a:rPr lang="en-US" sz="1600" b="0">
                          <a:solidFill>
                            <a:schemeClr val="tx1"/>
                          </a:solidFill>
                          <a:latin typeface="+mn-lt"/>
                        </a:rPr>
                        <a:t>Equivalent Meters</a:t>
                      </a:r>
                    </a:p>
                  </a:txBody>
                  <a:tcPr marL="45720" marR="45720" anchor="ctr"/>
                </a:tc>
                <a:tc>
                  <a:txBody>
                    <a:bodyPr/>
                    <a:lstStyle/>
                    <a:p>
                      <a:pPr algn="r" fontAlgn="b"/>
                      <a:r>
                        <a:rPr lang="en-US" sz="1600" b="0" i="0" u="none" strike="noStrike">
                          <a:solidFill>
                            <a:schemeClr val="tx1"/>
                          </a:solidFill>
                          <a:effectLst/>
                          <a:latin typeface="+mn-lt"/>
                        </a:rPr>
                        <a:t>35,304 </a:t>
                      </a:r>
                    </a:p>
                  </a:txBody>
                  <a:tcPr marL="45720" marR="45720" marT="0" marB="0" anchor="ctr"/>
                </a:tc>
                <a:tc>
                  <a:txBody>
                    <a:bodyPr/>
                    <a:lstStyle/>
                    <a:p>
                      <a:pPr algn="r" fontAlgn="b"/>
                      <a:r>
                        <a:rPr lang="en-US" sz="1600" b="0" i="0" u="none" strike="noStrike">
                          <a:solidFill>
                            <a:schemeClr val="tx1"/>
                          </a:solidFill>
                          <a:effectLst/>
                          <a:latin typeface="+mn-lt"/>
                        </a:rPr>
                        <a:t>35,304 </a:t>
                      </a:r>
                    </a:p>
                  </a:txBody>
                  <a:tcPr marL="45720" marR="45720" marT="0" marB="0" anchor="ctr"/>
                </a:tc>
                <a:tc>
                  <a:txBody>
                    <a:bodyPr/>
                    <a:lstStyle/>
                    <a:p>
                      <a:pPr algn="r" fontAlgn="b"/>
                      <a:r>
                        <a:rPr lang="en-US" sz="1600" b="0" i="0" u="none" strike="noStrike">
                          <a:solidFill>
                            <a:schemeClr val="tx1"/>
                          </a:solidFill>
                          <a:effectLst/>
                          <a:latin typeface="+mn-lt"/>
                        </a:rPr>
                        <a:t>35,304 </a:t>
                      </a:r>
                    </a:p>
                  </a:txBody>
                  <a:tcPr marL="45720" marR="45720" marT="0" marB="0" anchor="ctr"/>
                </a:tc>
                <a:tc>
                  <a:txBody>
                    <a:bodyPr/>
                    <a:lstStyle/>
                    <a:p>
                      <a:pPr algn="r" fontAlgn="b"/>
                      <a:r>
                        <a:rPr lang="en-US" sz="1600" b="0" i="0" u="none" strike="noStrike">
                          <a:solidFill>
                            <a:schemeClr val="tx1"/>
                          </a:solidFill>
                          <a:effectLst/>
                          <a:latin typeface="+mn-lt"/>
                        </a:rPr>
                        <a:t>35,304 </a:t>
                      </a:r>
                    </a:p>
                  </a:txBody>
                  <a:tcPr marL="45720" marR="45720" marT="0" marB="0" anchor="ctr"/>
                </a:tc>
                <a:tc>
                  <a:txBody>
                    <a:bodyPr/>
                    <a:lstStyle/>
                    <a:p>
                      <a:pPr algn="r" fontAlgn="b"/>
                      <a:r>
                        <a:rPr lang="en-US" sz="1600" b="0" i="0" u="none" strike="noStrike">
                          <a:solidFill>
                            <a:schemeClr val="tx1"/>
                          </a:solidFill>
                          <a:effectLst/>
                          <a:latin typeface="+mn-lt"/>
                        </a:rPr>
                        <a:t>35,304 </a:t>
                      </a:r>
                    </a:p>
                  </a:txBody>
                  <a:tcPr marL="45720" marR="45720" marT="0" marB="0" anchor="ctr"/>
                </a:tc>
                <a:tc>
                  <a:txBody>
                    <a:bodyPr/>
                    <a:lstStyle/>
                    <a:p>
                      <a:pPr algn="r" fontAlgn="b"/>
                      <a:r>
                        <a:rPr lang="en-US" sz="1600" b="0" i="0" u="none" strike="noStrike">
                          <a:solidFill>
                            <a:schemeClr val="tx1"/>
                          </a:solidFill>
                          <a:effectLst/>
                          <a:latin typeface="+mn-lt"/>
                        </a:rPr>
                        <a:t>35,304 </a:t>
                      </a:r>
                    </a:p>
                  </a:txBody>
                  <a:tcPr marL="45720" marR="45720" marT="0" marB="0" anchor="ctr"/>
                </a:tc>
                <a:extLst>
                  <a:ext uri="{0D108BD9-81ED-4DB2-BD59-A6C34878D82A}">
                    <a16:rowId xmlns:a16="http://schemas.microsoft.com/office/drawing/2014/main" val="3899663348"/>
                  </a:ext>
                </a:extLst>
              </a:tr>
              <a:tr h="370840">
                <a:tc>
                  <a:txBody>
                    <a:bodyPr/>
                    <a:lstStyle/>
                    <a:p>
                      <a:r>
                        <a:rPr lang="en-US" sz="1600" b="1">
                          <a:solidFill>
                            <a:schemeClr val="tx1"/>
                          </a:solidFill>
                          <a:latin typeface="+mn-lt"/>
                        </a:rPr>
                        <a:t>Drought Rate per EMU</a:t>
                      </a:r>
                    </a:p>
                  </a:txBody>
                  <a:tcPr marL="45720" marR="45720" anchor="ctr"/>
                </a:tc>
                <a:tc>
                  <a:txBody>
                    <a:bodyPr/>
                    <a:lstStyle/>
                    <a:p>
                      <a:pPr algn="r" fontAlgn="b"/>
                      <a:r>
                        <a:rPr lang="en-US" sz="1600" b="1" i="0" u="none" strike="noStrike">
                          <a:solidFill>
                            <a:schemeClr val="tx1"/>
                          </a:solidFill>
                          <a:effectLst/>
                          <a:latin typeface="+mn-lt"/>
                        </a:rPr>
                        <a:t>$0.00 </a:t>
                      </a:r>
                    </a:p>
                  </a:txBody>
                  <a:tcPr marL="45720" marR="45720" marT="0" marB="0" anchor="ctr"/>
                </a:tc>
                <a:tc>
                  <a:txBody>
                    <a:bodyPr/>
                    <a:lstStyle/>
                    <a:p>
                      <a:pPr algn="r" fontAlgn="b"/>
                      <a:r>
                        <a:rPr lang="en-US" sz="1600" b="1" i="0" u="none" strike="noStrike">
                          <a:solidFill>
                            <a:schemeClr val="tx1"/>
                          </a:solidFill>
                          <a:effectLst/>
                          <a:latin typeface="Arial"/>
                        </a:rPr>
                        <a:t>$11.90 </a:t>
                      </a:r>
                      <a:endParaRPr lang="en-US" sz="1600" b="1" i="0" u="none" strike="noStrike">
                        <a:solidFill>
                          <a:schemeClr val="tx1"/>
                        </a:solidFill>
                        <a:effectLst/>
                        <a:latin typeface="Arial" panose="020B0604020202020204" pitchFamily="34" charset="0"/>
                      </a:endParaRPr>
                    </a:p>
                  </a:txBody>
                  <a:tcPr marL="45720" marR="45720" marT="0" marB="0" anchor="ctr"/>
                </a:tc>
                <a:tc>
                  <a:txBody>
                    <a:bodyPr/>
                    <a:lstStyle/>
                    <a:p>
                      <a:pPr algn="r" fontAlgn="b"/>
                      <a:r>
                        <a:rPr lang="en-US" sz="1600" b="1" i="0" u="none" strike="noStrike">
                          <a:solidFill>
                            <a:schemeClr val="tx1"/>
                          </a:solidFill>
                          <a:effectLst/>
                          <a:latin typeface="Arial"/>
                        </a:rPr>
                        <a:t>$21.05 </a:t>
                      </a:r>
                      <a:endParaRPr lang="en-US" sz="1600" b="1" i="0" u="none" strike="noStrike">
                        <a:solidFill>
                          <a:schemeClr val="tx1"/>
                        </a:solidFill>
                        <a:effectLst/>
                        <a:latin typeface="Arial" panose="020B0604020202020204" pitchFamily="34" charset="0"/>
                      </a:endParaRPr>
                    </a:p>
                  </a:txBody>
                  <a:tcPr marL="45720" marR="45720" marT="0" marB="0" anchor="ctr"/>
                </a:tc>
                <a:tc>
                  <a:txBody>
                    <a:bodyPr/>
                    <a:lstStyle/>
                    <a:p>
                      <a:pPr algn="r" fontAlgn="b"/>
                      <a:r>
                        <a:rPr lang="en-US" sz="1600" b="1" i="0" u="none" strike="noStrike">
                          <a:solidFill>
                            <a:schemeClr val="tx1"/>
                          </a:solidFill>
                          <a:effectLst/>
                          <a:latin typeface="Arial"/>
                        </a:rPr>
                        <a:t>$30.20 </a:t>
                      </a:r>
                      <a:endParaRPr lang="en-US" sz="1600" b="1" i="0" u="none" strike="noStrike">
                        <a:solidFill>
                          <a:schemeClr val="tx1"/>
                        </a:solidFill>
                        <a:effectLst/>
                        <a:latin typeface="Arial" panose="020B0604020202020204" pitchFamily="34" charset="0"/>
                      </a:endParaRPr>
                    </a:p>
                  </a:txBody>
                  <a:tcPr marL="45720" marR="45720" marT="0" marB="0" anchor="ctr"/>
                </a:tc>
                <a:tc>
                  <a:txBody>
                    <a:bodyPr/>
                    <a:lstStyle/>
                    <a:p>
                      <a:pPr algn="r" fontAlgn="b"/>
                      <a:r>
                        <a:rPr lang="en-US" sz="1600" b="1" i="0" u="none" strike="noStrike">
                          <a:solidFill>
                            <a:schemeClr val="tx1"/>
                          </a:solidFill>
                          <a:effectLst/>
                          <a:latin typeface="Arial" panose="020B0604020202020204" pitchFamily="34" charset="0"/>
                        </a:rPr>
                        <a:t>$38.20 </a:t>
                      </a:r>
                    </a:p>
                  </a:txBody>
                  <a:tcPr marL="45720" marR="45720" marT="0" marB="0" anchor="ctr"/>
                </a:tc>
                <a:tc>
                  <a:txBody>
                    <a:bodyPr/>
                    <a:lstStyle/>
                    <a:p>
                      <a:pPr algn="r" fontAlgn="b"/>
                      <a:r>
                        <a:rPr lang="en-US" sz="1600" b="1" i="0" u="none" strike="noStrike">
                          <a:solidFill>
                            <a:schemeClr val="tx1"/>
                          </a:solidFill>
                          <a:effectLst/>
                          <a:latin typeface="Arial"/>
                        </a:rPr>
                        <a:t>$46.07 </a:t>
                      </a:r>
                      <a:endParaRPr lang="en-US" sz="1600" b="1" i="0" u="none" strike="noStrike">
                        <a:solidFill>
                          <a:schemeClr val="tx1"/>
                        </a:solidFill>
                        <a:effectLst/>
                        <a:latin typeface="Arial" panose="020B0604020202020204" pitchFamily="34" charset="0"/>
                      </a:endParaRPr>
                    </a:p>
                  </a:txBody>
                  <a:tcPr marL="45720" marR="45720" marT="0" marB="0" anchor="ctr"/>
                </a:tc>
                <a:extLst>
                  <a:ext uri="{0D108BD9-81ED-4DB2-BD59-A6C34878D82A}">
                    <a16:rowId xmlns:a16="http://schemas.microsoft.com/office/drawing/2014/main" val="3203977837"/>
                  </a:ext>
                </a:extLst>
              </a:tr>
            </a:tbl>
          </a:graphicData>
        </a:graphic>
      </p:graphicFrame>
    </p:spTree>
    <p:extLst>
      <p:ext uri="{BB962C8B-B14F-4D97-AF65-F5344CB8AC3E}">
        <p14:creationId xmlns:p14="http://schemas.microsoft.com/office/powerpoint/2010/main" val="28074047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27D81-882F-4F66-937A-2808E1EB8AC8}"/>
              </a:ext>
            </a:extLst>
          </p:cNvPr>
          <p:cNvSpPr>
            <a:spLocks noGrp="1"/>
          </p:cNvSpPr>
          <p:nvPr>
            <p:ph type="title"/>
          </p:nvPr>
        </p:nvSpPr>
        <p:spPr/>
        <p:txBody>
          <a:bodyPr/>
          <a:lstStyle/>
          <a:p>
            <a:r>
              <a:rPr lang="en-US"/>
              <a:t>Drought Rate by Meter Size</a:t>
            </a:r>
          </a:p>
        </p:txBody>
      </p:sp>
      <p:graphicFrame>
        <p:nvGraphicFramePr>
          <p:cNvPr id="5" name="Table 5">
            <a:extLst>
              <a:ext uri="{FF2B5EF4-FFF2-40B4-BE49-F238E27FC236}">
                <a16:creationId xmlns:a16="http://schemas.microsoft.com/office/drawing/2014/main" id="{6B53D797-0D21-422E-8CC4-FC2302614495}"/>
              </a:ext>
            </a:extLst>
          </p:cNvPr>
          <p:cNvGraphicFramePr>
            <a:graphicFrameLocks noGrp="1"/>
          </p:cNvGraphicFramePr>
          <p:nvPr>
            <p:ph idx="1"/>
            <p:extLst>
              <p:ext uri="{D42A27DB-BD31-4B8C-83A1-F6EECF244321}">
                <p14:modId xmlns:p14="http://schemas.microsoft.com/office/powerpoint/2010/main" val="488699666"/>
              </p:ext>
            </p:extLst>
          </p:nvPr>
        </p:nvGraphicFramePr>
        <p:xfrm>
          <a:off x="1003300" y="1557338"/>
          <a:ext cx="10177456" cy="4196080"/>
        </p:xfrm>
        <a:graphic>
          <a:graphicData uri="http://schemas.openxmlformats.org/drawingml/2006/table">
            <a:tbl>
              <a:tblPr firstRow="1" bandRow="1">
                <a:tableStyleId>{073A0DAA-6AF3-43AB-8588-CEC1D06C72B9}</a:tableStyleId>
              </a:tblPr>
              <a:tblGrid>
                <a:gridCol w="1272182">
                  <a:extLst>
                    <a:ext uri="{9D8B030D-6E8A-4147-A177-3AD203B41FA5}">
                      <a16:colId xmlns:a16="http://schemas.microsoft.com/office/drawing/2014/main" val="1209465337"/>
                    </a:ext>
                  </a:extLst>
                </a:gridCol>
                <a:gridCol w="1272182">
                  <a:extLst>
                    <a:ext uri="{9D8B030D-6E8A-4147-A177-3AD203B41FA5}">
                      <a16:colId xmlns:a16="http://schemas.microsoft.com/office/drawing/2014/main" val="1160185640"/>
                    </a:ext>
                  </a:extLst>
                </a:gridCol>
                <a:gridCol w="1272182">
                  <a:extLst>
                    <a:ext uri="{9D8B030D-6E8A-4147-A177-3AD203B41FA5}">
                      <a16:colId xmlns:a16="http://schemas.microsoft.com/office/drawing/2014/main" val="3840618790"/>
                    </a:ext>
                  </a:extLst>
                </a:gridCol>
                <a:gridCol w="1272182">
                  <a:extLst>
                    <a:ext uri="{9D8B030D-6E8A-4147-A177-3AD203B41FA5}">
                      <a16:colId xmlns:a16="http://schemas.microsoft.com/office/drawing/2014/main" val="4028513850"/>
                    </a:ext>
                  </a:extLst>
                </a:gridCol>
                <a:gridCol w="1272182">
                  <a:extLst>
                    <a:ext uri="{9D8B030D-6E8A-4147-A177-3AD203B41FA5}">
                      <a16:colId xmlns:a16="http://schemas.microsoft.com/office/drawing/2014/main" val="1666959394"/>
                    </a:ext>
                  </a:extLst>
                </a:gridCol>
                <a:gridCol w="1272182">
                  <a:extLst>
                    <a:ext uri="{9D8B030D-6E8A-4147-A177-3AD203B41FA5}">
                      <a16:colId xmlns:a16="http://schemas.microsoft.com/office/drawing/2014/main" val="2538400760"/>
                    </a:ext>
                  </a:extLst>
                </a:gridCol>
                <a:gridCol w="1272182">
                  <a:extLst>
                    <a:ext uri="{9D8B030D-6E8A-4147-A177-3AD203B41FA5}">
                      <a16:colId xmlns:a16="http://schemas.microsoft.com/office/drawing/2014/main" val="750452145"/>
                    </a:ext>
                  </a:extLst>
                </a:gridCol>
                <a:gridCol w="1272182">
                  <a:extLst>
                    <a:ext uri="{9D8B030D-6E8A-4147-A177-3AD203B41FA5}">
                      <a16:colId xmlns:a16="http://schemas.microsoft.com/office/drawing/2014/main" val="1062807007"/>
                    </a:ext>
                  </a:extLst>
                </a:gridCol>
              </a:tblGrid>
              <a:tr h="370840">
                <a:tc>
                  <a:txBody>
                    <a:bodyPr/>
                    <a:lstStyle/>
                    <a:p>
                      <a:r>
                        <a:rPr lang="en-US" sz="1600">
                          <a:solidFill>
                            <a:schemeClr val="bg2"/>
                          </a:solidFill>
                          <a:latin typeface="+mn-lt"/>
                        </a:rPr>
                        <a:t>Meter Size</a:t>
                      </a:r>
                    </a:p>
                  </a:txBody>
                  <a:tcPr marL="45720" marR="45720" marT="0" anchor="ctr"/>
                </a:tc>
                <a:tc>
                  <a:txBody>
                    <a:bodyPr/>
                    <a:lstStyle/>
                    <a:p>
                      <a:pPr algn="ctr" fontAlgn="ctr"/>
                      <a:r>
                        <a:rPr lang="en-US" sz="1600" b="1" i="0" u="none" strike="noStrike">
                          <a:solidFill>
                            <a:schemeClr val="bg2"/>
                          </a:solidFill>
                          <a:effectLst/>
                          <a:latin typeface="+mn-lt"/>
                        </a:rPr>
                        <a:t>Number of Meters</a:t>
                      </a:r>
                    </a:p>
                  </a:txBody>
                  <a:tcPr marL="45720" marR="45720" marT="0" marB="0" anchor="ctr"/>
                </a:tc>
                <a:tc>
                  <a:txBody>
                    <a:bodyPr/>
                    <a:lstStyle/>
                    <a:p>
                      <a:pPr algn="ctr" fontAlgn="ctr"/>
                      <a:r>
                        <a:rPr lang="en-US" sz="1600" b="1" i="0" u="none" strike="noStrike">
                          <a:solidFill>
                            <a:schemeClr val="bg2"/>
                          </a:solidFill>
                          <a:effectLst/>
                          <a:latin typeface="+mn-lt"/>
                        </a:rPr>
                        <a:t>AWWA Ratio</a:t>
                      </a:r>
                    </a:p>
                  </a:txBody>
                  <a:tcPr marL="45720" marR="45720" marT="0" marB="0" anchor="ctr"/>
                </a:tc>
                <a:tc>
                  <a:txBody>
                    <a:bodyPr/>
                    <a:lstStyle/>
                    <a:p>
                      <a:pPr algn="ctr"/>
                      <a:r>
                        <a:rPr lang="en-US" sz="1600">
                          <a:solidFill>
                            <a:schemeClr val="bg2"/>
                          </a:solidFill>
                          <a:latin typeface="+mn-lt"/>
                        </a:rPr>
                        <a:t>Stage 1</a:t>
                      </a:r>
                    </a:p>
                  </a:txBody>
                  <a:tcPr marL="45720" marR="45720" marT="0" anchor="ctr"/>
                </a:tc>
                <a:tc>
                  <a:txBody>
                    <a:bodyPr/>
                    <a:lstStyle/>
                    <a:p>
                      <a:pPr algn="ctr"/>
                      <a:r>
                        <a:rPr lang="en-US" sz="1600">
                          <a:solidFill>
                            <a:schemeClr val="bg2"/>
                          </a:solidFill>
                          <a:latin typeface="+mn-lt"/>
                        </a:rPr>
                        <a:t>Stage 2</a:t>
                      </a:r>
                    </a:p>
                  </a:txBody>
                  <a:tcPr marL="45720" marR="45720" marT="0" anchor="ctr"/>
                </a:tc>
                <a:tc>
                  <a:txBody>
                    <a:bodyPr/>
                    <a:lstStyle/>
                    <a:p>
                      <a:pPr algn="ctr"/>
                      <a:r>
                        <a:rPr lang="en-US" sz="1600">
                          <a:solidFill>
                            <a:schemeClr val="bg2"/>
                          </a:solidFill>
                          <a:latin typeface="+mn-lt"/>
                        </a:rPr>
                        <a:t>Stage 3</a:t>
                      </a:r>
                    </a:p>
                  </a:txBody>
                  <a:tcPr marL="45720" marR="45720" marT="0" anchor="ctr"/>
                </a:tc>
                <a:tc>
                  <a:txBody>
                    <a:bodyPr/>
                    <a:lstStyle/>
                    <a:p>
                      <a:pPr algn="ctr"/>
                      <a:r>
                        <a:rPr lang="en-US" sz="1600">
                          <a:solidFill>
                            <a:schemeClr val="bg2"/>
                          </a:solidFill>
                          <a:latin typeface="+mn-lt"/>
                        </a:rPr>
                        <a:t>Stage 4</a:t>
                      </a:r>
                    </a:p>
                  </a:txBody>
                  <a:tcPr marL="45720" marR="45720" marT="0" anchor="ctr"/>
                </a:tc>
                <a:tc>
                  <a:txBody>
                    <a:bodyPr/>
                    <a:lstStyle/>
                    <a:p>
                      <a:pPr algn="ctr"/>
                      <a:r>
                        <a:rPr lang="en-US" sz="1600">
                          <a:solidFill>
                            <a:schemeClr val="bg2"/>
                          </a:solidFill>
                          <a:latin typeface="+mn-lt"/>
                        </a:rPr>
                        <a:t>Stage 5</a:t>
                      </a:r>
                    </a:p>
                  </a:txBody>
                  <a:tcPr marL="45720" marR="45720" marT="0" anchor="ctr"/>
                </a:tc>
                <a:extLst>
                  <a:ext uri="{0D108BD9-81ED-4DB2-BD59-A6C34878D82A}">
                    <a16:rowId xmlns:a16="http://schemas.microsoft.com/office/drawing/2014/main" val="1065816934"/>
                  </a:ext>
                </a:extLst>
              </a:tr>
              <a:tr h="370840">
                <a:tc>
                  <a:txBody>
                    <a:bodyPr/>
                    <a:lstStyle/>
                    <a:p>
                      <a:pPr algn="l" fontAlgn="b"/>
                      <a:r>
                        <a:rPr lang="en-US" sz="1600" b="0" i="0" u="none" strike="noStrike">
                          <a:solidFill>
                            <a:schemeClr val="tx2"/>
                          </a:solidFill>
                          <a:effectLst/>
                          <a:latin typeface="+mn-lt"/>
                        </a:rPr>
                        <a:t>5/8 inch</a:t>
                      </a:r>
                    </a:p>
                  </a:txBody>
                  <a:tcPr marL="45720" marR="45720" marT="0" marB="0" anchor="ctr"/>
                </a:tc>
                <a:tc>
                  <a:txBody>
                    <a:bodyPr/>
                    <a:lstStyle/>
                    <a:p>
                      <a:pPr algn="r" fontAlgn="b"/>
                      <a:r>
                        <a:rPr lang="en-US" sz="1600" b="0" i="0" u="none" strike="noStrike">
                          <a:solidFill>
                            <a:schemeClr val="tx2"/>
                          </a:solidFill>
                          <a:effectLst/>
                          <a:latin typeface="+mn-lt"/>
                        </a:rPr>
                        <a:t>21,719 </a:t>
                      </a:r>
                    </a:p>
                  </a:txBody>
                  <a:tcPr marL="45720" marR="45720" marT="0" marB="0" anchor="ctr"/>
                </a:tc>
                <a:tc>
                  <a:txBody>
                    <a:bodyPr/>
                    <a:lstStyle/>
                    <a:p>
                      <a:pPr algn="r" fontAlgn="b"/>
                      <a:r>
                        <a:rPr lang="en-US" sz="1600" b="0" i="0" u="none" strike="noStrike">
                          <a:solidFill>
                            <a:schemeClr val="tx2"/>
                          </a:solidFill>
                          <a:effectLst/>
                          <a:latin typeface="+mn-lt"/>
                        </a:rPr>
                        <a:t>1.00 </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$11.90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$21.05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$30.20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$38.20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$46.07 </a:t>
                      </a:r>
                    </a:p>
                  </a:txBody>
                  <a:tcPr marL="0" marR="0" marT="0" marB="0" anchor="ctr"/>
                </a:tc>
                <a:extLst>
                  <a:ext uri="{0D108BD9-81ED-4DB2-BD59-A6C34878D82A}">
                    <a16:rowId xmlns:a16="http://schemas.microsoft.com/office/drawing/2014/main" val="392730820"/>
                  </a:ext>
                </a:extLst>
              </a:tr>
              <a:tr h="370840">
                <a:tc>
                  <a:txBody>
                    <a:bodyPr/>
                    <a:lstStyle/>
                    <a:p>
                      <a:pPr algn="l" fontAlgn="b"/>
                      <a:r>
                        <a:rPr lang="en-US" sz="1600" b="0" i="0" u="none" strike="noStrike">
                          <a:solidFill>
                            <a:schemeClr val="tx2"/>
                          </a:solidFill>
                          <a:effectLst/>
                          <a:latin typeface="+mn-lt"/>
                        </a:rPr>
                        <a:t>3/4 inch</a:t>
                      </a:r>
                    </a:p>
                  </a:txBody>
                  <a:tcPr marL="45720" marR="45720" marT="0" marB="0" anchor="ctr"/>
                </a:tc>
                <a:tc>
                  <a:txBody>
                    <a:bodyPr/>
                    <a:lstStyle/>
                    <a:p>
                      <a:pPr algn="r" fontAlgn="b"/>
                      <a:r>
                        <a:rPr lang="en-US" sz="1600" b="0" i="0" u="none" strike="noStrike">
                          <a:solidFill>
                            <a:schemeClr val="tx2"/>
                          </a:solidFill>
                          <a:effectLst/>
                          <a:latin typeface="+mn-lt"/>
                        </a:rPr>
                        <a:t>498 </a:t>
                      </a:r>
                    </a:p>
                  </a:txBody>
                  <a:tcPr marL="45720" marR="45720" marT="0" marB="0" anchor="ctr"/>
                </a:tc>
                <a:tc>
                  <a:txBody>
                    <a:bodyPr/>
                    <a:lstStyle/>
                    <a:p>
                      <a:pPr algn="r" fontAlgn="b"/>
                      <a:r>
                        <a:rPr lang="en-US" sz="1600" b="0" i="0" u="none" strike="noStrike">
                          <a:solidFill>
                            <a:schemeClr val="tx2"/>
                          </a:solidFill>
                          <a:effectLst/>
                          <a:latin typeface="+mn-lt"/>
                        </a:rPr>
                        <a:t>1.50 </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$17.85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$31.58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$45.30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$57.30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$69.10 </a:t>
                      </a:r>
                    </a:p>
                  </a:txBody>
                  <a:tcPr marL="0" marR="0" marT="0" marB="0" anchor="ctr"/>
                </a:tc>
                <a:extLst>
                  <a:ext uri="{0D108BD9-81ED-4DB2-BD59-A6C34878D82A}">
                    <a16:rowId xmlns:a16="http://schemas.microsoft.com/office/drawing/2014/main" val="3899663348"/>
                  </a:ext>
                </a:extLst>
              </a:tr>
              <a:tr h="370840">
                <a:tc>
                  <a:txBody>
                    <a:bodyPr/>
                    <a:lstStyle/>
                    <a:p>
                      <a:pPr algn="l" fontAlgn="b"/>
                      <a:r>
                        <a:rPr lang="en-US" sz="1600" b="0" i="0" u="none" strike="noStrike">
                          <a:solidFill>
                            <a:schemeClr val="tx2"/>
                          </a:solidFill>
                          <a:effectLst/>
                          <a:latin typeface="+mn-lt"/>
                        </a:rPr>
                        <a:t>1 inch</a:t>
                      </a:r>
                    </a:p>
                  </a:txBody>
                  <a:tcPr marL="45720" marR="45720" marT="0" marB="0" anchor="ctr"/>
                </a:tc>
                <a:tc>
                  <a:txBody>
                    <a:bodyPr/>
                    <a:lstStyle/>
                    <a:p>
                      <a:pPr algn="r" fontAlgn="b"/>
                      <a:r>
                        <a:rPr lang="en-US" sz="1600" b="0" i="0" u="none" strike="noStrike">
                          <a:solidFill>
                            <a:schemeClr val="tx2"/>
                          </a:solidFill>
                          <a:effectLst/>
                          <a:latin typeface="+mn-lt"/>
                        </a:rPr>
                        <a:t>1,461 </a:t>
                      </a:r>
                    </a:p>
                  </a:txBody>
                  <a:tcPr marL="45720" marR="45720" marT="0" marB="0" anchor="ctr"/>
                </a:tc>
                <a:tc>
                  <a:txBody>
                    <a:bodyPr/>
                    <a:lstStyle/>
                    <a:p>
                      <a:pPr algn="r" fontAlgn="b"/>
                      <a:r>
                        <a:rPr lang="en-US" sz="1600" b="0" i="0" u="none" strike="noStrike">
                          <a:solidFill>
                            <a:schemeClr val="tx2"/>
                          </a:solidFill>
                          <a:effectLst/>
                          <a:latin typeface="+mn-lt"/>
                        </a:rPr>
                        <a:t>2.50 </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$29.75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$52.63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$75.49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$95.49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$115.17 </a:t>
                      </a:r>
                    </a:p>
                  </a:txBody>
                  <a:tcPr marL="0" marR="0" marT="0" marB="0" anchor="ctr"/>
                </a:tc>
                <a:extLst>
                  <a:ext uri="{0D108BD9-81ED-4DB2-BD59-A6C34878D82A}">
                    <a16:rowId xmlns:a16="http://schemas.microsoft.com/office/drawing/2014/main" val="3203977837"/>
                  </a:ext>
                </a:extLst>
              </a:tr>
              <a:tr h="370840">
                <a:tc>
                  <a:txBody>
                    <a:bodyPr/>
                    <a:lstStyle/>
                    <a:p>
                      <a:pPr algn="l" fontAlgn="b"/>
                      <a:r>
                        <a:rPr lang="en-US" sz="1600" b="0" i="0" u="none" strike="noStrike">
                          <a:solidFill>
                            <a:schemeClr val="tx2"/>
                          </a:solidFill>
                          <a:effectLst/>
                          <a:latin typeface="+mn-lt"/>
                        </a:rPr>
                        <a:t>1-1/2 inch</a:t>
                      </a:r>
                    </a:p>
                  </a:txBody>
                  <a:tcPr marL="45720" marR="45720" marT="0" marB="0" anchor="ctr"/>
                </a:tc>
                <a:tc>
                  <a:txBody>
                    <a:bodyPr/>
                    <a:lstStyle/>
                    <a:p>
                      <a:pPr algn="r" fontAlgn="b"/>
                      <a:r>
                        <a:rPr lang="en-US" sz="1600" b="0" i="0" u="none" strike="noStrike">
                          <a:solidFill>
                            <a:schemeClr val="tx2"/>
                          </a:solidFill>
                          <a:effectLst/>
                          <a:latin typeface="+mn-lt"/>
                        </a:rPr>
                        <a:t>466 </a:t>
                      </a:r>
                    </a:p>
                  </a:txBody>
                  <a:tcPr marL="45720" marR="45720" marT="0" marB="0" anchor="ctr"/>
                </a:tc>
                <a:tc>
                  <a:txBody>
                    <a:bodyPr/>
                    <a:lstStyle/>
                    <a:p>
                      <a:pPr algn="r" fontAlgn="b"/>
                      <a:r>
                        <a:rPr lang="en-US" sz="1600" b="0" i="0" u="none" strike="noStrike">
                          <a:solidFill>
                            <a:schemeClr val="tx2"/>
                          </a:solidFill>
                          <a:effectLst/>
                          <a:latin typeface="+mn-lt"/>
                        </a:rPr>
                        <a:t>5.00 </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$59.50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$105.25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$150.98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$190.98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$230.33 </a:t>
                      </a:r>
                    </a:p>
                  </a:txBody>
                  <a:tcPr marL="0" marR="0" marT="0" marB="0" anchor="ctr"/>
                </a:tc>
                <a:extLst>
                  <a:ext uri="{0D108BD9-81ED-4DB2-BD59-A6C34878D82A}">
                    <a16:rowId xmlns:a16="http://schemas.microsoft.com/office/drawing/2014/main" val="3752360160"/>
                  </a:ext>
                </a:extLst>
              </a:tr>
              <a:tr h="370840">
                <a:tc>
                  <a:txBody>
                    <a:bodyPr/>
                    <a:lstStyle/>
                    <a:p>
                      <a:pPr algn="l" fontAlgn="b"/>
                      <a:r>
                        <a:rPr lang="en-US" sz="1600" b="0" i="0" u="none" strike="noStrike">
                          <a:solidFill>
                            <a:schemeClr val="tx2"/>
                          </a:solidFill>
                          <a:effectLst/>
                          <a:latin typeface="+mn-lt"/>
                        </a:rPr>
                        <a:t>2 inch</a:t>
                      </a:r>
                    </a:p>
                  </a:txBody>
                  <a:tcPr marL="45720" marR="45720" marT="0" marB="0" anchor="ctr"/>
                </a:tc>
                <a:tc>
                  <a:txBody>
                    <a:bodyPr/>
                    <a:lstStyle/>
                    <a:p>
                      <a:pPr algn="r" fontAlgn="b"/>
                      <a:r>
                        <a:rPr lang="en-US" sz="1600" b="0" i="0" u="none" strike="noStrike">
                          <a:solidFill>
                            <a:schemeClr val="tx2"/>
                          </a:solidFill>
                          <a:effectLst/>
                          <a:latin typeface="+mn-lt"/>
                        </a:rPr>
                        <a:t>411 </a:t>
                      </a:r>
                    </a:p>
                  </a:txBody>
                  <a:tcPr marL="45720" marR="45720" marT="0" marB="0" anchor="ctr"/>
                </a:tc>
                <a:tc>
                  <a:txBody>
                    <a:bodyPr/>
                    <a:lstStyle/>
                    <a:p>
                      <a:pPr algn="r" fontAlgn="b"/>
                      <a:r>
                        <a:rPr lang="en-US" sz="1600" b="0" i="0" u="none" strike="noStrike">
                          <a:solidFill>
                            <a:schemeClr val="tx2"/>
                          </a:solidFill>
                          <a:effectLst/>
                          <a:latin typeface="+mn-lt"/>
                        </a:rPr>
                        <a:t>8.00 </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$95.19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$168.40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$241.56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$305.57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$368.52 </a:t>
                      </a:r>
                    </a:p>
                  </a:txBody>
                  <a:tcPr marL="0" marR="0" marT="0" marB="0" anchor="ctr"/>
                </a:tc>
                <a:extLst>
                  <a:ext uri="{0D108BD9-81ED-4DB2-BD59-A6C34878D82A}">
                    <a16:rowId xmlns:a16="http://schemas.microsoft.com/office/drawing/2014/main" val="1869130254"/>
                  </a:ext>
                </a:extLst>
              </a:tr>
              <a:tr h="370840">
                <a:tc>
                  <a:txBody>
                    <a:bodyPr/>
                    <a:lstStyle/>
                    <a:p>
                      <a:pPr algn="l" fontAlgn="b"/>
                      <a:r>
                        <a:rPr lang="en-US" sz="1600" b="0" i="0" u="none" strike="noStrike">
                          <a:solidFill>
                            <a:schemeClr val="tx2"/>
                          </a:solidFill>
                          <a:effectLst/>
                          <a:latin typeface="+mn-lt"/>
                        </a:rPr>
                        <a:t>3 inch</a:t>
                      </a:r>
                    </a:p>
                  </a:txBody>
                  <a:tcPr marL="45720" marR="45720" marT="0" marB="0" anchor="ctr"/>
                </a:tc>
                <a:tc>
                  <a:txBody>
                    <a:bodyPr/>
                    <a:lstStyle/>
                    <a:p>
                      <a:pPr algn="r" fontAlgn="b"/>
                      <a:r>
                        <a:rPr lang="en-US" sz="1600" b="0" i="0" u="none" strike="noStrike">
                          <a:solidFill>
                            <a:schemeClr val="tx2"/>
                          </a:solidFill>
                          <a:effectLst/>
                          <a:latin typeface="+mn-lt"/>
                        </a:rPr>
                        <a:t>47 </a:t>
                      </a:r>
                    </a:p>
                  </a:txBody>
                  <a:tcPr marL="45720" marR="45720" marT="0" marB="0" anchor="ctr"/>
                </a:tc>
                <a:tc>
                  <a:txBody>
                    <a:bodyPr/>
                    <a:lstStyle/>
                    <a:p>
                      <a:pPr algn="r" fontAlgn="b"/>
                      <a:r>
                        <a:rPr lang="en-US" sz="1600" b="0" i="0" u="none" strike="noStrike">
                          <a:solidFill>
                            <a:schemeClr val="tx2"/>
                          </a:solidFill>
                          <a:effectLst/>
                          <a:latin typeface="+mn-lt"/>
                        </a:rPr>
                        <a:t>17.50 </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$208.23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$368.37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$528.40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$668.43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$806.13 </a:t>
                      </a:r>
                    </a:p>
                  </a:txBody>
                  <a:tcPr marL="0" marR="0" marT="0" marB="0" anchor="ctr"/>
                </a:tc>
                <a:extLst>
                  <a:ext uri="{0D108BD9-81ED-4DB2-BD59-A6C34878D82A}">
                    <a16:rowId xmlns:a16="http://schemas.microsoft.com/office/drawing/2014/main" val="1591371927"/>
                  </a:ext>
                </a:extLst>
              </a:tr>
              <a:tr h="370840">
                <a:tc>
                  <a:txBody>
                    <a:bodyPr/>
                    <a:lstStyle/>
                    <a:p>
                      <a:pPr algn="l" fontAlgn="b"/>
                      <a:r>
                        <a:rPr lang="en-US" sz="1600" b="0" i="0" u="none" strike="noStrike">
                          <a:solidFill>
                            <a:schemeClr val="tx2"/>
                          </a:solidFill>
                          <a:effectLst/>
                          <a:latin typeface="+mn-lt"/>
                        </a:rPr>
                        <a:t>4 inch</a:t>
                      </a:r>
                    </a:p>
                  </a:txBody>
                  <a:tcPr marL="45720" marR="45720" marT="0" marB="0" anchor="ctr"/>
                </a:tc>
                <a:tc>
                  <a:txBody>
                    <a:bodyPr/>
                    <a:lstStyle/>
                    <a:p>
                      <a:pPr algn="r" fontAlgn="b"/>
                      <a:r>
                        <a:rPr lang="en-US" sz="1600" b="0" i="0" u="none" strike="noStrike">
                          <a:solidFill>
                            <a:schemeClr val="tx2"/>
                          </a:solidFill>
                          <a:effectLst/>
                          <a:latin typeface="+mn-lt"/>
                        </a:rPr>
                        <a:t>23 </a:t>
                      </a:r>
                    </a:p>
                  </a:txBody>
                  <a:tcPr marL="45720" marR="45720" marT="0" marB="0" anchor="ctr"/>
                </a:tc>
                <a:tc>
                  <a:txBody>
                    <a:bodyPr/>
                    <a:lstStyle/>
                    <a:p>
                      <a:pPr algn="r" fontAlgn="b"/>
                      <a:r>
                        <a:rPr lang="en-US" sz="1600" b="0" i="0" u="none" strike="noStrike">
                          <a:solidFill>
                            <a:schemeClr val="tx2"/>
                          </a:solidFill>
                          <a:effectLst/>
                          <a:latin typeface="+mn-lt"/>
                        </a:rPr>
                        <a:t>31.50 </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$374.81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$663.06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$951.12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$1,203.17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$1,451.03 </a:t>
                      </a:r>
                    </a:p>
                  </a:txBody>
                  <a:tcPr marL="0" marR="0" marT="0" marB="0" anchor="ctr"/>
                </a:tc>
                <a:extLst>
                  <a:ext uri="{0D108BD9-81ED-4DB2-BD59-A6C34878D82A}">
                    <a16:rowId xmlns:a16="http://schemas.microsoft.com/office/drawing/2014/main" val="571792323"/>
                  </a:ext>
                </a:extLst>
              </a:tr>
              <a:tr h="370840">
                <a:tc>
                  <a:txBody>
                    <a:bodyPr/>
                    <a:lstStyle/>
                    <a:p>
                      <a:pPr algn="l" fontAlgn="b"/>
                      <a:r>
                        <a:rPr lang="en-US" sz="1600" b="0" i="0" u="none" strike="noStrike">
                          <a:solidFill>
                            <a:schemeClr val="tx2"/>
                          </a:solidFill>
                          <a:effectLst/>
                          <a:latin typeface="+mn-lt"/>
                        </a:rPr>
                        <a:t>6 inch</a:t>
                      </a:r>
                    </a:p>
                  </a:txBody>
                  <a:tcPr marL="45720" marR="45720" marT="0" marB="0" anchor="ctr"/>
                </a:tc>
                <a:tc>
                  <a:txBody>
                    <a:bodyPr/>
                    <a:lstStyle/>
                    <a:p>
                      <a:pPr algn="r" fontAlgn="b"/>
                      <a:r>
                        <a:rPr lang="en-US" sz="1600" b="0" i="0" u="none" strike="noStrike">
                          <a:solidFill>
                            <a:schemeClr val="tx2"/>
                          </a:solidFill>
                          <a:effectLst/>
                          <a:latin typeface="+mn-lt"/>
                        </a:rPr>
                        <a:t>12 </a:t>
                      </a:r>
                    </a:p>
                  </a:txBody>
                  <a:tcPr marL="45720" marR="45720" marT="0" marB="0" anchor="ctr"/>
                </a:tc>
                <a:tc>
                  <a:txBody>
                    <a:bodyPr/>
                    <a:lstStyle/>
                    <a:p>
                      <a:pPr algn="r" fontAlgn="b"/>
                      <a:r>
                        <a:rPr lang="en-US" sz="1600" b="0" i="0" u="none" strike="noStrike">
                          <a:solidFill>
                            <a:schemeClr val="tx2"/>
                          </a:solidFill>
                          <a:effectLst/>
                          <a:latin typeface="+mn-lt"/>
                        </a:rPr>
                        <a:t>65.00 </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$773.40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$1,368.21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$1,962.62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$2,482.72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$2,994.18 </a:t>
                      </a:r>
                    </a:p>
                  </a:txBody>
                  <a:tcPr marL="0" marR="0" marT="0" marB="0" anchor="ctr"/>
                </a:tc>
                <a:extLst>
                  <a:ext uri="{0D108BD9-81ED-4DB2-BD59-A6C34878D82A}">
                    <a16:rowId xmlns:a16="http://schemas.microsoft.com/office/drawing/2014/main" val="3220829154"/>
                  </a:ext>
                </a:extLst>
              </a:tr>
              <a:tr h="370840">
                <a:tc>
                  <a:txBody>
                    <a:bodyPr/>
                    <a:lstStyle/>
                    <a:p>
                      <a:pPr algn="l" fontAlgn="b"/>
                      <a:r>
                        <a:rPr lang="en-US" sz="1600" b="0" i="0" u="none" strike="noStrike">
                          <a:solidFill>
                            <a:schemeClr val="tx2"/>
                          </a:solidFill>
                          <a:effectLst/>
                          <a:latin typeface="+mn-lt"/>
                        </a:rPr>
                        <a:t>8 inch</a:t>
                      </a:r>
                    </a:p>
                  </a:txBody>
                  <a:tcPr marL="45720" marR="45720" marT="0" marB="0" anchor="ctr"/>
                </a:tc>
                <a:tc>
                  <a:txBody>
                    <a:bodyPr/>
                    <a:lstStyle/>
                    <a:p>
                      <a:pPr algn="r" fontAlgn="b"/>
                      <a:r>
                        <a:rPr lang="en-US" sz="1600" b="0" i="0" u="none" strike="noStrike">
                          <a:solidFill>
                            <a:schemeClr val="tx2"/>
                          </a:solidFill>
                          <a:effectLst/>
                          <a:latin typeface="+mn-lt"/>
                        </a:rPr>
                        <a:t>4 </a:t>
                      </a:r>
                    </a:p>
                  </a:txBody>
                  <a:tcPr marL="45720" marR="45720" marT="0" marB="0" anchor="ctr"/>
                </a:tc>
                <a:tc>
                  <a:txBody>
                    <a:bodyPr/>
                    <a:lstStyle/>
                    <a:p>
                      <a:pPr algn="r" fontAlgn="b"/>
                      <a:r>
                        <a:rPr lang="en-US" sz="1600" b="0" i="0" u="none" strike="noStrike">
                          <a:solidFill>
                            <a:schemeClr val="tx2"/>
                          </a:solidFill>
                          <a:effectLst/>
                          <a:latin typeface="+mn-lt"/>
                        </a:rPr>
                        <a:t>140.00 </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$1,665.79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$2,946.91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$4,227.17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$5,347.40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$6,449.00 </a:t>
                      </a:r>
                    </a:p>
                  </a:txBody>
                  <a:tcPr marL="0" marR="0" marT="0" marB="0" anchor="ctr"/>
                </a:tc>
                <a:extLst>
                  <a:ext uri="{0D108BD9-81ED-4DB2-BD59-A6C34878D82A}">
                    <a16:rowId xmlns:a16="http://schemas.microsoft.com/office/drawing/2014/main" val="1339308872"/>
                  </a:ext>
                </a:extLst>
              </a:tr>
              <a:tr h="370840">
                <a:tc>
                  <a:txBody>
                    <a:bodyPr/>
                    <a:lstStyle/>
                    <a:p>
                      <a:pPr algn="l" fontAlgn="b"/>
                      <a:r>
                        <a:rPr lang="en-US" sz="1600" b="0" i="0" u="none" strike="noStrike">
                          <a:solidFill>
                            <a:schemeClr val="tx2"/>
                          </a:solidFill>
                          <a:effectLst/>
                          <a:latin typeface="+mn-lt"/>
                        </a:rPr>
                        <a:t>10 inch</a:t>
                      </a:r>
                    </a:p>
                  </a:txBody>
                  <a:tcPr marL="45720" marR="45720" marT="0" marB="0" anchor="ctr"/>
                </a:tc>
                <a:tc>
                  <a:txBody>
                    <a:bodyPr/>
                    <a:lstStyle/>
                    <a:p>
                      <a:pPr algn="r" fontAlgn="b"/>
                      <a:r>
                        <a:rPr lang="en-US" sz="1600" b="0" i="0" u="none" strike="noStrike">
                          <a:solidFill>
                            <a:schemeClr val="tx2"/>
                          </a:solidFill>
                          <a:effectLst/>
                          <a:latin typeface="+mn-lt"/>
                        </a:rPr>
                        <a:t>3 </a:t>
                      </a:r>
                    </a:p>
                  </a:txBody>
                  <a:tcPr marL="45720" marR="45720" marT="0" marB="0" anchor="ctr"/>
                </a:tc>
                <a:tc>
                  <a:txBody>
                    <a:bodyPr/>
                    <a:lstStyle/>
                    <a:p>
                      <a:pPr algn="r" fontAlgn="b"/>
                      <a:r>
                        <a:rPr lang="en-US" sz="1600" b="0" i="0" u="none" strike="noStrike">
                          <a:solidFill>
                            <a:schemeClr val="tx2"/>
                          </a:solidFill>
                          <a:effectLst/>
                          <a:latin typeface="+mn-lt"/>
                        </a:rPr>
                        <a:t>210.00 </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$2,498.68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$4,420.37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$6,340.76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$8,021.10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$9,673.50 </a:t>
                      </a:r>
                    </a:p>
                  </a:txBody>
                  <a:tcPr marL="0" marR="0" marT="0" marB="0" anchor="ctr"/>
                </a:tc>
                <a:extLst>
                  <a:ext uri="{0D108BD9-81ED-4DB2-BD59-A6C34878D82A}">
                    <a16:rowId xmlns:a16="http://schemas.microsoft.com/office/drawing/2014/main" val="3285972017"/>
                  </a:ext>
                </a:extLst>
              </a:tr>
            </a:tbl>
          </a:graphicData>
        </a:graphic>
      </p:graphicFrame>
      <p:sp>
        <p:nvSpPr>
          <p:cNvPr id="4" name="Slide Number Placeholder 3">
            <a:extLst>
              <a:ext uri="{FF2B5EF4-FFF2-40B4-BE49-F238E27FC236}">
                <a16:creationId xmlns:a16="http://schemas.microsoft.com/office/drawing/2014/main" id="{CEA70545-AE68-4926-98E0-A5615491E5BB}"/>
              </a:ext>
            </a:extLst>
          </p:cNvPr>
          <p:cNvSpPr>
            <a:spLocks noGrp="1"/>
          </p:cNvSpPr>
          <p:nvPr>
            <p:ph type="sldNum" sz="quarter" idx="10"/>
          </p:nvPr>
        </p:nvSpPr>
        <p:spPr/>
        <p:txBody>
          <a:bodyPr/>
          <a:lstStyle/>
          <a:p>
            <a:fld id="{F9A1070B-E53E-4F23-90CF-57ED1B7E60C0}" type="slidenum">
              <a:rPr lang="en-US" smtClean="0"/>
              <a:pPr/>
              <a:t>33</a:t>
            </a:fld>
            <a:endParaRPr lang="en-US"/>
          </a:p>
        </p:txBody>
      </p:sp>
    </p:spTree>
    <p:extLst>
      <p:ext uri="{BB962C8B-B14F-4D97-AF65-F5344CB8AC3E}">
        <p14:creationId xmlns:p14="http://schemas.microsoft.com/office/powerpoint/2010/main" val="18238049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4B6A2-94CE-4D13-A0DB-624D2F2A0054}"/>
              </a:ext>
            </a:extLst>
          </p:cNvPr>
          <p:cNvSpPr>
            <a:spLocks noGrp="1"/>
          </p:cNvSpPr>
          <p:nvPr>
            <p:ph type="title"/>
          </p:nvPr>
        </p:nvSpPr>
        <p:spPr/>
        <p:txBody>
          <a:bodyPr/>
          <a:lstStyle/>
          <a:p>
            <a:r>
              <a:rPr lang="en-US"/>
              <a:t>Multi-Year Drought Rates</a:t>
            </a:r>
          </a:p>
        </p:txBody>
      </p:sp>
      <p:sp>
        <p:nvSpPr>
          <p:cNvPr id="3" name="Content Placeholder 2">
            <a:extLst>
              <a:ext uri="{FF2B5EF4-FFF2-40B4-BE49-F238E27FC236}">
                <a16:creationId xmlns:a16="http://schemas.microsoft.com/office/drawing/2014/main" id="{C3F19D85-5F7B-4FE0-829D-1C0CB83AB093}"/>
              </a:ext>
            </a:extLst>
          </p:cNvPr>
          <p:cNvSpPr>
            <a:spLocks noGrp="1"/>
          </p:cNvSpPr>
          <p:nvPr>
            <p:ph idx="1"/>
          </p:nvPr>
        </p:nvSpPr>
        <p:spPr/>
        <p:txBody>
          <a:bodyPr/>
          <a:lstStyle/>
          <a:p>
            <a:r>
              <a:rPr lang="en-US"/>
              <a:t>Drought rates for each stage are adjusted based on increase in revenues from financial plan</a:t>
            </a:r>
          </a:p>
          <a:p>
            <a:r>
              <a:rPr lang="en-US"/>
              <a:t>Proposition 218 notice will show a five-year rate schedule for each drought stage</a:t>
            </a:r>
          </a:p>
          <a:p>
            <a:r>
              <a:rPr lang="en-US"/>
              <a:t>Next slide shows the five-year schedule for Stage 2 only</a:t>
            </a:r>
          </a:p>
        </p:txBody>
      </p:sp>
      <p:sp>
        <p:nvSpPr>
          <p:cNvPr id="4" name="Slide Number Placeholder 3">
            <a:extLst>
              <a:ext uri="{FF2B5EF4-FFF2-40B4-BE49-F238E27FC236}">
                <a16:creationId xmlns:a16="http://schemas.microsoft.com/office/drawing/2014/main" id="{E097D1EB-10B4-4E26-B075-528552C173A1}"/>
              </a:ext>
            </a:extLst>
          </p:cNvPr>
          <p:cNvSpPr>
            <a:spLocks noGrp="1"/>
          </p:cNvSpPr>
          <p:nvPr>
            <p:ph type="sldNum" sz="quarter" idx="10"/>
          </p:nvPr>
        </p:nvSpPr>
        <p:spPr/>
        <p:txBody>
          <a:bodyPr/>
          <a:lstStyle/>
          <a:p>
            <a:fld id="{F9A1070B-E53E-4F23-90CF-57ED1B7E60C0}" type="slidenum">
              <a:rPr lang="en-US" smtClean="0"/>
              <a:pPr/>
              <a:t>34</a:t>
            </a:fld>
            <a:endParaRPr lang="en-US"/>
          </a:p>
        </p:txBody>
      </p:sp>
    </p:spTree>
    <p:extLst>
      <p:ext uri="{BB962C8B-B14F-4D97-AF65-F5344CB8AC3E}">
        <p14:creationId xmlns:p14="http://schemas.microsoft.com/office/powerpoint/2010/main" val="19117576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27D81-882F-4F66-937A-2808E1EB8AC8}"/>
              </a:ext>
            </a:extLst>
          </p:cNvPr>
          <p:cNvSpPr>
            <a:spLocks noGrp="1"/>
          </p:cNvSpPr>
          <p:nvPr>
            <p:ph type="title"/>
          </p:nvPr>
        </p:nvSpPr>
        <p:spPr/>
        <p:txBody>
          <a:bodyPr/>
          <a:lstStyle/>
          <a:p>
            <a:r>
              <a:rPr lang="en-US"/>
              <a:t>Five-Year Drought Rates: Stage 2</a:t>
            </a:r>
          </a:p>
        </p:txBody>
      </p:sp>
      <p:sp>
        <p:nvSpPr>
          <p:cNvPr id="4" name="Slide Number Placeholder 3">
            <a:extLst>
              <a:ext uri="{FF2B5EF4-FFF2-40B4-BE49-F238E27FC236}">
                <a16:creationId xmlns:a16="http://schemas.microsoft.com/office/drawing/2014/main" id="{CEA70545-AE68-4926-98E0-A5615491E5BB}"/>
              </a:ext>
            </a:extLst>
          </p:cNvPr>
          <p:cNvSpPr>
            <a:spLocks noGrp="1"/>
          </p:cNvSpPr>
          <p:nvPr>
            <p:ph type="sldNum" sz="quarter" idx="10"/>
          </p:nvPr>
        </p:nvSpPr>
        <p:spPr/>
        <p:txBody>
          <a:bodyPr/>
          <a:lstStyle/>
          <a:p>
            <a:fld id="{F9A1070B-E53E-4F23-90CF-57ED1B7E60C0}" type="slidenum">
              <a:rPr lang="en-US" smtClean="0"/>
              <a:pPr/>
              <a:t>35</a:t>
            </a:fld>
            <a:endParaRPr lang="en-US"/>
          </a:p>
        </p:txBody>
      </p:sp>
      <p:graphicFrame>
        <p:nvGraphicFramePr>
          <p:cNvPr id="7" name="Table 5">
            <a:extLst>
              <a:ext uri="{FF2B5EF4-FFF2-40B4-BE49-F238E27FC236}">
                <a16:creationId xmlns:a16="http://schemas.microsoft.com/office/drawing/2014/main" id="{81889C51-49D9-4444-A7C4-605D84003137}"/>
              </a:ext>
            </a:extLst>
          </p:cNvPr>
          <p:cNvGraphicFramePr>
            <a:graphicFrameLocks noGrp="1"/>
          </p:cNvGraphicFramePr>
          <p:nvPr>
            <p:ph idx="1"/>
            <p:extLst>
              <p:ext uri="{D42A27DB-BD31-4B8C-83A1-F6EECF244321}">
                <p14:modId xmlns:p14="http://schemas.microsoft.com/office/powerpoint/2010/main" val="1330398417"/>
              </p:ext>
            </p:extLst>
          </p:nvPr>
        </p:nvGraphicFramePr>
        <p:xfrm>
          <a:off x="1003300" y="1557338"/>
          <a:ext cx="10177272" cy="4079240"/>
        </p:xfrm>
        <a:graphic>
          <a:graphicData uri="http://schemas.openxmlformats.org/drawingml/2006/table">
            <a:tbl>
              <a:tblPr firstRow="1" bandRow="1">
                <a:tableStyleId>{073A0DAA-6AF3-43AB-8588-CEC1D06C72B9}</a:tableStyleId>
              </a:tblPr>
              <a:tblGrid>
                <a:gridCol w="1696212">
                  <a:extLst>
                    <a:ext uri="{9D8B030D-6E8A-4147-A177-3AD203B41FA5}">
                      <a16:colId xmlns:a16="http://schemas.microsoft.com/office/drawing/2014/main" val="3914345676"/>
                    </a:ext>
                  </a:extLst>
                </a:gridCol>
                <a:gridCol w="1696212">
                  <a:extLst>
                    <a:ext uri="{9D8B030D-6E8A-4147-A177-3AD203B41FA5}">
                      <a16:colId xmlns:a16="http://schemas.microsoft.com/office/drawing/2014/main" val="2809600590"/>
                    </a:ext>
                  </a:extLst>
                </a:gridCol>
                <a:gridCol w="1696212">
                  <a:extLst>
                    <a:ext uri="{9D8B030D-6E8A-4147-A177-3AD203B41FA5}">
                      <a16:colId xmlns:a16="http://schemas.microsoft.com/office/drawing/2014/main" val="821791132"/>
                    </a:ext>
                  </a:extLst>
                </a:gridCol>
                <a:gridCol w="1696212">
                  <a:extLst>
                    <a:ext uri="{9D8B030D-6E8A-4147-A177-3AD203B41FA5}">
                      <a16:colId xmlns:a16="http://schemas.microsoft.com/office/drawing/2014/main" val="4271213485"/>
                    </a:ext>
                  </a:extLst>
                </a:gridCol>
                <a:gridCol w="1696212">
                  <a:extLst>
                    <a:ext uri="{9D8B030D-6E8A-4147-A177-3AD203B41FA5}">
                      <a16:colId xmlns:a16="http://schemas.microsoft.com/office/drawing/2014/main" val="4094964748"/>
                    </a:ext>
                  </a:extLst>
                </a:gridCol>
                <a:gridCol w="1696212">
                  <a:extLst>
                    <a:ext uri="{9D8B030D-6E8A-4147-A177-3AD203B41FA5}">
                      <a16:colId xmlns:a16="http://schemas.microsoft.com/office/drawing/2014/main" val="1370638472"/>
                    </a:ext>
                  </a:extLst>
                </a:gridCol>
              </a:tblGrid>
              <a:tr h="370840">
                <a:tc>
                  <a:txBody>
                    <a:bodyPr/>
                    <a:lstStyle/>
                    <a:p>
                      <a:pPr algn="l" fontAlgn="ctr"/>
                      <a:r>
                        <a:rPr lang="en-US" sz="1600" b="1" i="0" u="none" strike="noStrike">
                          <a:solidFill>
                            <a:schemeClr val="bg2"/>
                          </a:solidFill>
                          <a:effectLst/>
                          <a:latin typeface="+mn-lt"/>
                        </a:rPr>
                        <a:t>Meter Size</a:t>
                      </a:r>
                    </a:p>
                  </a:txBody>
                  <a:tcPr marL="45720" marR="45720" marT="0" marB="0" anchor="ctr"/>
                </a:tc>
                <a:tc>
                  <a:txBody>
                    <a:bodyPr/>
                    <a:lstStyle/>
                    <a:p>
                      <a:pPr algn="ctr" fontAlgn="ctr"/>
                      <a:r>
                        <a:rPr lang="en-US" sz="1600" b="1" i="0" u="none" strike="noStrike">
                          <a:solidFill>
                            <a:schemeClr val="bg2"/>
                          </a:solidFill>
                          <a:effectLst/>
                          <a:latin typeface="+mn-lt"/>
                        </a:rPr>
                        <a:t>As of 1/1/2022</a:t>
                      </a:r>
                    </a:p>
                  </a:txBody>
                  <a:tcPr marL="45720" marR="45720" marT="0" marB="0" anchor="ctr"/>
                </a:tc>
                <a:tc>
                  <a:txBody>
                    <a:bodyPr/>
                    <a:lstStyle/>
                    <a:p>
                      <a:pPr algn="ctr" fontAlgn="ctr"/>
                      <a:r>
                        <a:rPr lang="en-US" sz="1600" u="none" strike="noStrike">
                          <a:effectLst/>
                        </a:rPr>
                        <a:t>As of 7/1/23</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7/1/24</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7/1/25</a:t>
                      </a:r>
                      <a:endParaRPr lang="en-US" sz="16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u="none" strike="noStrike">
                          <a:effectLst/>
                        </a:rPr>
                        <a:t>As of 7/1/26</a:t>
                      </a:r>
                      <a:endParaRPr lang="en-US" sz="16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65587156"/>
                  </a:ext>
                </a:extLst>
              </a:tr>
              <a:tr h="370840">
                <a:tc>
                  <a:txBody>
                    <a:bodyPr/>
                    <a:lstStyle/>
                    <a:p>
                      <a:pPr algn="l" fontAlgn="b"/>
                      <a:r>
                        <a:rPr lang="en-US" sz="1600" b="0" i="0" u="none" strike="noStrike">
                          <a:solidFill>
                            <a:schemeClr val="tx2"/>
                          </a:solidFill>
                          <a:effectLst/>
                          <a:latin typeface="+mn-lt"/>
                        </a:rPr>
                        <a:t>5/8 inch</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$21.05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$24.47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$28.43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$30.39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$32.49 </a:t>
                      </a:r>
                    </a:p>
                  </a:txBody>
                  <a:tcPr marL="0" marR="0" marT="0" marB="0" anchor="ctr"/>
                </a:tc>
                <a:extLst>
                  <a:ext uri="{0D108BD9-81ED-4DB2-BD59-A6C34878D82A}">
                    <a16:rowId xmlns:a16="http://schemas.microsoft.com/office/drawing/2014/main" val="3906669482"/>
                  </a:ext>
                </a:extLst>
              </a:tr>
              <a:tr h="370840">
                <a:tc>
                  <a:txBody>
                    <a:bodyPr/>
                    <a:lstStyle/>
                    <a:p>
                      <a:pPr algn="l" fontAlgn="b"/>
                      <a:r>
                        <a:rPr lang="en-US" sz="1600" b="0" i="0" u="none" strike="noStrike">
                          <a:solidFill>
                            <a:schemeClr val="tx2"/>
                          </a:solidFill>
                          <a:effectLst/>
                          <a:latin typeface="+mn-lt"/>
                        </a:rPr>
                        <a:t>3/4 inch</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$31.58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$36.70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$42.65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$45.59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$48.73 </a:t>
                      </a:r>
                    </a:p>
                  </a:txBody>
                  <a:tcPr marL="0" marR="0" marT="0" marB="0" anchor="ctr"/>
                </a:tc>
                <a:extLst>
                  <a:ext uri="{0D108BD9-81ED-4DB2-BD59-A6C34878D82A}">
                    <a16:rowId xmlns:a16="http://schemas.microsoft.com/office/drawing/2014/main" val="1047367196"/>
                  </a:ext>
                </a:extLst>
              </a:tr>
              <a:tr h="370840">
                <a:tc>
                  <a:txBody>
                    <a:bodyPr/>
                    <a:lstStyle/>
                    <a:p>
                      <a:pPr algn="l" fontAlgn="b"/>
                      <a:r>
                        <a:rPr lang="en-US" sz="1600" b="0" i="0" u="none" strike="noStrike">
                          <a:solidFill>
                            <a:schemeClr val="tx2"/>
                          </a:solidFill>
                          <a:effectLst/>
                          <a:latin typeface="+mn-lt"/>
                        </a:rPr>
                        <a:t>1 inch</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$52.63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$61.16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$71.07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$75.97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$81.21 </a:t>
                      </a:r>
                    </a:p>
                  </a:txBody>
                  <a:tcPr marL="0" marR="0" marT="0" marB="0" anchor="ctr"/>
                </a:tc>
                <a:extLst>
                  <a:ext uri="{0D108BD9-81ED-4DB2-BD59-A6C34878D82A}">
                    <a16:rowId xmlns:a16="http://schemas.microsoft.com/office/drawing/2014/main" val="1961541683"/>
                  </a:ext>
                </a:extLst>
              </a:tr>
              <a:tr h="370840">
                <a:tc>
                  <a:txBody>
                    <a:bodyPr/>
                    <a:lstStyle/>
                    <a:p>
                      <a:pPr algn="l" fontAlgn="b"/>
                      <a:r>
                        <a:rPr lang="en-US" sz="1600" b="0" i="0" u="none" strike="noStrike">
                          <a:solidFill>
                            <a:schemeClr val="tx2"/>
                          </a:solidFill>
                          <a:effectLst/>
                          <a:latin typeface="+mn-lt"/>
                        </a:rPr>
                        <a:t>1-1/2 inch</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$105.25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$122.31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$142.12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$151.92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$162.41 </a:t>
                      </a:r>
                    </a:p>
                  </a:txBody>
                  <a:tcPr marL="0" marR="0" marT="0" marB="0" anchor="ctr"/>
                </a:tc>
                <a:extLst>
                  <a:ext uri="{0D108BD9-81ED-4DB2-BD59-A6C34878D82A}">
                    <a16:rowId xmlns:a16="http://schemas.microsoft.com/office/drawing/2014/main" val="176645358"/>
                  </a:ext>
                </a:extLst>
              </a:tr>
              <a:tr h="370840">
                <a:tc>
                  <a:txBody>
                    <a:bodyPr/>
                    <a:lstStyle/>
                    <a:p>
                      <a:pPr algn="l" fontAlgn="b"/>
                      <a:r>
                        <a:rPr lang="en-US" sz="1600" b="0" i="0" u="none" strike="noStrike">
                          <a:solidFill>
                            <a:schemeClr val="tx2"/>
                          </a:solidFill>
                          <a:effectLst/>
                          <a:latin typeface="+mn-lt"/>
                        </a:rPr>
                        <a:t>2 inch</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$168.40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$195.69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$227.39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$243.08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$259.85 </a:t>
                      </a:r>
                    </a:p>
                  </a:txBody>
                  <a:tcPr marL="0" marR="0" marT="0" marB="0" anchor="ctr"/>
                </a:tc>
                <a:extLst>
                  <a:ext uri="{0D108BD9-81ED-4DB2-BD59-A6C34878D82A}">
                    <a16:rowId xmlns:a16="http://schemas.microsoft.com/office/drawing/2014/main" val="2876130003"/>
                  </a:ext>
                </a:extLst>
              </a:tr>
              <a:tr h="370840">
                <a:tc>
                  <a:txBody>
                    <a:bodyPr/>
                    <a:lstStyle/>
                    <a:p>
                      <a:pPr algn="l" fontAlgn="b"/>
                      <a:r>
                        <a:rPr lang="en-US" sz="1600" b="0" i="0" u="none" strike="noStrike">
                          <a:solidFill>
                            <a:schemeClr val="tx2"/>
                          </a:solidFill>
                          <a:effectLst/>
                          <a:latin typeface="+mn-lt"/>
                        </a:rPr>
                        <a:t>3 inch</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$368.37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$428.05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$497.39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$531.71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$568.40 </a:t>
                      </a:r>
                    </a:p>
                  </a:txBody>
                  <a:tcPr marL="0" marR="0" marT="0" marB="0" anchor="ctr"/>
                </a:tc>
                <a:extLst>
                  <a:ext uri="{0D108BD9-81ED-4DB2-BD59-A6C34878D82A}">
                    <a16:rowId xmlns:a16="http://schemas.microsoft.com/office/drawing/2014/main" val="3709607593"/>
                  </a:ext>
                </a:extLst>
              </a:tr>
              <a:tr h="370840">
                <a:tc>
                  <a:txBody>
                    <a:bodyPr/>
                    <a:lstStyle/>
                    <a:p>
                      <a:pPr algn="l" fontAlgn="b"/>
                      <a:r>
                        <a:rPr lang="en-US" sz="1600" b="0" i="0" u="none" strike="noStrike">
                          <a:solidFill>
                            <a:schemeClr val="tx2"/>
                          </a:solidFill>
                          <a:effectLst/>
                          <a:latin typeface="+mn-lt"/>
                        </a:rPr>
                        <a:t>4 inch</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$663.06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$770.48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$895.30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$957.07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$1,023.11 </a:t>
                      </a:r>
                    </a:p>
                  </a:txBody>
                  <a:tcPr marL="0" marR="0" marT="0" marB="0" anchor="ctr"/>
                </a:tc>
                <a:extLst>
                  <a:ext uri="{0D108BD9-81ED-4DB2-BD59-A6C34878D82A}">
                    <a16:rowId xmlns:a16="http://schemas.microsoft.com/office/drawing/2014/main" val="3082626360"/>
                  </a:ext>
                </a:extLst>
              </a:tr>
              <a:tr h="370840">
                <a:tc>
                  <a:txBody>
                    <a:bodyPr/>
                    <a:lstStyle/>
                    <a:p>
                      <a:pPr algn="l" fontAlgn="b"/>
                      <a:r>
                        <a:rPr lang="en-US" sz="1600" b="0" i="0" u="none" strike="noStrike">
                          <a:solidFill>
                            <a:schemeClr val="tx2"/>
                          </a:solidFill>
                          <a:effectLst/>
                          <a:latin typeface="+mn-lt"/>
                        </a:rPr>
                        <a:t>6 inch</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$1,368.21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$1,589.87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$1,847.42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$1,974.89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$2,111.16 </a:t>
                      </a:r>
                    </a:p>
                  </a:txBody>
                  <a:tcPr marL="0" marR="0" marT="0" marB="0" anchor="ctr"/>
                </a:tc>
                <a:extLst>
                  <a:ext uri="{0D108BD9-81ED-4DB2-BD59-A6C34878D82A}">
                    <a16:rowId xmlns:a16="http://schemas.microsoft.com/office/drawing/2014/main" val="2658393995"/>
                  </a:ext>
                </a:extLst>
              </a:tr>
              <a:tr h="370840">
                <a:tc>
                  <a:txBody>
                    <a:bodyPr/>
                    <a:lstStyle/>
                    <a:p>
                      <a:pPr algn="l" fontAlgn="b"/>
                      <a:r>
                        <a:rPr lang="en-US" sz="1600" b="0" i="0" u="none" strike="noStrike">
                          <a:solidFill>
                            <a:schemeClr val="tx2"/>
                          </a:solidFill>
                          <a:effectLst/>
                          <a:latin typeface="+mn-lt"/>
                        </a:rPr>
                        <a:t>8 inch</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$2,946.91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$3,424.31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$3,979.05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$4,253.61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$4,547.11 </a:t>
                      </a:r>
                    </a:p>
                  </a:txBody>
                  <a:tcPr marL="0" marR="0" marT="0" marB="0" anchor="ctr"/>
                </a:tc>
                <a:extLst>
                  <a:ext uri="{0D108BD9-81ED-4DB2-BD59-A6C34878D82A}">
                    <a16:rowId xmlns:a16="http://schemas.microsoft.com/office/drawing/2014/main" val="3715838096"/>
                  </a:ext>
                </a:extLst>
              </a:tr>
              <a:tr h="370840">
                <a:tc>
                  <a:txBody>
                    <a:bodyPr/>
                    <a:lstStyle/>
                    <a:p>
                      <a:pPr algn="l" fontAlgn="b"/>
                      <a:r>
                        <a:rPr lang="en-US" sz="1600" b="0" i="0" u="none" strike="noStrike">
                          <a:solidFill>
                            <a:schemeClr val="tx2"/>
                          </a:solidFill>
                          <a:effectLst/>
                          <a:latin typeface="+mn-lt"/>
                        </a:rPr>
                        <a:t>10 inch</a:t>
                      </a:r>
                    </a:p>
                  </a:txBody>
                  <a:tcPr marL="45720" marR="4572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$4,420.37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$5,136.47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$5,968.58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$6,380.41 </a:t>
                      </a:r>
                    </a:p>
                  </a:txBody>
                  <a:tcPr marL="0" marR="0" marT="0" marB="0" anchor="ctr"/>
                </a:tc>
                <a:tc>
                  <a:txBody>
                    <a:bodyPr/>
                    <a:lstStyle/>
                    <a:p>
                      <a:pPr marL="0" algn="r" defTabSz="914296" rtl="0" eaLnBrk="1" fontAlgn="b" latinLnBrk="0" hangingPunct="1"/>
                      <a:r>
                        <a:rPr lang="en-US" sz="1600" b="0" i="0" u="none" strike="noStrike" kern="1200">
                          <a:solidFill>
                            <a:schemeClr val="tx2"/>
                          </a:solidFill>
                          <a:effectLst/>
                          <a:latin typeface="+mn-lt"/>
                          <a:ea typeface="+mn-ea"/>
                          <a:cs typeface="+mn-cs"/>
                        </a:rPr>
                        <a:t>$6,820.66 </a:t>
                      </a:r>
                    </a:p>
                  </a:txBody>
                  <a:tcPr marL="0" marR="0" marT="0" marB="0" anchor="ctr"/>
                </a:tc>
                <a:extLst>
                  <a:ext uri="{0D108BD9-81ED-4DB2-BD59-A6C34878D82A}">
                    <a16:rowId xmlns:a16="http://schemas.microsoft.com/office/drawing/2014/main" val="3654126298"/>
                  </a:ext>
                </a:extLst>
              </a:tr>
            </a:tbl>
          </a:graphicData>
        </a:graphic>
      </p:graphicFrame>
    </p:spTree>
    <p:extLst>
      <p:ext uri="{BB962C8B-B14F-4D97-AF65-F5344CB8AC3E}">
        <p14:creationId xmlns:p14="http://schemas.microsoft.com/office/powerpoint/2010/main" val="40801779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041C3-DEB4-463F-815A-E275D878D8B8}"/>
              </a:ext>
            </a:extLst>
          </p:cNvPr>
          <p:cNvSpPr>
            <a:spLocks noGrp="1"/>
          </p:cNvSpPr>
          <p:nvPr>
            <p:ph type="title"/>
          </p:nvPr>
        </p:nvSpPr>
        <p:spPr/>
        <p:txBody>
          <a:bodyPr/>
          <a:lstStyle/>
          <a:p>
            <a:r>
              <a:rPr lang="en-US"/>
              <a:t>Drought Rate Impacts</a:t>
            </a:r>
          </a:p>
        </p:txBody>
      </p:sp>
      <p:sp>
        <p:nvSpPr>
          <p:cNvPr id="4" name="Slide Number Placeholder 3">
            <a:extLst>
              <a:ext uri="{FF2B5EF4-FFF2-40B4-BE49-F238E27FC236}">
                <a16:creationId xmlns:a16="http://schemas.microsoft.com/office/drawing/2014/main" id="{40797809-A2CB-4552-AE26-3C66B3D767EC}"/>
              </a:ext>
            </a:extLst>
          </p:cNvPr>
          <p:cNvSpPr>
            <a:spLocks noGrp="1"/>
          </p:cNvSpPr>
          <p:nvPr>
            <p:ph type="sldNum" sz="quarter" idx="10"/>
          </p:nvPr>
        </p:nvSpPr>
        <p:spPr/>
        <p:txBody>
          <a:bodyPr/>
          <a:lstStyle/>
          <a:p>
            <a:fld id="{F9A1070B-E53E-4F23-90CF-57ED1B7E60C0}" type="slidenum">
              <a:rPr lang="en-US" smtClean="0"/>
              <a:pPr/>
              <a:t>36</a:t>
            </a:fld>
            <a:endParaRPr lang="en-US"/>
          </a:p>
        </p:txBody>
      </p:sp>
      <p:pic>
        <p:nvPicPr>
          <p:cNvPr id="9" name="Content Placeholder 8">
            <a:extLst>
              <a:ext uri="{FF2B5EF4-FFF2-40B4-BE49-F238E27FC236}">
                <a16:creationId xmlns:a16="http://schemas.microsoft.com/office/drawing/2014/main" id="{A6CED423-FD6E-4EE1-9148-A5DEFC702EE6}"/>
              </a:ext>
            </a:extLst>
          </p:cNvPr>
          <p:cNvPicPr>
            <a:picLocks noGrp="1" noChangeAspect="1"/>
          </p:cNvPicPr>
          <p:nvPr>
            <p:ph idx="1"/>
          </p:nvPr>
        </p:nvPicPr>
        <p:blipFill>
          <a:blip r:embed="rId2"/>
          <a:stretch>
            <a:fillRect/>
          </a:stretch>
        </p:blipFill>
        <p:spPr>
          <a:xfrm>
            <a:off x="1171436" y="1572585"/>
            <a:ext cx="10010085" cy="4783767"/>
          </a:xfrm>
          <a:prstGeom prst="rect">
            <a:avLst/>
          </a:prstGeom>
        </p:spPr>
      </p:pic>
    </p:spTree>
    <p:extLst>
      <p:ext uri="{BB962C8B-B14F-4D97-AF65-F5344CB8AC3E}">
        <p14:creationId xmlns:p14="http://schemas.microsoft.com/office/powerpoint/2010/main" val="18960215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AF8156E-7CE5-4969-BFCA-3E4A7E17D46E}"/>
              </a:ext>
            </a:extLst>
          </p:cNvPr>
          <p:cNvSpPr>
            <a:spLocks noGrp="1"/>
          </p:cNvSpPr>
          <p:nvPr>
            <p:ph type="sldNum" sz="quarter" idx="10"/>
          </p:nvPr>
        </p:nvSpPr>
        <p:spPr/>
        <p:txBody>
          <a:bodyPr/>
          <a:lstStyle/>
          <a:p>
            <a:fld id="{F9A1070B-E53E-4F23-90CF-57ED1B7E60C0}" type="slidenum">
              <a:rPr lang="en-US" smtClean="0"/>
              <a:pPr/>
              <a:t>37</a:t>
            </a:fld>
            <a:endParaRPr lang="en-US"/>
          </a:p>
        </p:txBody>
      </p:sp>
      <p:sp>
        <p:nvSpPr>
          <p:cNvPr id="5" name="Text Placeholder 4">
            <a:extLst>
              <a:ext uri="{FF2B5EF4-FFF2-40B4-BE49-F238E27FC236}">
                <a16:creationId xmlns:a16="http://schemas.microsoft.com/office/drawing/2014/main" id="{8BCC9EE3-C835-40D7-AF2B-68374F0FF721}"/>
              </a:ext>
            </a:extLst>
          </p:cNvPr>
          <p:cNvSpPr>
            <a:spLocks noGrp="1"/>
          </p:cNvSpPr>
          <p:nvPr>
            <p:ph type="body" sz="quarter" idx="11"/>
          </p:nvPr>
        </p:nvSpPr>
        <p:spPr/>
        <p:txBody>
          <a:bodyPr>
            <a:normAutofit/>
          </a:bodyPr>
          <a:lstStyle/>
          <a:p>
            <a:r>
              <a:rPr lang="en-US" sz="6600"/>
              <a:t>Next Steps</a:t>
            </a:r>
          </a:p>
        </p:txBody>
      </p:sp>
    </p:spTree>
    <p:extLst>
      <p:ext uri="{BB962C8B-B14F-4D97-AF65-F5344CB8AC3E}">
        <p14:creationId xmlns:p14="http://schemas.microsoft.com/office/powerpoint/2010/main" val="21316766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66016-1E92-489C-8990-FAE79BED7D62}"/>
              </a:ext>
            </a:extLst>
          </p:cNvPr>
          <p:cNvSpPr>
            <a:spLocks noGrp="1"/>
          </p:cNvSpPr>
          <p:nvPr>
            <p:ph type="title"/>
          </p:nvPr>
        </p:nvSpPr>
        <p:spPr/>
        <p:txBody>
          <a:bodyPr/>
          <a:lstStyle/>
          <a:p>
            <a:r>
              <a:rPr lang="en-US"/>
              <a:t>Next Steps</a:t>
            </a:r>
          </a:p>
        </p:txBody>
      </p:sp>
      <p:sp>
        <p:nvSpPr>
          <p:cNvPr id="3" name="Content Placeholder 2">
            <a:extLst>
              <a:ext uri="{FF2B5EF4-FFF2-40B4-BE49-F238E27FC236}">
                <a16:creationId xmlns:a16="http://schemas.microsoft.com/office/drawing/2014/main" id="{14048E6A-B8B9-4229-914B-5A5FC37AFA9F}"/>
              </a:ext>
            </a:extLst>
          </p:cNvPr>
          <p:cNvSpPr>
            <a:spLocks noGrp="1"/>
          </p:cNvSpPr>
          <p:nvPr>
            <p:ph idx="1"/>
          </p:nvPr>
        </p:nvSpPr>
        <p:spPr/>
        <p:txBody>
          <a:bodyPr vert="horz" lIns="0" tIns="0" rIns="0" bIns="0" rtlCol="0" anchor="t">
            <a:normAutofit/>
          </a:bodyPr>
          <a:lstStyle/>
          <a:p>
            <a:pPr marL="227965" indent="-227965"/>
            <a:r>
              <a:rPr lang="en-US" dirty="0"/>
              <a:t>Receive direction from City Council</a:t>
            </a:r>
          </a:p>
          <a:p>
            <a:pPr marL="227965" indent="-227965"/>
            <a:r>
              <a:rPr lang="en-US" dirty="0"/>
              <a:t>Prepare the administrative record (report)</a:t>
            </a:r>
          </a:p>
          <a:p>
            <a:pPr marL="227965" indent="-227965"/>
            <a:r>
              <a:rPr lang="en-US" dirty="0"/>
              <a:t>Important dates:</a:t>
            </a:r>
            <a:endParaRPr lang="en-US" dirty="0">
              <a:cs typeface="Arial"/>
            </a:endParaRPr>
          </a:p>
          <a:p>
            <a:pPr marL="685165" lvl="1" indent="-227965"/>
            <a:r>
              <a:rPr lang="en-US" sz="2000" dirty="0"/>
              <a:t>City Council meeting – September 21, 2021 (today’s meeting)</a:t>
            </a:r>
            <a:endParaRPr lang="en-US" sz="2000" dirty="0">
              <a:cs typeface="Arial"/>
            </a:endParaRPr>
          </a:p>
          <a:p>
            <a:pPr marL="685165" lvl="1" indent="-227965"/>
            <a:r>
              <a:rPr lang="en-US" sz="2000" dirty="0">
                <a:cs typeface="Arial"/>
              </a:rPr>
              <a:t>Virtual Public Meeting (Communications) </a:t>
            </a:r>
            <a:r>
              <a:rPr lang="en-US" sz="2000" dirty="0">
                <a:ea typeface="+mn-lt"/>
                <a:cs typeface="+mn-lt"/>
              </a:rPr>
              <a:t>–</a:t>
            </a:r>
            <a:r>
              <a:rPr lang="en-US" sz="2000" dirty="0">
                <a:cs typeface="Arial"/>
              </a:rPr>
              <a:t> November 10, 2021</a:t>
            </a:r>
            <a:endParaRPr lang="en-US" sz="2000" dirty="0"/>
          </a:p>
          <a:p>
            <a:pPr marL="685165" lvl="1" indent="-227965"/>
            <a:r>
              <a:rPr lang="en-US" sz="2000" dirty="0"/>
              <a:t>Public Hearing – November 23, 2021</a:t>
            </a:r>
            <a:endParaRPr lang="en-US" sz="2000" dirty="0">
              <a:cs typeface="Arial"/>
            </a:endParaRPr>
          </a:p>
          <a:p>
            <a:pPr marL="685165" lvl="1" indent="-227965"/>
            <a:r>
              <a:rPr lang="en-US" sz="2000" dirty="0"/>
              <a:t>Rates implemented – July 1, 2022</a:t>
            </a:r>
          </a:p>
          <a:p>
            <a:pPr marL="227965" indent="-227965"/>
            <a:r>
              <a:rPr lang="en-US" dirty="0">
                <a:cs typeface="Arial"/>
              </a:rPr>
              <a:t>Proposition 218 process:</a:t>
            </a:r>
          </a:p>
          <a:p>
            <a:pPr marL="685154" lvl="1" indent="-227965"/>
            <a:r>
              <a:rPr lang="en-US" sz="2000" dirty="0">
                <a:cs typeface="Arial"/>
              </a:rPr>
              <a:t>Notices sent out at least 45 days before Public Hearing</a:t>
            </a:r>
          </a:p>
          <a:p>
            <a:pPr marL="685154" lvl="1" indent="-227965"/>
            <a:r>
              <a:rPr lang="en-US" sz="2000" dirty="0">
                <a:cs typeface="Arial"/>
              </a:rPr>
              <a:t>Written protests (one per parcel) must be received before end of Public Hearing</a:t>
            </a:r>
          </a:p>
        </p:txBody>
      </p:sp>
      <p:sp>
        <p:nvSpPr>
          <p:cNvPr id="4" name="Slide Number Placeholder 3">
            <a:extLst>
              <a:ext uri="{FF2B5EF4-FFF2-40B4-BE49-F238E27FC236}">
                <a16:creationId xmlns:a16="http://schemas.microsoft.com/office/drawing/2014/main" id="{3B5FEB97-7B87-453F-9065-07E647552B96}"/>
              </a:ext>
            </a:extLst>
          </p:cNvPr>
          <p:cNvSpPr>
            <a:spLocks noGrp="1"/>
          </p:cNvSpPr>
          <p:nvPr>
            <p:ph type="sldNum" sz="quarter" idx="10"/>
          </p:nvPr>
        </p:nvSpPr>
        <p:spPr/>
        <p:txBody>
          <a:bodyPr/>
          <a:lstStyle/>
          <a:p>
            <a:fld id="{F9A1070B-E53E-4F23-90CF-57ED1B7E60C0}" type="slidenum">
              <a:rPr lang="en-US" dirty="0" smtClean="0"/>
              <a:pPr/>
              <a:t>38</a:t>
            </a:fld>
            <a:endParaRPr lang="en-US"/>
          </a:p>
        </p:txBody>
      </p:sp>
    </p:spTree>
    <p:extLst>
      <p:ext uri="{BB962C8B-B14F-4D97-AF65-F5344CB8AC3E}">
        <p14:creationId xmlns:p14="http://schemas.microsoft.com/office/powerpoint/2010/main" val="14552615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4E390EF7-A7DC-41F6-B7DB-1A21769E7DCB}"/>
              </a:ext>
            </a:extLst>
          </p:cNvPr>
          <p:cNvSpPr txBox="1">
            <a:spLocks/>
          </p:cNvSpPr>
          <p:nvPr/>
        </p:nvSpPr>
        <p:spPr>
          <a:xfrm>
            <a:off x="1019175" y="3193774"/>
            <a:ext cx="5348675" cy="3162578"/>
          </a:xfrm>
          <a:prstGeom prst="rect">
            <a:avLst/>
          </a:prstGeom>
        </p:spPr>
        <p:txBody>
          <a:bodyPr lIns="0" tIns="0" rIns="0" bIns="0" anchor="t"/>
          <a:lstStyle>
            <a:lvl1pPr algn="l" defTabSz="914400" rtl="0" eaLnBrk="1" latinLnBrk="0" hangingPunct="1">
              <a:lnSpc>
                <a:spcPct val="75000"/>
              </a:lnSpc>
              <a:spcBef>
                <a:spcPct val="0"/>
              </a:spcBef>
              <a:buNone/>
              <a:defRPr sz="4800" b="1" i="0" kern="1200" spc="600">
                <a:solidFill>
                  <a:schemeClr val="tx1"/>
                </a:solidFill>
                <a:latin typeface="Bebas Neue" charset="0"/>
                <a:ea typeface="Bebas Neue" charset="0"/>
                <a:cs typeface="Bebas Neue" charset="0"/>
              </a:defRPr>
            </a:lvl1pPr>
          </a:lstStyle>
          <a:p>
            <a:pPr>
              <a:lnSpc>
                <a:spcPct val="114000"/>
              </a:lnSpc>
            </a:pPr>
            <a:r>
              <a:rPr lang="en-US" sz="2000" spc="0">
                <a:solidFill>
                  <a:schemeClr val="accent1"/>
                </a:solidFill>
                <a:latin typeface="+mn-lt"/>
                <a:ea typeface="Roboto Light"/>
                <a:cs typeface="Roboto Light" charset="0"/>
              </a:rPr>
              <a:t>Contact: </a:t>
            </a:r>
            <a:endParaRPr lang="en-US" sz="2000" spc="0">
              <a:solidFill>
                <a:schemeClr val="accent1"/>
              </a:solidFill>
              <a:latin typeface="+mn-lt"/>
              <a:ea typeface="Roboto Light" charset="0"/>
              <a:cs typeface="Roboto Light" charset="0"/>
            </a:endParaRPr>
          </a:p>
          <a:p>
            <a:pPr>
              <a:lnSpc>
                <a:spcPct val="114000"/>
              </a:lnSpc>
            </a:pPr>
            <a:r>
              <a:rPr lang="en-US" sz="2000" b="0" spc="0">
                <a:latin typeface="+mn-lt"/>
                <a:ea typeface="Roboto Light"/>
                <a:cs typeface="Roboto Light" charset="0"/>
              </a:rPr>
              <a:t>Sanjay Gaur</a:t>
            </a:r>
          </a:p>
          <a:p>
            <a:pPr defTabSz="914308">
              <a:lnSpc>
                <a:spcPct val="114000"/>
              </a:lnSpc>
              <a:spcBef>
                <a:spcPts val="0"/>
              </a:spcBef>
            </a:pPr>
            <a:r>
              <a:rPr lang="en-US" sz="2000" b="0" spc="0">
                <a:latin typeface="Arial"/>
                <a:ea typeface="Roboto Light"/>
                <a:cs typeface="Roboto Light" charset="0"/>
              </a:rPr>
              <a:t>213-327-4405 / </a:t>
            </a:r>
            <a:r>
              <a:rPr lang="en-US" sz="2000" b="0" spc="0">
                <a:latin typeface="+mn-lt"/>
                <a:ea typeface="Roboto Light"/>
              </a:rPr>
              <a:t>sgaur@water-economics.com</a:t>
            </a:r>
          </a:p>
          <a:p>
            <a:pPr defTabSz="914308">
              <a:lnSpc>
                <a:spcPct val="114000"/>
              </a:lnSpc>
              <a:spcBef>
                <a:spcPts val="0"/>
              </a:spcBef>
            </a:pPr>
            <a:endParaRPr lang="en-US" sz="2000" b="0" spc="0">
              <a:latin typeface="Arial"/>
              <a:ea typeface="Roboto Light" charset="0"/>
              <a:cs typeface="Roboto Light" charset="0"/>
            </a:endParaRPr>
          </a:p>
          <a:p>
            <a:pPr defTabSz="914308">
              <a:lnSpc>
                <a:spcPct val="114000"/>
              </a:lnSpc>
              <a:spcBef>
                <a:spcPts val="0"/>
              </a:spcBef>
            </a:pPr>
            <a:r>
              <a:rPr lang="en-US" sz="2000" b="0" spc="0">
                <a:latin typeface="+mn-lt"/>
                <a:ea typeface="Roboto Light"/>
                <a:cs typeface="Roboto Light" charset="0"/>
              </a:rPr>
              <a:t>Nancy Phan</a:t>
            </a:r>
          </a:p>
          <a:p>
            <a:pPr defTabSz="914308">
              <a:lnSpc>
                <a:spcPct val="114000"/>
              </a:lnSpc>
              <a:spcBef>
                <a:spcPts val="0"/>
              </a:spcBef>
            </a:pPr>
            <a:r>
              <a:rPr lang="en-US" sz="2000" b="0" spc="0">
                <a:latin typeface="+mn-lt"/>
                <a:ea typeface="Roboto Light"/>
                <a:cs typeface="Roboto Light" charset="0"/>
              </a:rPr>
              <a:t>626-236-0600 / nphan@raftelis.com</a:t>
            </a:r>
          </a:p>
        </p:txBody>
      </p:sp>
      <p:pic>
        <p:nvPicPr>
          <p:cNvPr id="5" name="Picture 4" descr="A picture containing object, clock, sitting, computer&#10;&#10;Description automatically generated">
            <a:extLst>
              <a:ext uri="{FF2B5EF4-FFF2-40B4-BE49-F238E27FC236}">
                <a16:creationId xmlns:a16="http://schemas.microsoft.com/office/drawing/2014/main" id="{DC650235-A556-49D4-86CF-7487823BF22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9175" y="1295459"/>
            <a:ext cx="2638699" cy="428591"/>
          </a:xfrm>
          <a:prstGeom prst="rect">
            <a:avLst/>
          </a:prstGeom>
        </p:spPr>
      </p:pic>
      <p:sp>
        <p:nvSpPr>
          <p:cNvPr id="4" name="Slide Number Placeholder 3">
            <a:extLst>
              <a:ext uri="{FF2B5EF4-FFF2-40B4-BE49-F238E27FC236}">
                <a16:creationId xmlns:a16="http://schemas.microsoft.com/office/drawing/2014/main" id="{A2574078-62EB-4943-B7C5-F8A9796CEDD9}"/>
              </a:ext>
            </a:extLst>
          </p:cNvPr>
          <p:cNvSpPr>
            <a:spLocks noGrp="1"/>
          </p:cNvSpPr>
          <p:nvPr>
            <p:ph type="sldNum" sz="quarter" idx="10"/>
          </p:nvPr>
        </p:nvSpPr>
        <p:spPr/>
        <p:txBody>
          <a:bodyPr/>
          <a:lstStyle/>
          <a:p>
            <a:fld id="{0969892B-6FB2-445D-B6A4-8332FBFF141C}" type="slidenum">
              <a:rPr lang="en-US" dirty="0" smtClean="0"/>
              <a:pPr/>
              <a:t>39</a:t>
            </a:fld>
            <a:endParaRPr lang="en-US"/>
          </a:p>
        </p:txBody>
      </p:sp>
      <p:sp>
        <p:nvSpPr>
          <p:cNvPr id="9" name="Title 2">
            <a:extLst>
              <a:ext uri="{FF2B5EF4-FFF2-40B4-BE49-F238E27FC236}">
                <a16:creationId xmlns:a16="http://schemas.microsoft.com/office/drawing/2014/main" id="{4D4559CD-F418-4F9B-80B4-E02D201EABA0}"/>
              </a:ext>
            </a:extLst>
          </p:cNvPr>
          <p:cNvSpPr txBox="1">
            <a:spLocks/>
          </p:cNvSpPr>
          <p:nvPr/>
        </p:nvSpPr>
        <p:spPr>
          <a:xfrm>
            <a:off x="1003853" y="1737896"/>
            <a:ext cx="10153651" cy="1249845"/>
          </a:xfrm>
          <a:prstGeom prst="rect">
            <a:avLst/>
          </a:prstGeom>
        </p:spPr>
        <p:txBody>
          <a:bodyPr/>
          <a:lstStyle>
            <a:lvl1pPr algn="l" defTabSz="914318" rtl="0" eaLnBrk="1" latinLnBrk="0" hangingPunct="1">
              <a:lnSpc>
                <a:spcPct val="100000"/>
              </a:lnSpc>
              <a:spcBef>
                <a:spcPct val="0"/>
              </a:spcBef>
              <a:buNone/>
              <a:defRPr sz="3600" b="1" i="0" kern="1200" spc="0" baseline="0">
                <a:solidFill>
                  <a:schemeClr val="tx1"/>
                </a:solidFill>
                <a:latin typeface="+mj-lt"/>
                <a:ea typeface="Montserrat" charset="0"/>
                <a:cs typeface="Montserrat" charset="0"/>
              </a:defRPr>
            </a:lvl1pPr>
          </a:lstStyle>
          <a:p>
            <a:r>
              <a:rPr lang="en-US" sz="8800"/>
              <a:t>Thank you!</a:t>
            </a:r>
          </a:p>
        </p:txBody>
      </p:sp>
    </p:spTree>
    <p:extLst>
      <p:ext uri="{BB962C8B-B14F-4D97-AF65-F5344CB8AC3E}">
        <p14:creationId xmlns:p14="http://schemas.microsoft.com/office/powerpoint/2010/main" val="780459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817B9-2339-4072-AAEA-4C2EBED1C6D0}"/>
              </a:ext>
            </a:extLst>
          </p:cNvPr>
          <p:cNvSpPr>
            <a:spLocks noGrp="1"/>
          </p:cNvSpPr>
          <p:nvPr>
            <p:ph type="title"/>
          </p:nvPr>
        </p:nvSpPr>
        <p:spPr/>
        <p:txBody>
          <a:bodyPr/>
          <a:lstStyle/>
          <a:p>
            <a:r>
              <a:rPr lang="en-US" dirty="0"/>
              <a:t>Schedule</a:t>
            </a:r>
          </a:p>
        </p:txBody>
      </p:sp>
      <p:graphicFrame>
        <p:nvGraphicFramePr>
          <p:cNvPr id="5" name="Table 5">
            <a:extLst>
              <a:ext uri="{FF2B5EF4-FFF2-40B4-BE49-F238E27FC236}">
                <a16:creationId xmlns:a16="http://schemas.microsoft.com/office/drawing/2014/main" id="{2A2B5909-AF02-4932-9986-22DB2DB1E11B}"/>
              </a:ext>
            </a:extLst>
          </p:cNvPr>
          <p:cNvGraphicFramePr>
            <a:graphicFrameLocks noGrp="1"/>
          </p:cNvGraphicFramePr>
          <p:nvPr>
            <p:ph idx="1"/>
            <p:extLst>
              <p:ext uri="{D42A27DB-BD31-4B8C-83A1-F6EECF244321}">
                <p14:modId xmlns:p14="http://schemas.microsoft.com/office/powerpoint/2010/main" val="153013077"/>
              </p:ext>
            </p:extLst>
          </p:nvPr>
        </p:nvGraphicFramePr>
        <p:xfrm>
          <a:off x="1003300" y="1557338"/>
          <a:ext cx="10177462" cy="4998720"/>
        </p:xfrm>
        <a:graphic>
          <a:graphicData uri="http://schemas.openxmlformats.org/drawingml/2006/table">
            <a:tbl>
              <a:tblPr firstRow="1" bandRow="1">
                <a:tableStyleId>{073A0DAA-6AF3-43AB-8588-CEC1D06C72B9}</a:tableStyleId>
              </a:tblPr>
              <a:tblGrid>
                <a:gridCol w="5088731">
                  <a:extLst>
                    <a:ext uri="{9D8B030D-6E8A-4147-A177-3AD203B41FA5}">
                      <a16:colId xmlns:a16="http://schemas.microsoft.com/office/drawing/2014/main" val="447382003"/>
                    </a:ext>
                  </a:extLst>
                </a:gridCol>
                <a:gridCol w="5088731">
                  <a:extLst>
                    <a:ext uri="{9D8B030D-6E8A-4147-A177-3AD203B41FA5}">
                      <a16:colId xmlns:a16="http://schemas.microsoft.com/office/drawing/2014/main" val="3068370237"/>
                    </a:ext>
                  </a:extLst>
                </a:gridCol>
              </a:tblGrid>
              <a:tr h="370840">
                <a:tc>
                  <a:txBody>
                    <a:bodyPr/>
                    <a:lstStyle/>
                    <a:p>
                      <a:pPr algn="ctr"/>
                      <a:r>
                        <a:rPr lang="en-US" sz="2000" dirty="0"/>
                        <a:t>Key Event</a:t>
                      </a:r>
                    </a:p>
                  </a:txBody>
                  <a:tcPr anchor="ctr"/>
                </a:tc>
                <a:tc>
                  <a:txBody>
                    <a:bodyPr/>
                    <a:lstStyle/>
                    <a:p>
                      <a:pPr algn="ctr"/>
                      <a:r>
                        <a:rPr lang="en-US" sz="2000" dirty="0"/>
                        <a:t>Date</a:t>
                      </a:r>
                    </a:p>
                  </a:txBody>
                  <a:tcPr anchor="ctr"/>
                </a:tc>
                <a:extLst>
                  <a:ext uri="{0D108BD9-81ED-4DB2-BD59-A6C34878D82A}">
                    <a16:rowId xmlns:a16="http://schemas.microsoft.com/office/drawing/2014/main" val="797243278"/>
                  </a:ext>
                </a:extLst>
              </a:tr>
              <a:tr h="370840">
                <a:tc>
                  <a:txBody>
                    <a:bodyPr/>
                    <a:lstStyle/>
                    <a:p>
                      <a:pPr algn="ctr"/>
                      <a:r>
                        <a:rPr lang="en-US" sz="2000" dirty="0"/>
                        <a:t>Request for Qualifications Issued</a:t>
                      </a:r>
                    </a:p>
                  </a:txBody>
                  <a:tcPr anchor="ctr"/>
                </a:tc>
                <a:tc>
                  <a:txBody>
                    <a:bodyPr/>
                    <a:lstStyle/>
                    <a:p>
                      <a:pPr algn="ctr"/>
                      <a:r>
                        <a:rPr lang="en-US" sz="2000" dirty="0"/>
                        <a:t>October 3, 2019</a:t>
                      </a:r>
                    </a:p>
                  </a:txBody>
                  <a:tcPr anchor="ctr"/>
                </a:tc>
                <a:extLst>
                  <a:ext uri="{0D108BD9-81ED-4DB2-BD59-A6C34878D82A}">
                    <a16:rowId xmlns:a16="http://schemas.microsoft.com/office/drawing/2014/main" val="3868683838"/>
                  </a:ext>
                </a:extLst>
              </a:tr>
              <a:tr h="370840">
                <a:tc>
                  <a:txBody>
                    <a:bodyPr/>
                    <a:lstStyle/>
                    <a:p>
                      <a:pPr algn="ctr"/>
                      <a:r>
                        <a:rPr lang="en-US" sz="2000"/>
                        <a:t>Contract Awarded</a:t>
                      </a:r>
                    </a:p>
                  </a:txBody>
                  <a:tcPr anchor="ctr"/>
                </a:tc>
                <a:tc>
                  <a:txBody>
                    <a:bodyPr/>
                    <a:lstStyle/>
                    <a:p>
                      <a:pPr algn="ctr"/>
                      <a:r>
                        <a:rPr lang="en-US" sz="2000" dirty="0"/>
                        <a:t>January 14, 2020</a:t>
                      </a:r>
                    </a:p>
                  </a:txBody>
                  <a:tcPr anchor="ctr"/>
                </a:tc>
                <a:extLst>
                  <a:ext uri="{0D108BD9-81ED-4DB2-BD59-A6C34878D82A}">
                    <a16:rowId xmlns:a16="http://schemas.microsoft.com/office/drawing/2014/main" val="1663236046"/>
                  </a:ext>
                </a:extLst>
              </a:tr>
              <a:tr h="370840">
                <a:tc>
                  <a:txBody>
                    <a:bodyPr/>
                    <a:lstStyle/>
                    <a:p>
                      <a:pPr algn="ctr"/>
                      <a:r>
                        <a:rPr lang="en-US" sz="2000"/>
                        <a:t>Kick-Off Meeting</a:t>
                      </a:r>
                    </a:p>
                  </a:txBody>
                  <a:tcPr anchor="ctr"/>
                </a:tc>
                <a:tc>
                  <a:txBody>
                    <a:bodyPr/>
                    <a:lstStyle/>
                    <a:p>
                      <a:pPr algn="ctr"/>
                      <a:r>
                        <a:rPr lang="en-US" sz="2000"/>
                        <a:t>February 10, 2020</a:t>
                      </a:r>
                    </a:p>
                  </a:txBody>
                  <a:tcPr anchor="ctr"/>
                </a:tc>
                <a:extLst>
                  <a:ext uri="{0D108BD9-81ED-4DB2-BD59-A6C34878D82A}">
                    <a16:rowId xmlns:a16="http://schemas.microsoft.com/office/drawing/2014/main" val="927535964"/>
                  </a:ext>
                </a:extLst>
              </a:tr>
              <a:tr h="370840">
                <a:tc>
                  <a:txBody>
                    <a:bodyPr/>
                    <a:lstStyle/>
                    <a:p>
                      <a:pPr algn="ctr"/>
                      <a:r>
                        <a:rPr lang="en-US" sz="2000" dirty="0"/>
                        <a:t>Water Commission Meetings (9 meetings)</a:t>
                      </a:r>
                    </a:p>
                  </a:txBody>
                  <a:tcPr anchor="ctr"/>
                </a:tc>
                <a:tc>
                  <a:txBody>
                    <a:bodyPr/>
                    <a:lstStyle/>
                    <a:p>
                      <a:pPr algn="ctr"/>
                      <a:r>
                        <a:rPr lang="en-US" sz="2000" dirty="0"/>
                        <a:t>2020: May 4, June 1, September 14, November 2</a:t>
                      </a:r>
                    </a:p>
                    <a:p>
                      <a:pPr algn="ctr"/>
                      <a:r>
                        <a:rPr lang="en-US" sz="2000" dirty="0"/>
                        <a:t>2021: February 16, March 1, May 3, July 12, August 23</a:t>
                      </a:r>
                    </a:p>
                  </a:txBody>
                  <a:tcPr anchor="ctr"/>
                </a:tc>
                <a:extLst>
                  <a:ext uri="{0D108BD9-81ED-4DB2-BD59-A6C34878D82A}">
                    <a16:rowId xmlns:a16="http://schemas.microsoft.com/office/drawing/2014/main" val="884948185"/>
                  </a:ext>
                </a:extLst>
              </a:tr>
              <a:tr h="370840">
                <a:tc>
                  <a:txBody>
                    <a:bodyPr/>
                    <a:lstStyle/>
                    <a:p>
                      <a:pPr algn="ctr"/>
                      <a:r>
                        <a:rPr lang="en-US" sz="2000" dirty="0"/>
                        <a:t>Customer Panels (8 panels)</a:t>
                      </a:r>
                    </a:p>
                  </a:txBody>
                  <a:tcPr anchor="ctr"/>
                </a:tc>
                <a:tc>
                  <a:txBody>
                    <a:bodyPr/>
                    <a:lstStyle/>
                    <a:p>
                      <a:pPr algn="ctr"/>
                      <a:r>
                        <a:rPr lang="en-US" sz="2000" kern="1200" dirty="0">
                          <a:solidFill>
                            <a:schemeClr val="dk1"/>
                          </a:solidFill>
                          <a:latin typeface="+mn-lt"/>
                          <a:ea typeface="+mn-ea"/>
                          <a:cs typeface="+mn-cs"/>
                        </a:rPr>
                        <a:t>Commercial: April 7, April 21, May 5</a:t>
                      </a:r>
                    </a:p>
                    <a:p>
                      <a:pPr algn="ctr"/>
                      <a:r>
                        <a:rPr lang="en-US" sz="2000" kern="1200" dirty="0">
                          <a:solidFill>
                            <a:schemeClr val="dk1"/>
                          </a:solidFill>
                          <a:latin typeface="+mn-lt"/>
                          <a:ea typeface="+mn-ea"/>
                          <a:cs typeface="+mn-cs"/>
                        </a:rPr>
                        <a:t>Irrigation: April 7, April 21, May 5</a:t>
                      </a:r>
                    </a:p>
                    <a:p>
                      <a:pPr algn="ctr"/>
                      <a:r>
                        <a:rPr lang="en-US" sz="2000" kern="1200" dirty="0">
                          <a:solidFill>
                            <a:schemeClr val="dk1"/>
                          </a:solidFill>
                          <a:latin typeface="+mn-lt"/>
                          <a:ea typeface="+mn-ea"/>
                          <a:cs typeface="+mn-cs"/>
                        </a:rPr>
                        <a:t>Residential: June 8, June 22</a:t>
                      </a:r>
                    </a:p>
                  </a:txBody>
                  <a:tcPr anchor="ctr"/>
                </a:tc>
                <a:extLst>
                  <a:ext uri="{0D108BD9-81ED-4DB2-BD59-A6C34878D82A}">
                    <a16:rowId xmlns:a16="http://schemas.microsoft.com/office/drawing/2014/main" val="961345515"/>
                  </a:ext>
                </a:extLst>
              </a:tr>
              <a:tr h="370840">
                <a:tc>
                  <a:txBody>
                    <a:bodyPr/>
                    <a:lstStyle/>
                    <a:p>
                      <a:pPr algn="ctr"/>
                      <a:r>
                        <a:rPr lang="en-US" sz="2000" dirty="0"/>
                        <a:t>City Council Meetings (2 meetings)</a:t>
                      </a:r>
                    </a:p>
                  </a:txBody>
                  <a:tcPr anchor="ctr"/>
                </a:tc>
                <a:tc>
                  <a:txBody>
                    <a:bodyPr/>
                    <a:lstStyle/>
                    <a:p>
                      <a:pPr algn="ctr"/>
                      <a:r>
                        <a:rPr lang="en-US" sz="2000" dirty="0"/>
                        <a:t>April 6, 2021</a:t>
                      </a:r>
                      <a:br>
                        <a:rPr lang="en-US" sz="2000" dirty="0"/>
                      </a:br>
                      <a:r>
                        <a:rPr lang="en-US" sz="2000" dirty="0"/>
                        <a:t>September 21, 2021 (today’s meeting)</a:t>
                      </a:r>
                    </a:p>
                  </a:txBody>
                  <a:tcPr anchor="ctr"/>
                </a:tc>
                <a:extLst>
                  <a:ext uri="{0D108BD9-81ED-4DB2-BD59-A6C34878D82A}">
                    <a16:rowId xmlns:a16="http://schemas.microsoft.com/office/drawing/2014/main" val="246607301"/>
                  </a:ext>
                </a:extLst>
              </a:tr>
              <a:tr h="370840">
                <a:tc>
                  <a:txBody>
                    <a:bodyPr/>
                    <a:lstStyle/>
                    <a:p>
                      <a:pPr algn="ctr"/>
                      <a:r>
                        <a:rPr lang="en-US" sz="2000" dirty="0"/>
                        <a:t>Public Hearing</a:t>
                      </a:r>
                    </a:p>
                  </a:txBody>
                  <a:tcPr anchor="ctr"/>
                </a:tc>
                <a:tc>
                  <a:txBody>
                    <a:bodyPr/>
                    <a:lstStyle/>
                    <a:p>
                      <a:pPr algn="ctr"/>
                      <a:r>
                        <a:rPr lang="en-US" sz="2000" dirty="0"/>
                        <a:t>November 23, 2021</a:t>
                      </a:r>
                    </a:p>
                  </a:txBody>
                  <a:tcPr anchor="ctr"/>
                </a:tc>
                <a:extLst>
                  <a:ext uri="{0D108BD9-81ED-4DB2-BD59-A6C34878D82A}">
                    <a16:rowId xmlns:a16="http://schemas.microsoft.com/office/drawing/2014/main" val="1240128590"/>
                  </a:ext>
                </a:extLst>
              </a:tr>
            </a:tbl>
          </a:graphicData>
        </a:graphic>
      </p:graphicFrame>
      <p:sp>
        <p:nvSpPr>
          <p:cNvPr id="4" name="Slide Number Placeholder 3">
            <a:extLst>
              <a:ext uri="{FF2B5EF4-FFF2-40B4-BE49-F238E27FC236}">
                <a16:creationId xmlns:a16="http://schemas.microsoft.com/office/drawing/2014/main" id="{E1171793-9B38-4EFC-B69F-2B42356D18AD}"/>
              </a:ext>
            </a:extLst>
          </p:cNvPr>
          <p:cNvSpPr>
            <a:spLocks noGrp="1"/>
          </p:cNvSpPr>
          <p:nvPr>
            <p:ph type="sldNum" sz="quarter" idx="10"/>
          </p:nvPr>
        </p:nvSpPr>
        <p:spPr/>
        <p:txBody>
          <a:bodyPr/>
          <a:lstStyle/>
          <a:p>
            <a:fld id="{F9A1070B-E53E-4F23-90CF-57ED1B7E60C0}" type="slidenum">
              <a:rPr lang="en-US" smtClean="0"/>
              <a:pPr/>
              <a:t>4</a:t>
            </a:fld>
            <a:endParaRPr lang="en-US"/>
          </a:p>
        </p:txBody>
      </p:sp>
    </p:spTree>
    <p:extLst>
      <p:ext uri="{BB962C8B-B14F-4D97-AF65-F5344CB8AC3E}">
        <p14:creationId xmlns:p14="http://schemas.microsoft.com/office/powerpoint/2010/main" val="17316438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F062C-0CAB-41BE-861D-98E30623228C}"/>
              </a:ext>
            </a:extLst>
          </p:cNvPr>
          <p:cNvSpPr>
            <a:spLocks noGrp="1"/>
          </p:cNvSpPr>
          <p:nvPr>
            <p:ph type="title"/>
          </p:nvPr>
        </p:nvSpPr>
        <p:spPr/>
        <p:txBody>
          <a:bodyPr/>
          <a:lstStyle/>
          <a:p>
            <a:r>
              <a:rPr lang="en-US"/>
              <a:t>Peaking and Cost of Service</a:t>
            </a:r>
          </a:p>
        </p:txBody>
      </p:sp>
      <p:sp>
        <p:nvSpPr>
          <p:cNvPr id="3" name="Content Placeholder 2">
            <a:extLst>
              <a:ext uri="{FF2B5EF4-FFF2-40B4-BE49-F238E27FC236}">
                <a16:creationId xmlns:a16="http://schemas.microsoft.com/office/drawing/2014/main" id="{571ECEAE-7063-42EA-BD27-AC3F6F3B7790}"/>
              </a:ext>
            </a:extLst>
          </p:cNvPr>
          <p:cNvSpPr>
            <a:spLocks noGrp="1"/>
          </p:cNvSpPr>
          <p:nvPr>
            <p:ph idx="1"/>
          </p:nvPr>
        </p:nvSpPr>
        <p:spPr/>
        <p:txBody>
          <a:bodyPr>
            <a:normAutofit/>
          </a:bodyPr>
          <a:lstStyle/>
          <a:p>
            <a:r>
              <a:rPr lang="en-US" sz="2800"/>
              <a:t>Compared to the 2016 rate study, peaking has decreased for overall water system</a:t>
            </a:r>
          </a:p>
          <a:p>
            <a:r>
              <a:rPr lang="en-US" sz="2800"/>
              <a:t>Irrigation customers are peaking more while most other customer classes are peaking less</a:t>
            </a:r>
          </a:p>
          <a:p>
            <a:r>
              <a:rPr lang="en-US" sz="2800"/>
              <a:t>Given that cost of service is a zero-sum game, peaking costs on the commodity charge will shift significantly to Irrigation accounts</a:t>
            </a:r>
          </a:p>
        </p:txBody>
      </p:sp>
      <p:sp>
        <p:nvSpPr>
          <p:cNvPr id="4" name="Slide Number Placeholder 3">
            <a:extLst>
              <a:ext uri="{FF2B5EF4-FFF2-40B4-BE49-F238E27FC236}">
                <a16:creationId xmlns:a16="http://schemas.microsoft.com/office/drawing/2014/main" id="{E4AE7BF3-DF72-43ED-BA5C-988914D70B1E}"/>
              </a:ext>
            </a:extLst>
          </p:cNvPr>
          <p:cNvSpPr>
            <a:spLocks noGrp="1"/>
          </p:cNvSpPr>
          <p:nvPr>
            <p:ph type="sldNum" sz="quarter" idx="10"/>
          </p:nvPr>
        </p:nvSpPr>
        <p:spPr/>
        <p:txBody>
          <a:bodyPr/>
          <a:lstStyle/>
          <a:p>
            <a:fld id="{F9A1070B-E53E-4F23-90CF-57ED1B7E60C0}" type="slidenum">
              <a:rPr lang="en-US" smtClean="0"/>
              <a:pPr/>
              <a:t>40</a:t>
            </a:fld>
            <a:endParaRPr lang="en-US"/>
          </a:p>
        </p:txBody>
      </p:sp>
    </p:spTree>
    <p:extLst>
      <p:ext uri="{BB962C8B-B14F-4D97-AF65-F5344CB8AC3E}">
        <p14:creationId xmlns:p14="http://schemas.microsoft.com/office/powerpoint/2010/main" val="127545500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58652-DEDC-4B3B-8F30-59035EFABCC6}"/>
              </a:ext>
            </a:extLst>
          </p:cNvPr>
          <p:cNvSpPr>
            <a:spLocks noGrp="1"/>
          </p:cNvSpPr>
          <p:nvPr>
            <p:ph type="title"/>
          </p:nvPr>
        </p:nvSpPr>
        <p:spPr/>
        <p:txBody>
          <a:bodyPr/>
          <a:lstStyle/>
          <a:p>
            <a:r>
              <a:rPr lang="en-US"/>
              <a:t>RTS Charge (FY 2021 vs. COS)</a:t>
            </a:r>
          </a:p>
        </p:txBody>
      </p:sp>
      <p:graphicFrame>
        <p:nvGraphicFramePr>
          <p:cNvPr id="5" name="Table 5">
            <a:extLst>
              <a:ext uri="{FF2B5EF4-FFF2-40B4-BE49-F238E27FC236}">
                <a16:creationId xmlns:a16="http://schemas.microsoft.com/office/drawing/2014/main" id="{C2365F8D-CA14-40F8-AC24-CCF72377685B}"/>
              </a:ext>
            </a:extLst>
          </p:cNvPr>
          <p:cNvGraphicFramePr>
            <a:graphicFrameLocks noGrp="1"/>
          </p:cNvGraphicFramePr>
          <p:nvPr>
            <p:ph idx="1"/>
            <p:extLst>
              <p:ext uri="{D42A27DB-BD31-4B8C-83A1-F6EECF244321}">
                <p14:modId xmlns:p14="http://schemas.microsoft.com/office/powerpoint/2010/main" val="700151741"/>
              </p:ext>
            </p:extLst>
          </p:nvPr>
        </p:nvGraphicFramePr>
        <p:xfrm>
          <a:off x="1003300" y="1557338"/>
          <a:ext cx="10177454" cy="4439920"/>
        </p:xfrm>
        <a:graphic>
          <a:graphicData uri="http://schemas.openxmlformats.org/drawingml/2006/table">
            <a:tbl>
              <a:tblPr firstRow="1" bandRow="1">
                <a:tableStyleId>{073A0DAA-6AF3-43AB-8588-CEC1D06C72B9}</a:tableStyleId>
              </a:tblPr>
              <a:tblGrid>
                <a:gridCol w="1453922">
                  <a:extLst>
                    <a:ext uri="{9D8B030D-6E8A-4147-A177-3AD203B41FA5}">
                      <a16:colId xmlns:a16="http://schemas.microsoft.com/office/drawing/2014/main" val="3914345676"/>
                    </a:ext>
                  </a:extLst>
                </a:gridCol>
                <a:gridCol w="1453922">
                  <a:extLst>
                    <a:ext uri="{9D8B030D-6E8A-4147-A177-3AD203B41FA5}">
                      <a16:colId xmlns:a16="http://schemas.microsoft.com/office/drawing/2014/main" val="2826414510"/>
                    </a:ext>
                  </a:extLst>
                </a:gridCol>
                <a:gridCol w="1453922">
                  <a:extLst>
                    <a:ext uri="{9D8B030D-6E8A-4147-A177-3AD203B41FA5}">
                      <a16:colId xmlns:a16="http://schemas.microsoft.com/office/drawing/2014/main" val="2809600590"/>
                    </a:ext>
                  </a:extLst>
                </a:gridCol>
                <a:gridCol w="1453922">
                  <a:extLst>
                    <a:ext uri="{9D8B030D-6E8A-4147-A177-3AD203B41FA5}">
                      <a16:colId xmlns:a16="http://schemas.microsoft.com/office/drawing/2014/main" val="821791132"/>
                    </a:ext>
                  </a:extLst>
                </a:gridCol>
                <a:gridCol w="1453922">
                  <a:extLst>
                    <a:ext uri="{9D8B030D-6E8A-4147-A177-3AD203B41FA5}">
                      <a16:colId xmlns:a16="http://schemas.microsoft.com/office/drawing/2014/main" val="4271213485"/>
                    </a:ext>
                  </a:extLst>
                </a:gridCol>
                <a:gridCol w="1453922">
                  <a:extLst>
                    <a:ext uri="{9D8B030D-6E8A-4147-A177-3AD203B41FA5}">
                      <a16:colId xmlns:a16="http://schemas.microsoft.com/office/drawing/2014/main" val="2773526819"/>
                    </a:ext>
                  </a:extLst>
                </a:gridCol>
                <a:gridCol w="1453922">
                  <a:extLst>
                    <a:ext uri="{9D8B030D-6E8A-4147-A177-3AD203B41FA5}">
                      <a16:colId xmlns:a16="http://schemas.microsoft.com/office/drawing/2014/main" val="4094964748"/>
                    </a:ext>
                  </a:extLst>
                </a:gridCol>
              </a:tblGrid>
              <a:tr h="370840">
                <a:tc>
                  <a:txBody>
                    <a:bodyPr/>
                    <a:lstStyle/>
                    <a:p>
                      <a:pPr algn="l" fontAlgn="ctr"/>
                      <a:r>
                        <a:rPr lang="en-US" sz="1600" b="1" u="none" strike="noStrike">
                          <a:solidFill>
                            <a:schemeClr val="bg2"/>
                          </a:solidFill>
                          <a:effectLst/>
                          <a:latin typeface="Arial (Body)"/>
                        </a:rPr>
                        <a:t>Meter Size</a:t>
                      </a:r>
                      <a:endParaRPr lang="en-US" sz="1600" b="1" i="0" u="none" strike="noStrike">
                        <a:solidFill>
                          <a:schemeClr val="bg2"/>
                        </a:solidFill>
                        <a:effectLst/>
                        <a:latin typeface="Arial (Body)"/>
                      </a:endParaRPr>
                    </a:p>
                  </a:txBody>
                  <a:tcPr marL="45720" marR="45720" marT="0" marB="0" anchor="ctr"/>
                </a:tc>
                <a:tc>
                  <a:txBody>
                    <a:bodyPr/>
                    <a:lstStyle/>
                    <a:p>
                      <a:pPr algn="ctr" fontAlgn="ctr"/>
                      <a:r>
                        <a:rPr lang="en-US" sz="1600" b="1" u="none" strike="noStrike">
                          <a:solidFill>
                            <a:schemeClr val="bg2"/>
                          </a:solidFill>
                          <a:effectLst/>
                          <a:latin typeface="Arial (Body)"/>
                        </a:rPr>
                        <a:t>Meters &amp; Services</a:t>
                      </a:r>
                      <a:endParaRPr lang="en-US" sz="1600" b="1" i="0" u="none" strike="noStrike">
                        <a:solidFill>
                          <a:schemeClr val="bg2"/>
                        </a:solidFill>
                        <a:effectLst/>
                        <a:latin typeface="Arial (Body)"/>
                      </a:endParaRPr>
                    </a:p>
                  </a:txBody>
                  <a:tcPr marL="45720" marR="45720" marT="0" marB="0" anchor="ctr"/>
                </a:tc>
                <a:tc>
                  <a:txBody>
                    <a:bodyPr/>
                    <a:lstStyle/>
                    <a:p>
                      <a:pPr algn="ctr" fontAlgn="ctr"/>
                      <a:r>
                        <a:rPr lang="en-US" sz="1600" b="1" u="none" strike="noStrike">
                          <a:solidFill>
                            <a:schemeClr val="bg2"/>
                          </a:solidFill>
                          <a:effectLst/>
                          <a:latin typeface="Arial (Body)"/>
                        </a:rPr>
                        <a:t>Billing &amp; CS</a:t>
                      </a:r>
                      <a:endParaRPr lang="en-US" sz="1600" b="1" i="0" u="none" strike="noStrike">
                        <a:solidFill>
                          <a:schemeClr val="bg2"/>
                        </a:solidFill>
                        <a:effectLst/>
                        <a:latin typeface="Arial (Body)"/>
                      </a:endParaRPr>
                    </a:p>
                  </a:txBody>
                  <a:tcPr marL="45720" marR="45720" marT="0" marB="0" anchor="ctr"/>
                </a:tc>
                <a:tc>
                  <a:txBody>
                    <a:bodyPr/>
                    <a:lstStyle/>
                    <a:p>
                      <a:pPr algn="ctr" fontAlgn="ctr"/>
                      <a:r>
                        <a:rPr lang="en-US" sz="1600" b="1" u="none" strike="noStrike">
                          <a:solidFill>
                            <a:schemeClr val="bg2"/>
                          </a:solidFill>
                          <a:effectLst/>
                          <a:latin typeface="Arial (Body)"/>
                        </a:rPr>
                        <a:t>COS </a:t>
                      </a:r>
                      <a:br>
                        <a:rPr lang="en-US" sz="1600" b="1" u="none" strike="noStrike">
                          <a:solidFill>
                            <a:schemeClr val="bg2"/>
                          </a:solidFill>
                          <a:effectLst/>
                          <a:latin typeface="Arial (Body)"/>
                        </a:rPr>
                      </a:br>
                      <a:r>
                        <a:rPr lang="en-US" sz="1600" b="1" u="none" strike="noStrike">
                          <a:solidFill>
                            <a:schemeClr val="bg2"/>
                          </a:solidFill>
                          <a:effectLst/>
                          <a:latin typeface="Arial (Body)"/>
                        </a:rPr>
                        <a:t>Charge</a:t>
                      </a:r>
                      <a:endParaRPr lang="en-US" sz="1600" b="1" i="0" u="none" strike="noStrike">
                        <a:solidFill>
                          <a:schemeClr val="bg2"/>
                        </a:solidFill>
                        <a:effectLst/>
                        <a:latin typeface="Arial (Body)"/>
                      </a:endParaRPr>
                    </a:p>
                  </a:txBody>
                  <a:tcPr marL="45720" marR="45720" marT="0" marB="0" anchor="ctr"/>
                </a:tc>
                <a:tc>
                  <a:txBody>
                    <a:bodyPr/>
                    <a:lstStyle/>
                    <a:p>
                      <a:pPr algn="ctr" fontAlgn="ctr"/>
                      <a:r>
                        <a:rPr lang="en-US" sz="1600" b="1" u="none" strike="noStrike">
                          <a:solidFill>
                            <a:schemeClr val="bg2"/>
                          </a:solidFill>
                          <a:effectLst/>
                          <a:latin typeface="Arial (Body)"/>
                        </a:rPr>
                        <a:t>FY 2021 Charge (Inside)</a:t>
                      </a:r>
                      <a:endParaRPr lang="en-US" sz="1600" b="1" i="0" u="none" strike="noStrike">
                        <a:solidFill>
                          <a:schemeClr val="bg2"/>
                        </a:solidFill>
                        <a:effectLst/>
                        <a:latin typeface="Arial (Body)"/>
                      </a:endParaRPr>
                    </a:p>
                  </a:txBody>
                  <a:tcPr marL="45720" marR="45720" marT="0" marB="0" anchor="ctr"/>
                </a:tc>
                <a:tc>
                  <a:txBody>
                    <a:bodyPr/>
                    <a:lstStyle/>
                    <a:p>
                      <a:pPr algn="ctr" fontAlgn="ctr"/>
                      <a:r>
                        <a:rPr lang="en-US" sz="1600" b="1" u="none" strike="noStrike">
                          <a:solidFill>
                            <a:schemeClr val="bg2"/>
                          </a:solidFill>
                          <a:effectLst/>
                          <a:latin typeface="Arial (Body)"/>
                        </a:rPr>
                        <a:t>Difference ($)</a:t>
                      </a:r>
                      <a:endParaRPr lang="en-US" sz="1600" b="1" i="0" u="none" strike="noStrike">
                        <a:solidFill>
                          <a:schemeClr val="bg2"/>
                        </a:solidFill>
                        <a:effectLst/>
                        <a:latin typeface="Arial (Body)"/>
                      </a:endParaRPr>
                    </a:p>
                  </a:txBody>
                  <a:tcPr marL="45720" marR="45720" marT="0" marB="0" anchor="ctr"/>
                </a:tc>
                <a:tc>
                  <a:txBody>
                    <a:bodyPr/>
                    <a:lstStyle/>
                    <a:p>
                      <a:pPr lvl="0" algn="ctr">
                        <a:buNone/>
                      </a:pPr>
                      <a:r>
                        <a:rPr lang="en-US" sz="1600" b="1" u="none" strike="noStrike">
                          <a:solidFill>
                            <a:schemeClr val="bg2"/>
                          </a:solidFill>
                          <a:effectLst/>
                          <a:latin typeface="Arial (Body)"/>
                        </a:rPr>
                        <a:t>Number of Meters</a:t>
                      </a:r>
                    </a:p>
                  </a:txBody>
                  <a:tcPr marL="45720" marR="45720" marT="0" marB="0" anchor="ctr"/>
                </a:tc>
                <a:extLst>
                  <a:ext uri="{0D108BD9-81ED-4DB2-BD59-A6C34878D82A}">
                    <a16:rowId xmlns:a16="http://schemas.microsoft.com/office/drawing/2014/main" val="65587156"/>
                  </a:ext>
                </a:extLst>
              </a:tr>
              <a:tr h="370840">
                <a:tc>
                  <a:txBody>
                    <a:bodyPr/>
                    <a:lstStyle/>
                    <a:p>
                      <a:pPr algn="l" fontAlgn="b"/>
                      <a:r>
                        <a:rPr lang="en-US" sz="1600" b="0" u="none" strike="noStrike">
                          <a:solidFill>
                            <a:schemeClr val="tx1"/>
                          </a:solidFill>
                          <a:effectLst/>
                          <a:latin typeface="Arial (Body)"/>
                        </a:rPr>
                        <a:t>5/8 inch</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$2.05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$9.53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1" u="none" strike="noStrike">
                          <a:solidFill>
                            <a:schemeClr val="tx1"/>
                          </a:solidFill>
                          <a:effectLst/>
                          <a:latin typeface="Arial (Body)"/>
                        </a:rPr>
                        <a:t>$11.58 </a:t>
                      </a:r>
                      <a:endParaRPr lang="en-US" sz="1600" b="1"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$10.71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$0.87 </a:t>
                      </a:r>
                      <a:endParaRPr lang="en-US" sz="1600" b="0" i="0" u="none" strike="noStrike">
                        <a:solidFill>
                          <a:schemeClr val="tx1"/>
                        </a:solidFill>
                        <a:effectLst/>
                        <a:latin typeface="Arial (Body)"/>
                      </a:endParaRPr>
                    </a:p>
                  </a:txBody>
                  <a:tcPr marL="45720" marR="45720" marT="0" marB="0" anchor="ctr"/>
                </a:tc>
                <a:tc>
                  <a:txBody>
                    <a:bodyPr/>
                    <a:lstStyle/>
                    <a:p>
                      <a:pPr lvl="0" algn="r">
                        <a:buNone/>
                      </a:pPr>
                      <a:r>
                        <a:rPr lang="en-US" sz="1600" b="0" u="none" strike="noStrike">
                          <a:solidFill>
                            <a:schemeClr val="tx1"/>
                          </a:solidFill>
                          <a:effectLst/>
                          <a:latin typeface="Arial (Body)"/>
                        </a:rPr>
                        <a:t>21,719</a:t>
                      </a:r>
                    </a:p>
                  </a:txBody>
                  <a:tcPr marL="45720" marR="45720" marT="0" marB="0" anchor="ctr"/>
                </a:tc>
                <a:extLst>
                  <a:ext uri="{0D108BD9-81ED-4DB2-BD59-A6C34878D82A}">
                    <a16:rowId xmlns:a16="http://schemas.microsoft.com/office/drawing/2014/main" val="3906669482"/>
                  </a:ext>
                </a:extLst>
              </a:tr>
              <a:tr h="370840">
                <a:tc>
                  <a:txBody>
                    <a:bodyPr/>
                    <a:lstStyle/>
                    <a:p>
                      <a:pPr algn="l" fontAlgn="b"/>
                      <a:r>
                        <a:rPr lang="en-US" sz="1600" b="0" u="none" strike="noStrike">
                          <a:solidFill>
                            <a:schemeClr val="tx1"/>
                          </a:solidFill>
                          <a:effectLst/>
                          <a:latin typeface="Arial (Body)"/>
                        </a:rPr>
                        <a:t>3/4 inch</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$2.26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$9.53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1" u="none" strike="noStrike">
                          <a:solidFill>
                            <a:schemeClr val="tx1"/>
                          </a:solidFill>
                          <a:effectLst/>
                          <a:latin typeface="Arial (Body)"/>
                        </a:rPr>
                        <a:t>$11.79 </a:t>
                      </a:r>
                      <a:endParaRPr lang="en-US" sz="1600" b="1"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$10.99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$0.80 </a:t>
                      </a:r>
                      <a:endParaRPr lang="en-US" sz="1600" b="0" i="0" u="none" strike="noStrike">
                        <a:solidFill>
                          <a:schemeClr val="tx1"/>
                        </a:solidFill>
                        <a:effectLst/>
                        <a:latin typeface="Arial (Body)"/>
                      </a:endParaRPr>
                    </a:p>
                  </a:txBody>
                  <a:tcPr marL="45720" marR="45720" marT="0" marB="0" anchor="ctr"/>
                </a:tc>
                <a:tc>
                  <a:txBody>
                    <a:bodyPr/>
                    <a:lstStyle/>
                    <a:p>
                      <a:pPr lvl="0" algn="r">
                        <a:buNone/>
                      </a:pPr>
                      <a:r>
                        <a:rPr lang="en-US" sz="1600" b="0" u="none" strike="noStrike">
                          <a:solidFill>
                            <a:schemeClr val="tx1"/>
                          </a:solidFill>
                          <a:effectLst/>
                          <a:latin typeface="Arial (Body)"/>
                        </a:rPr>
                        <a:t>498</a:t>
                      </a:r>
                    </a:p>
                  </a:txBody>
                  <a:tcPr marL="45720" marR="45720" marT="0" marB="0" anchor="ctr"/>
                </a:tc>
                <a:extLst>
                  <a:ext uri="{0D108BD9-81ED-4DB2-BD59-A6C34878D82A}">
                    <a16:rowId xmlns:a16="http://schemas.microsoft.com/office/drawing/2014/main" val="1047367196"/>
                  </a:ext>
                </a:extLst>
              </a:tr>
              <a:tr h="370840">
                <a:tc>
                  <a:txBody>
                    <a:bodyPr/>
                    <a:lstStyle/>
                    <a:p>
                      <a:pPr algn="l" fontAlgn="b"/>
                      <a:r>
                        <a:rPr lang="en-US" sz="1600" b="0" u="none" strike="noStrike">
                          <a:solidFill>
                            <a:schemeClr val="tx1"/>
                          </a:solidFill>
                          <a:effectLst/>
                          <a:latin typeface="Arial (Body)"/>
                        </a:rPr>
                        <a:t>1 inch</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$2.87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$9.53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1" u="none" strike="noStrike">
                          <a:solidFill>
                            <a:schemeClr val="tx1"/>
                          </a:solidFill>
                          <a:effectLst/>
                          <a:latin typeface="Arial (Body)"/>
                        </a:rPr>
                        <a:t>$12.41 </a:t>
                      </a:r>
                      <a:endParaRPr lang="en-US" sz="1600" b="1"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$11.83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$0.58 </a:t>
                      </a:r>
                      <a:endParaRPr lang="en-US" sz="1600" b="0" i="0" u="none" strike="noStrike">
                        <a:solidFill>
                          <a:schemeClr val="tx1"/>
                        </a:solidFill>
                        <a:effectLst/>
                        <a:latin typeface="Arial (Body)"/>
                      </a:endParaRPr>
                    </a:p>
                  </a:txBody>
                  <a:tcPr marL="45720" marR="45720" marT="0" marB="0" anchor="ctr"/>
                </a:tc>
                <a:tc>
                  <a:txBody>
                    <a:bodyPr/>
                    <a:lstStyle/>
                    <a:p>
                      <a:pPr lvl="0" algn="r">
                        <a:buNone/>
                      </a:pPr>
                      <a:r>
                        <a:rPr lang="en-US" sz="1600" b="0" u="none" strike="noStrike">
                          <a:solidFill>
                            <a:schemeClr val="tx1"/>
                          </a:solidFill>
                          <a:effectLst/>
                          <a:latin typeface="Arial (Body)"/>
                        </a:rPr>
                        <a:t>1,461</a:t>
                      </a:r>
                    </a:p>
                  </a:txBody>
                  <a:tcPr marL="45720" marR="45720" marT="0" marB="0" anchor="ctr"/>
                </a:tc>
                <a:extLst>
                  <a:ext uri="{0D108BD9-81ED-4DB2-BD59-A6C34878D82A}">
                    <a16:rowId xmlns:a16="http://schemas.microsoft.com/office/drawing/2014/main" val="1961541683"/>
                  </a:ext>
                </a:extLst>
              </a:tr>
              <a:tr h="370840">
                <a:tc>
                  <a:txBody>
                    <a:bodyPr/>
                    <a:lstStyle/>
                    <a:p>
                      <a:pPr algn="l" fontAlgn="b"/>
                      <a:r>
                        <a:rPr lang="en-US" sz="1600" b="0" u="none" strike="noStrike">
                          <a:solidFill>
                            <a:schemeClr val="tx1"/>
                          </a:solidFill>
                          <a:effectLst/>
                          <a:latin typeface="Arial (Body)"/>
                        </a:rPr>
                        <a:t>1-1/2 inch</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$3.69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$9.53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1" u="none" strike="noStrike">
                          <a:solidFill>
                            <a:schemeClr val="tx1"/>
                          </a:solidFill>
                          <a:effectLst/>
                          <a:latin typeface="Arial (Body)"/>
                        </a:rPr>
                        <a:t>$13.23 </a:t>
                      </a:r>
                      <a:endParaRPr lang="en-US" sz="1600" b="1"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$12.94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$0.29 </a:t>
                      </a:r>
                      <a:endParaRPr lang="en-US" sz="1600" b="0" i="0" u="none" strike="noStrike">
                        <a:solidFill>
                          <a:schemeClr val="tx1"/>
                        </a:solidFill>
                        <a:effectLst/>
                        <a:latin typeface="Arial (Body)"/>
                      </a:endParaRPr>
                    </a:p>
                  </a:txBody>
                  <a:tcPr marL="45720" marR="45720" marT="0" marB="0" anchor="ctr"/>
                </a:tc>
                <a:tc>
                  <a:txBody>
                    <a:bodyPr/>
                    <a:lstStyle/>
                    <a:p>
                      <a:pPr lvl="0" algn="r">
                        <a:buNone/>
                      </a:pPr>
                      <a:r>
                        <a:rPr lang="en-US" sz="1600" b="0" u="none" strike="noStrike">
                          <a:solidFill>
                            <a:schemeClr val="tx1"/>
                          </a:solidFill>
                          <a:effectLst/>
                          <a:latin typeface="Arial (Body)"/>
                        </a:rPr>
                        <a:t>466</a:t>
                      </a:r>
                    </a:p>
                  </a:txBody>
                  <a:tcPr marL="45720" marR="45720" marT="0" marB="0" anchor="ctr"/>
                </a:tc>
                <a:extLst>
                  <a:ext uri="{0D108BD9-81ED-4DB2-BD59-A6C34878D82A}">
                    <a16:rowId xmlns:a16="http://schemas.microsoft.com/office/drawing/2014/main" val="176645358"/>
                  </a:ext>
                </a:extLst>
              </a:tr>
              <a:tr h="370840">
                <a:tc>
                  <a:txBody>
                    <a:bodyPr/>
                    <a:lstStyle/>
                    <a:p>
                      <a:pPr algn="l" fontAlgn="b"/>
                      <a:r>
                        <a:rPr lang="en-US" sz="1600" b="0" u="none" strike="noStrike">
                          <a:solidFill>
                            <a:schemeClr val="tx1"/>
                          </a:solidFill>
                          <a:effectLst/>
                          <a:latin typeface="Arial (Body)"/>
                        </a:rPr>
                        <a:t>2 inch</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$5.95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$9.53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1" u="none" strike="noStrike">
                          <a:solidFill>
                            <a:schemeClr val="tx1"/>
                          </a:solidFill>
                          <a:effectLst/>
                          <a:latin typeface="Arial (Body)"/>
                        </a:rPr>
                        <a:t>$15.48 </a:t>
                      </a:r>
                      <a:endParaRPr lang="en-US" sz="1600" b="1"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$16.02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($0.54)</a:t>
                      </a:r>
                      <a:endParaRPr lang="en-US" sz="1600" b="0" i="0" u="none" strike="noStrike">
                        <a:solidFill>
                          <a:schemeClr val="tx1"/>
                        </a:solidFill>
                        <a:effectLst/>
                        <a:latin typeface="Arial (Body)"/>
                      </a:endParaRPr>
                    </a:p>
                  </a:txBody>
                  <a:tcPr marL="45720" marR="45720" marT="0" marB="0" anchor="ctr"/>
                </a:tc>
                <a:tc>
                  <a:txBody>
                    <a:bodyPr/>
                    <a:lstStyle/>
                    <a:p>
                      <a:pPr lvl="0" algn="r">
                        <a:buNone/>
                      </a:pPr>
                      <a:r>
                        <a:rPr lang="en-US" sz="1600" b="0" u="none" strike="noStrike">
                          <a:solidFill>
                            <a:schemeClr val="tx1"/>
                          </a:solidFill>
                          <a:effectLst/>
                          <a:latin typeface="Arial (Body)"/>
                        </a:rPr>
                        <a:t>411</a:t>
                      </a:r>
                    </a:p>
                  </a:txBody>
                  <a:tcPr marL="45720" marR="45720" marT="0" marB="0" anchor="ctr"/>
                </a:tc>
                <a:extLst>
                  <a:ext uri="{0D108BD9-81ED-4DB2-BD59-A6C34878D82A}">
                    <a16:rowId xmlns:a16="http://schemas.microsoft.com/office/drawing/2014/main" val="2876130003"/>
                  </a:ext>
                </a:extLst>
              </a:tr>
              <a:tr h="370840">
                <a:tc>
                  <a:txBody>
                    <a:bodyPr/>
                    <a:lstStyle/>
                    <a:p>
                      <a:pPr algn="l" fontAlgn="b"/>
                      <a:r>
                        <a:rPr lang="en-US" sz="1600" b="0" u="none" strike="noStrike">
                          <a:solidFill>
                            <a:schemeClr val="tx1"/>
                          </a:solidFill>
                          <a:effectLst/>
                          <a:latin typeface="Arial (Body)"/>
                        </a:rPr>
                        <a:t>3 inch</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$22.58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$9.53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1" u="none" strike="noStrike">
                          <a:solidFill>
                            <a:schemeClr val="tx1"/>
                          </a:solidFill>
                          <a:effectLst/>
                          <a:latin typeface="Arial (Body)"/>
                        </a:rPr>
                        <a:t>$32.11 </a:t>
                      </a:r>
                      <a:endParaRPr lang="en-US" sz="1600" b="1"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$38.71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($6.60)</a:t>
                      </a:r>
                      <a:endParaRPr lang="en-US" sz="1600" b="0" i="0" u="none" strike="noStrike">
                        <a:solidFill>
                          <a:schemeClr val="tx1"/>
                        </a:solidFill>
                        <a:effectLst/>
                        <a:latin typeface="Arial (Body)"/>
                      </a:endParaRPr>
                    </a:p>
                  </a:txBody>
                  <a:tcPr marL="45720" marR="45720" marT="0" marB="0" anchor="ctr"/>
                </a:tc>
                <a:tc>
                  <a:txBody>
                    <a:bodyPr/>
                    <a:lstStyle/>
                    <a:p>
                      <a:pPr lvl="0" algn="r">
                        <a:buNone/>
                      </a:pPr>
                      <a:r>
                        <a:rPr lang="en-US" sz="1600" b="0" u="none" strike="noStrike">
                          <a:solidFill>
                            <a:schemeClr val="tx1"/>
                          </a:solidFill>
                          <a:effectLst/>
                          <a:latin typeface="Arial (Body)"/>
                        </a:rPr>
                        <a:t>47</a:t>
                      </a:r>
                    </a:p>
                  </a:txBody>
                  <a:tcPr marL="45720" marR="45720" marT="0" marB="0" anchor="ctr"/>
                </a:tc>
                <a:extLst>
                  <a:ext uri="{0D108BD9-81ED-4DB2-BD59-A6C34878D82A}">
                    <a16:rowId xmlns:a16="http://schemas.microsoft.com/office/drawing/2014/main" val="3709607593"/>
                  </a:ext>
                </a:extLst>
              </a:tr>
              <a:tr h="370840">
                <a:tc>
                  <a:txBody>
                    <a:bodyPr/>
                    <a:lstStyle/>
                    <a:p>
                      <a:pPr algn="l" fontAlgn="b"/>
                      <a:r>
                        <a:rPr lang="en-US" sz="1600" b="0" u="none" strike="noStrike">
                          <a:solidFill>
                            <a:schemeClr val="tx1"/>
                          </a:solidFill>
                          <a:effectLst/>
                          <a:latin typeface="Arial (Body)"/>
                        </a:rPr>
                        <a:t>4 inch</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$28.74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$9.53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1" u="none" strike="noStrike">
                          <a:solidFill>
                            <a:schemeClr val="tx1"/>
                          </a:solidFill>
                          <a:effectLst/>
                          <a:latin typeface="Arial (Body)"/>
                        </a:rPr>
                        <a:t>$38.27 </a:t>
                      </a:r>
                      <a:endParaRPr lang="en-US" sz="1600" b="1"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$47.11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($8.84)</a:t>
                      </a:r>
                      <a:endParaRPr lang="en-US" sz="1600" b="0" i="0" u="none" strike="noStrike">
                        <a:solidFill>
                          <a:schemeClr val="tx1"/>
                        </a:solidFill>
                        <a:effectLst/>
                        <a:latin typeface="Arial (Body)"/>
                      </a:endParaRPr>
                    </a:p>
                  </a:txBody>
                  <a:tcPr marL="45720" marR="45720" marT="0" marB="0" anchor="ctr"/>
                </a:tc>
                <a:tc>
                  <a:txBody>
                    <a:bodyPr/>
                    <a:lstStyle/>
                    <a:p>
                      <a:pPr lvl="0" algn="r">
                        <a:buNone/>
                      </a:pPr>
                      <a:r>
                        <a:rPr lang="en-US" sz="1600" b="0" u="none" strike="noStrike">
                          <a:solidFill>
                            <a:schemeClr val="tx1"/>
                          </a:solidFill>
                          <a:effectLst/>
                          <a:latin typeface="Arial (Body)"/>
                        </a:rPr>
                        <a:t>23</a:t>
                      </a:r>
                    </a:p>
                  </a:txBody>
                  <a:tcPr marL="45720" marR="45720" marT="0" marB="0" anchor="ctr"/>
                </a:tc>
                <a:extLst>
                  <a:ext uri="{0D108BD9-81ED-4DB2-BD59-A6C34878D82A}">
                    <a16:rowId xmlns:a16="http://schemas.microsoft.com/office/drawing/2014/main" val="3082626360"/>
                  </a:ext>
                </a:extLst>
              </a:tr>
              <a:tr h="370840">
                <a:tc>
                  <a:txBody>
                    <a:bodyPr/>
                    <a:lstStyle/>
                    <a:p>
                      <a:pPr algn="l" fontAlgn="b"/>
                      <a:r>
                        <a:rPr lang="en-US" sz="1600" b="0" u="none" strike="noStrike">
                          <a:solidFill>
                            <a:schemeClr val="tx1"/>
                          </a:solidFill>
                          <a:effectLst/>
                          <a:latin typeface="Arial (Body)"/>
                        </a:rPr>
                        <a:t>6 inch</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$43.10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$9.53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1" u="none" strike="noStrike">
                          <a:solidFill>
                            <a:schemeClr val="tx1"/>
                          </a:solidFill>
                          <a:effectLst/>
                          <a:latin typeface="Arial (Body)"/>
                        </a:rPr>
                        <a:t>$52.63 </a:t>
                      </a:r>
                      <a:endParaRPr lang="en-US" sz="1600" b="1"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$66.71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($14.08)</a:t>
                      </a:r>
                      <a:endParaRPr lang="en-US" sz="1600" b="0" i="0" u="none" strike="noStrike">
                        <a:solidFill>
                          <a:schemeClr val="tx1"/>
                        </a:solidFill>
                        <a:effectLst/>
                        <a:latin typeface="Arial (Body)"/>
                      </a:endParaRPr>
                    </a:p>
                  </a:txBody>
                  <a:tcPr marL="45720" marR="45720" marT="0" marB="0" anchor="ctr"/>
                </a:tc>
                <a:tc>
                  <a:txBody>
                    <a:bodyPr/>
                    <a:lstStyle/>
                    <a:p>
                      <a:pPr lvl="0" algn="r">
                        <a:buNone/>
                      </a:pPr>
                      <a:r>
                        <a:rPr lang="en-US" sz="1600" b="0" u="none" strike="noStrike">
                          <a:solidFill>
                            <a:schemeClr val="tx1"/>
                          </a:solidFill>
                          <a:effectLst/>
                          <a:latin typeface="Arial (Body)"/>
                        </a:rPr>
                        <a:t>12</a:t>
                      </a:r>
                    </a:p>
                  </a:txBody>
                  <a:tcPr marL="45720" marR="45720" marT="0" marB="0" anchor="ctr"/>
                </a:tc>
                <a:extLst>
                  <a:ext uri="{0D108BD9-81ED-4DB2-BD59-A6C34878D82A}">
                    <a16:rowId xmlns:a16="http://schemas.microsoft.com/office/drawing/2014/main" val="2658393995"/>
                  </a:ext>
                </a:extLst>
              </a:tr>
              <a:tr h="370840">
                <a:tc>
                  <a:txBody>
                    <a:bodyPr/>
                    <a:lstStyle/>
                    <a:p>
                      <a:pPr algn="l" fontAlgn="b"/>
                      <a:r>
                        <a:rPr lang="en-US" sz="1600" b="0" u="none" strike="noStrike">
                          <a:solidFill>
                            <a:schemeClr val="tx1"/>
                          </a:solidFill>
                          <a:effectLst/>
                          <a:latin typeface="Arial (Body)"/>
                        </a:rPr>
                        <a:t>8 inch</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$59.52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$9.53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1" u="none" strike="noStrike">
                          <a:solidFill>
                            <a:schemeClr val="tx1"/>
                          </a:solidFill>
                          <a:effectLst/>
                          <a:latin typeface="Arial (Body)"/>
                        </a:rPr>
                        <a:t>$69.05 </a:t>
                      </a:r>
                      <a:endParaRPr lang="en-US" sz="1600" b="1"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$89.11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($20.06)</a:t>
                      </a:r>
                      <a:endParaRPr lang="en-US" sz="1600" b="0" i="0" u="none" strike="noStrike">
                        <a:solidFill>
                          <a:schemeClr val="tx1"/>
                        </a:solidFill>
                        <a:effectLst/>
                        <a:latin typeface="Arial (Body)"/>
                      </a:endParaRPr>
                    </a:p>
                  </a:txBody>
                  <a:tcPr marL="45720" marR="45720" marT="0" marB="0" anchor="ctr"/>
                </a:tc>
                <a:tc>
                  <a:txBody>
                    <a:bodyPr/>
                    <a:lstStyle/>
                    <a:p>
                      <a:pPr lvl="0" algn="r">
                        <a:buNone/>
                      </a:pPr>
                      <a:r>
                        <a:rPr lang="en-US" sz="1600" b="0" u="none" strike="noStrike">
                          <a:solidFill>
                            <a:schemeClr val="tx1"/>
                          </a:solidFill>
                          <a:effectLst/>
                          <a:latin typeface="Arial (Body)"/>
                        </a:rPr>
                        <a:t>4</a:t>
                      </a:r>
                    </a:p>
                  </a:txBody>
                  <a:tcPr marL="45720" marR="45720" marT="0" marB="0" anchor="ctr"/>
                </a:tc>
                <a:extLst>
                  <a:ext uri="{0D108BD9-81ED-4DB2-BD59-A6C34878D82A}">
                    <a16:rowId xmlns:a16="http://schemas.microsoft.com/office/drawing/2014/main" val="3715838096"/>
                  </a:ext>
                </a:extLst>
              </a:tr>
              <a:tr h="370840">
                <a:tc>
                  <a:txBody>
                    <a:bodyPr/>
                    <a:lstStyle/>
                    <a:p>
                      <a:pPr algn="l" fontAlgn="b"/>
                      <a:r>
                        <a:rPr lang="en-US" sz="1600" b="0" u="none" strike="noStrike">
                          <a:solidFill>
                            <a:schemeClr val="tx1"/>
                          </a:solidFill>
                          <a:effectLst/>
                          <a:latin typeface="Arial (Body)"/>
                        </a:rPr>
                        <a:t>10 inch</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$78.00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$9.53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1" u="none" strike="noStrike">
                          <a:solidFill>
                            <a:schemeClr val="tx1"/>
                          </a:solidFill>
                          <a:effectLst/>
                          <a:latin typeface="Arial (Body)"/>
                        </a:rPr>
                        <a:t>$87.53 </a:t>
                      </a:r>
                      <a:endParaRPr lang="en-US" sz="1600" b="1"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$114.32 </a:t>
                      </a:r>
                      <a:endParaRPr lang="en-US" sz="1600" b="0" i="0" u="none" strike="noStrike">
                        <a:solidFill>
                          <a:schemeClr val="tx1"/>
                        </a:solidFill>
                        <a:effectLst/>
                        <a:latin typeface="Arial (Body)"/>
                      </a:endParaRPr>
                    </a:p>
                  </a:txBody>
                  <a:tcPr marL="45720" marR="45720" marT="0" marB="0" anchor="ctr"/>
                </a:tc>
                <a:tc>
                  <a:txBody>
                    <a:bodyPr/>
                    <a:lstStyle/>
                    <a:p>
                      <a:pPr algn="r" fontAlgn="b"/>
                      <a:r>
                        <a:rPr lang="en-US" sz="1600" b="0" u="none" strike="noStrike">
                          <a:solidFill>
                            <a:schemeClr val="tx1"/>
                          </a:solidFill>
                          <a:effectLst/>
                          <a:latin typeface="Arial (Body)"/>
                        </a:rPr>
                        <a:t>($26.79)</a:t>
                      </a:r>
                      <a:endParaRPr lang="en-US" sz="1600" b="0" i="0" u="none" strike="noStrike">
                        <a:solidFill>
                          <a:schemeClr val="tx1"/>
                        </a:solidFill>
                        <a:effectLst/>
                        <a:latin typeface="Arial (Body)"/>
                      </a:endParaRPr>
                    </a:p>
                  </a:txBody>
                  <a:tcPr marL="45720" marR="45720" marT="0" marB="0" anchor="ctr"/>
                </a:tc>
                <a:tc>
                  <a:txBody>
                    <a:bodyPr/>
                    <a:lstStyle/>
                    <a:p>
                      <a:pPr lvl="0" algn="r">
                        <a:buNone/>
                      </a:pPr>
                      <a:r>
                        <a:rPr lang="en-US" sz="1600" b="0" u="none" strike="noStrike">
                          <a:solidFill>
                            <a:schemeClr val="tx1"/>
                          </a:solidFill>
                          <a:effectLst/>
                          <a:latin typeface="Arial (Body)"/>
                        </a:rPr>
                        <a:t>3</a:t>
                      </a:r>
                    </a:p>
                  </a:txBody>
                  <a:tcPr marL="45720" marR="45720" marT="0" marB="0" anchor="ctr"/>
                </a:tc>
                <a:extLst>
                  <a:ext uri="{0D108BD9-81ED-4DB2-BD59-A6C34878D82A}">
                    <a16:rowId xmlns:a16="http://schemas.microsoft.com/office/drawing/2014/main" val="3654126298"/>
                  </a:ext>
                </a:extLst>
              </a:tr>
            </a:tbl>
          </a:graphicData>
        </a:graphic>
      </p:graphicFrame>
      <p:sp>
        <p:nvSpPr>
          <p:cNvPr id="4" name="Slide Number Placeholder 3">
            <a:extLst>
              <a:ext uri="{FF2B5EF4-FFF2-40B4-BE49-F238E27FC236}">
                <a16:creationId xmlns:a16="http://schemas.microsoft.com/office/drawing/2014/main" id="{30E86362-7536-4866-B61D-B21F6D475D3C}"/>
              </a:ext>
            </a:extLst>
          </p:cNvPr>
          <p:cNvSpPr>
            <a:spLocks noGrp="1"/>
          </p:cNvSpPr>
          <p:nvPr>
            <p:ph type="sldNum" sz="quarter" idx="10"/>
          </p:nvPr>
        </p:nvSpPr>
        <p:spPr/>
        <p:txBody>
          <a:bodyPr/>
          <a:lstStyle/>
          <a:p>
            <a:fld id="{F9A1070B-E53E-4F23-90CF-57ED1B7E60C0}" type="slidenum">
              <a:rPr lang="en-US" smtClean="0"/>
              <a:pPr/>
              <a:t>41</a:t>
            </a:fld>
            <a:endParaRPr lang="en-US"/>
          </a:p>
        </p:txBody>
      </p:sp>
    </p:spTree>
    <p:extLst>
      <p:ext uri="{BB962C8B-B14F-4D97-AF65-F5344CB8AC3E}">
        <p14:creationId xmlns:p14="http://schemas.microsoft.com/office/powerpoint/2010/main" val="5334148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6B23B-F159-4813-98E9-8EAF7A4E6730}"/>
              </a:ext>
            </a:extLst>
          </p:cNvPr>
          <p:cNvSpPr>
            <a:spLocks noGrp="1"/>
          </p:cNvSpPr>
          <p:nvPr>
            <p:ph type="title"/>
          </p:nvPr>
        </p:nvSpPr>
        <p:spPr/>
        <p:txBody>
          <a:bodyPr/>
          <a:lstStyle/>
          <a:p>
            <a:r>
              <a:rPr lang="en-US"/>
              <a:t>Commodity Charge (FY 2021 vs. COS)</a:t>
            </a:r>
          </a:p>
        </p:txBody>
      </p:sp>
      <p:graphicFrame>
        <p:nvGraphicFramePr>
          <p:cNvPr id="5" name="Table 5">
            <a:extLst>
              <a:ext uri="{FF2B5EF4-FFF2-40B4-BE49-F238E27FC236}">
                <a16:creationId xmlns:a16="http://schemas.microsoft.com/office/drawing/2014/main" id="{EC654B4D-EC2E-40D0-9D0F-691BEC2BA65D}"/>
              </a:ext>
            </a:extLst>
          </p:cNvPr>
          <p:cNvGraphicFramePr>
            <a:graphicFrameLocks noGrp="1"/>
          </p:cNvGraphicFramePr>
          <p:nvPr>
            <p:ph idx="1"/>
            <p:extLst>
              <p:ext uri="{D42A27DB-BD31-4B8C-83A1-F6EECF244321}">
                <p14:modId xmlns:p14="http://schemas.microsoft.com/office/powerpoint/2010/main" val="3887043046"/>
              </p:ext>
            </p:extLst>
          </p:nvPr>
        </p:nvGraphicFramePr>
        <p:xfrm>
          <a:off x="1003300" y="1557338"/>
          <a:ext cx="10177457" cy="4810760"/>
        </p:xfrm>
        <a:graphic>
          <a:graphicData uri="http://schemas.openxmlformats.org/drawingml/2006/table">
            <a:tbl>
              <a:tblPr firstRow="1" bandRow="1">
                <a:tableStyleId>{073A0DAA-6AF3-43AB-8588-CEC1D06C72B9}</a:tableStyleId>
              </a:tblPr>
              <a:tblGrid>
                <a:gridCol w="1487237">
                  <a:extLst>
                    <a:ext uri="{9D8B030D-6E8A-4147-A177-3AD203B41FA5}">
                      <a16:colId xmlns:a16="http://schemas.microsoft.com/office/drawing/2014/main" val="1111162423"/>
                    </a:ext>
                  </a:extLst>
                </a:gridCol>
                <a:gridCol w="1241460">
                  <a:extLst>
                    <a:ext uri="{9D8B030D-6E8A-4147-A177-3AD203B41FA5}">
                      <a16:colId xmlns:a16="http://schemas.microsoft.com/office/drawing/2014/main" val="2793170297"/>
                    </a:ext>
                  </a:extLst>
                </a:gridCol>
                <a:gridCol w="1241460">
                  <a:extLst>
                    <a:ext uri="{9D8B030D-6E8A-4147-A177-3AD203B41FA5}">
                      <a16:colId xmlns:a16="http://schemas.microsoft.com/office/drawing/2014/main" val="4067990990"/>
                    </a:ext>
                  </a:extLst>
                </a:gridCol>
                <a:gridCol w="1241460">
                  <a:extLst>
                    <a:ext uri="{9D8B030D-6E8A-4147-A177-3AD203B41FA5}">
                      <a16:colId xmlns:a16="http://schemas.microsoft.com/office/drawing/2014/main" val="480147758"/>
                    </a:ext>
                  </a:extLst>
                </a:gridCol>
                <a:gridCol w="1241460">
                  <a:extLst>
                    <a:ext uri="{9D8B030D-6E8A-4147-A177-3AD203B41FA5}">
                      <a16:colId xmlns:a16="http://schemas.microsoft.com/office/drawing/2014/main" val="2346076686"/>
                    </a:ext>
                  </a:extLst>
                </a:gridCol>
                <a:gridCol w="1241460">
                  <a:extLst>
                    <a:ext uri="{9D8B030D-6E8A-4147-A177-3AD203B41FA5}">
                      <a16:colId xmlns:a16="http://schemas.microsoft.com/office/drawing/2014/main" val="3642037228"/>
                    </a:ext>
                  </a:extLst>
                </a:gridCol>
                <a:gridCol w="1241460">
                  <a:extLst>
                    <a:ext uri="{9D8B030D-6E8A-4147-A177-3AD203B41FA5}">
                      <a16:colId xmlns:a16="http://schemas.microsoft.com/office/drawing/2014/main" val="1527262136"/>
                    </a:ext>
                  </a:extLst>
                </a:gridCol>
                <a:gridCol w="1241460">
                  <a:extLst>
                    <a:ext uri="{9D8B030D-6E8A-4147-A177-3AD203B41FA5}">
                      <a16:colId xmlns:a16="http://schemas.microsoft.com/office/drawing/2014/main" val="3174985672"/>
                    </a:ext>
                  </a:extLst>
                </a:gridCol>
              </a:tblGrid>
              <a:tr h="370840">
                <a:tc>
                  <a:txBody>
                    <a:bodyPr/>
                    <a:lstStyle/>
                    <a:p>
                      <a:pPr algn="l" fontAlgn="b"/>
                      <a:r>
                        <a:rPr lang="en-US" sz="1600" b="1" i="0" u="none" strike="noStrike">
                          <a:solidFill>
                            <a:schemeClr val="bg2"/>
                          </a:solidFill>
                          <a:effectLst/>
                          <a:latin typeface="Arial"/>
                        </a:rPr>
                        <a:t>Customer Class</a:t>
                      </a:r>
                    </a:p>
                  </a:txBody>
                  <a:tcPr marL="45720" marR="45720" marT="0" marB="0" anchor="ctr"/>
                </a:tc>
                <a:tc>
                  <a:txBody>
                    <a:bodyPr/>
                    <a:lstStyle/>
                    <a:p>
                      <a:pPr algn="ctr" fontAlgn="b"/>
                      <a:r>
                        <a:rPr lang="en-US" sz="1600" b="1" i="0" u="none" strike="noStrike">
                          <a:solidFill>
                            <a:schemeClr val="bg2"/>
                          </a:solidFill>
                          <a:effectLst/>
                          <a:latin typeface="Arial"/>
                        </a:rPr>
                        <a:t>Base</a:t>
                      </a:r>
                    </a:p>
                  </a:txBody>
                  <a:tcPr marL="45720" marR="45720" marT="0" marB="0" anchor="ctr"/>
                </a:tc>
                <a:tc>
                  <a:txBody>
                    <a:bodyPr/>
                    <a:lstStyle/>
                    <a:p>
                      <a:pPr algn="ctr" fontAlgn="b"/>
                      <a:r>
                        <a:rPr lang="en-US" sz="1600" b="1" i="0" u="none" strike="noStrike">
                          <a:solidFill>
                            <a:schemeClr val="bg2"/>
                          </a:solidFill>
                          <a:effectLst/>
                          <a:latin typeface="Arial"/>
                        </a:rPr>
                        <a:t>Water Supply</a:t>
                      </a:r>
                    </a:p>
                  </a:txBody>
                  <a:tcPr marL="45720" marR="45720" marT="0" marB="0" anchor="ctr"/>
                </a:tc>
                <a:tc>
                  <a:txBody>
                    <a:bodyPr/>
                    <a:lstStyle/>
                    <a:p>
                      <a:pPr algn="ctr" fontAlgn="b"/>
                      <a:r>
                        <a:rPr lang="en-US" sz="1600" b="1" i="0" u="none" strike="noStrike">
                          <a:solidFill>
                            <a:schemeClr val="bg2"/>
                          </a:solidFill>
                          <a:effectLst/>
                          <a:latin typeface="Arial"/>
                        </a:rPr>
                        <a:t>Peaking</a:t>
                      </a:r>
                    </a:p>
                  </a:txBody>
                  <a:tcPr marL="45720" marR="45720" marT="0" marB="0" anchor="ctr"/>
                </a:tc>
                <a:tc>
                  <a:txBody>
                    <a:bodyPr/>
                    <a:lstStyle/>
                    <a:p>
                      <a:pPr algn="ctr" fontAlgn="b"/>
                      <a:r>
                        <a:rPr lang="en-US" sz="1600" b="1" i="0" u="none" strike="noStrike" err="1">
                          <a:solidFill>
                            <a:schemeClr val="bg2"/>
                          </a:solidFill>
                          <a:effectLst/>
                          <a:latin typeface="Arial" panose="020B0604020202020204" pitchFamily="34" charset="0"/>
                        </a:rPr>
                        <a:t>Conserv-ation</a:t>
                      </a:r>
                      <a:endParaRPr lang="en-US" sz="1600" b="1" i="0" u="none" strike="noStrike">
                        <a:solidFill>
                          <a:schemeClr val="bg2"/>
                        </a:solidFill>
                        <a:effectLst/>
                        <a:latin typeface="Arial" panose="020B0604020202020204" pitchFamily="34" charset="0"/>
                      </a:endParaRPr>
                    </a:p>
                  </a:txBody>
                  <a:tcPr marL="45720" marR="45720" marT="0" marB="0" anchor="ctr"/>
                </a:tc>
                <a:tc>
                  <a:txBody>
                    <a:bodyPr/>
                    <a:lstStyle/>
                    <a:p>
                      <a:pPr algn="ctr" fontAlgn="b"/>
                      <a:r>
                        <a:rPr lang="en-US" sz="1600" b="1" i="0" u="none" strike="noStrike">
                          <a:solidFill>
                            <a:schemeClr val="bg2"/>
                          </a:solidFill>
                          <a:effectLst/>
                          <a:latin typeface="Arial"/>
                        </a:rPr>
                        <a:t>COS Charge</a:t>
                      </a:r>
                    </a:p>
                  </a:txBody>
                  <a:tcPr marL="45720" marR="45720" marT="0" marB="0" anchor="ctr"/>
                </a:tc>
                <a:tc>
                  <a:txBody>
                    <a:bodyPr/>
                    <a:lstStyle/>
                    <a:p>
                      <a:pPr algn="ctr" fontAlgn="b"/>
                      <a:r>
                        <a:rPr lang="en-US" sz="1600" b="1" i="0" u="none" strike="noStrike">
                          <a:solidFill>
                            <a:schemeClr val="bg2"/>
                          </a:solidFill>
                          <a:effectLst/>
                          <a:latin typeface="Arial"/>
                        </a:rPr>
                        <a:t>FY 2021 Charge (w/o IRF)</a:t>
                      </a:r>
                      <a:endParaRPr lang="en-US" sz="1600"/>
                    </a:p>
                  </a:txBody>
                  <a:tcPr marL="45720" marR="45720" marT="0" marB="0" anchor="ctr"/>
                </a:tc>
                <a:tc>
                  <a:txBody>
                    <a:bodyPr/>
                    <a:lstStyle/>
                    <a:p>
                      <a:pPr algn="ctr" fontAlgn="b"/>
                      <a:r>
                        <a:rPr lang="en-US" sz="1600" b="1" i="0" u="none" strike="noStrike">
                          <a:solidFill>
                            <a:schemeClr val="bg2"/>
                          </a:solidFill>
                          <a:effectLst/>
                          <a:latin typeface="Arial"/>
                        </a:rPr>
                        <a:t>Difference ($)</a:t>
                      </a:r>
                    </a:p>
                  </a:txBody>
                  <a:tcPr marL="45720" marR="45720" marT="0" marB="0" anchor="ctr"/>
                </a:tc>
                <a:extLst>
                  <a:ext uri="{0D108BD9-81ED-4DB2-BD59-A6C34878D82A}">
                    <a16:rowId xmlns:a16="http://schemas.microsoft.com/office/drawing/2014/main" val="929284096"/>
                  </a:ext>
                </a:extLst>
              </a:tr>
              <a:tr h="370840">
                <a:tc>
                  <a:txBody>
                    <a:bodyPr/>
                    <a:lstStyle/>
                    <a:p>
                      <a:pPr algn="l" fontAlgn="b"/>
                      <a:r>
                        <a:rPr lang="en-US" sz="1600" b="1" i="0" u="none" strike="noStrike">
                          <a:solidFill>
                            <a:schemeClr val="tx1"/>
                          </a:solidFill>
                          <a:effectLst/>
                          <a:latin typeface="Arial"/>
                        </a:rPr>
                        <a:t>Residential</a:t>
                      </a:r>
                    </a:p>
                  </a:txBody>
                  <a:tcPr marL="45720" marR="45720" marT="0" marB="0" anchor="ctr"/>
                </a:tc>
                <a:tc>
                  <a:txBody>
                    <a:bodyPr/>
                    <a:lstStyle/>
                    <a:p>
                      <a:pPr algn="l" fontAlgn="b"/>
                      <a:endParaRPr lang="en-US" sz="1600" b="0" i="0" u="none" strike="noStrike">
                        <a:solidFill>
                          <a:schemeClr val="tx1"/>
                        </a:solidFill>
                        <a:effectLst/>
                        <a:latin typeface="Arial" panose="020B0604020202020204" pitchFamily="34" charset="0"/>
                      </a:endParaRPr>
                    </a:p>
                  </a:txBody>
                  <a:tcPr marL="45720" marR="45720" marT="0" marB="0" anchor="ctr"/>
                </a:tc>
                <a:tc>
                  <a:txBody>
                    <a:bodyPr/>
                    <a:lstStyle/>
                    <a:p>
                      <a:pPr algn="l" fontAlgn="b"/>
                      <a:endParaRPr lang="en-US" sz="1600" b="0" i="0" u="none" strike="noStrike">
                        <a:solidFill>
                          <a:schemeClr val="tx1"/>
                        </a:solidFill>
                        <a:effectLst/>
                        <a:latin typeface="Arial" panose="020B0604020202020204" pitchFamily="34" charset="0"/>
                      </a:endParaRPr>
                    </a:p>
                  </a:txBody>
                  <a:tcPr marL="45720" marR="45720" marT="0" marB="0" anchor="ctr"/>
                </a:tc>
                <a:tc>
                  <a:txBody>
                    <a:bodyPr/>
                    <a:lstStyle/>
                    <a:p>
                      <a:pPr algn="l" fontAlgn="b"/>
                      <a:endParaRPr lang="en-US" sz="1600" b="0" i="0" u="none" strike="noStrike">
                        <a:solidFill>
                          <a:schemeClr val="tx1"/>
                        </a:solidFill>
                        <a:effectLst/>
                        <a:latin typeface="Arial" panose="020B0604020202020204" pitchFamily="34" charset="0"/>
                      </a:endParaRPr>
                    </a:p>
                  </a:txBody>
                  <a:tcPr marL="45720" marR="45720" marT="0" marB="0" anchor="ctr"/>
                </a:tc>
                <a:tc>
                  <a:txBody>
                    <a:bodyPr/>
                    <a:lstStyle/>
                    <a:p>
                      <a:pPr algn="l" fontAlgn="b"/>
                      <a:endParaRPr lang="en-US" sz="1600" b="0" i="0" u="none" strike="noStrike">
                        <a:solidFill>
                          <a:schemeClr val="tx1"/>
                        </a:solidFill>
                        <a:effectLst/>
                        <a:latin typeface="Arial" panose="020B0604020202020204" pitchFamily="34" charset="0"/>
                      </a:endParaRPr>
                    </a:p>
                  </a:txBody>
                  <a:tcPr marL="45720" marR="45720" marT="0" marB="0" anchor="ctr"/>
                </a:tc>
                <a:tc>
                  <a:txBody>
                    <a:bodyPr/>
                    <a:lstStyle/>
                    <a:p>
                      <a:pPr algn="l" fontAlgn="b"/>
                      <a:endParaRPr lang="en-US" sz="1600" b="0" i="0" u="none" strike="noStrike">
                        <a:solidFill>
                          <a:schemeClr val="tx1"/>
                        </a:solidFill>
                        <a:effectLst/>
                        <a:latin typeface="Arial" panose="020B0604020202020204" pitchFamily="34" charset="0"/>
                      </a:endParaRPr>
                    </a:p>
                  </a:txBody>
                  <a:tcPr marL="45720" marR="45720" marT="0" marB="0" anchor="ctr"/>
                </a:tc>
                <a:tc>
                  <a:txBody>
                    <a:bodyPr/>
                    <a:lstStyle/>
                    <a:p>
                      <a:pPr algn="l" fontAlgn="b"/>
                      <a:endParaRPr lang="en-US" sz="1600" b="0" i="0" u="none" strike="noStrike">
                        <a:solidFill>
                          <a:schemeClr val="tx1"/>
                        </a:solidFill>
                        <a:effectLst/>
                        <a:latin typeface="Arial" panose="020B0604020202020204" pitchFamily="34" charset="0"/>
                      </a:endParaRPr>
                    </a:p>
                  </a:txBody>
                  <a:tcPr marL="45720" marR="45720" marT="0" marB="0" anchor="ctr"/>
                </a:tc>
                <a:tc>
                  <a:txBody>
                    <a:bodyPr/>
                    <a:lstStyle/>
                    <a:p>
                      <a:pPr algn="l" fontAlgn="b"/>
                      <a:endParaRPr lang="en-US" sz="1600" b="0" i="0" u="none" strike="noStrike">
                        <a:solidFill>
                          <a:schemeClr val="tx1"/>
                        </a:solidFill>
                        <a:effectLst/>
                        <a:latin typeface="Arial" panose="020B0604020202020204" pitchFamily="34" charset="0"/>
                      </a:endParaRPr>
                    </a:p>
                  </a:txBody>
                  <a:tcPr marL="45720" marR="45720" marT="0" marB="0" anchor="ctr"/>
                </a:tc>
                <a:extLst>
                  <a:ext uri="{0D108BD9-81ED-4DB2-BD59-A6C34878D82A}">
                    <a16:rowId xmlns:a16="http://schemas.microsoft.com/office/drawing/2014/main" val="2222239405"/>
                  </a:ext>
                </a:extLst>
              </a:tr>
              <a:tr h="370840">
                <a:tc>
                  <a:txBody>
                    <a:bodyPr/>
                    <a:lstStyle/>
                    <a:p>
                      <a:pPr algn="l" fontAlgn="b"/>
                      <a:r>
                        <a:rPr lang="en-US" sz="1600" b="0" i="0" u="none" strike="noStrike">
                          <a:solidFill>
                            <a:schemeClr val="tx1"/>
                          </a:solidFill>
                          <a:effectLst/>
                          <a:latin typeface="Arial"/>
                        </a:rPr>
                        <a:t>Tier 1</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$2.72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$3.40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$1.05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$0.00 </a:t>
                      </a:r>
                    </a:p>
                  </a:txBody>
                  <a:tcPr marL="45720" marR="45720" marT="0" marB="0" anchor="ctr"/>
                </a:tc>
                <a:tc>
                  <a:txBody>
                    <a:bodyPr/>
                    <a:lstStyle/>
                    <a:p>
                      <a:pPr algn="r" fontAlgn="ctr"/>
                      <a:r>
                        <a:rPr lang="en-US" sz="1600" b="1" i="0" u="none" strike="noStrike">
                          <a:solidFill>
                            <a:schemeClr val="tx2"/>
                          </a:solidFill>
                          <a:effectLst/>
                          <a:latin typeface="Arial" panose="020B0604020202020204" pitchFamily="34" charset="0"/>
                        </a:rPr>
                        <a:t>$7.18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$7.01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$0.17 </a:t>
                      </a:r>
                    </a:p>
                  </a:txBody>
                  <a:tcPr marL="45720" marR="45720" marT="0" marB="0" anchor="ctr"/>
                </a:tc>
                <a:extLst>
                  <a:ext uri="{0D108BD9-81ED-4DB2-BD59-A6C34878D82A}">
                    <a16:rowId xmlns:a16="http://schemas.microsoft.com/office/drawing/2014/main" val="3349940219"/>
                  </a:ext>
                </a:extLst>
              </a:tr>
              <a:tr h="370840">
                <a:tc>
                  <a:txBody>
                    <a:bodyPr/>
                    <a:lstStyle/>
                    <a:p>
                      <a:pPr algn="l" fontAlgn="b"/>
                      <a:r>
                        <a:rPr lang="en-US" sz="1600" b="0" i="0" u="none" strike="noStrike">
                          <a:solidFill>
                            <a:schemeClr val="tx1"/>
                          </a:solidFill>
                          <a:effectLst/>
                          <a:latin typeface="Arial"/>
                        </a:rPr>
                        <a:t>Tier 2</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$2.72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$3.40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$1.98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$1.60 </a:t>
                      </a:r>
                    </a:p>
                  </a:txBody>
                  <a:tcPr marL="45720" marR="45720" marT="0" marB="0" anchor="ctr"/>
                </a:tc>
                <a:tc>
                  <a:txBody>
                    <a:bodyPr/>
                    <a:lstStyle/>
                    <a:p>
                      <a:pPr algn="r" fontAlgn="ctr"/>
                      <a:r>
                        <a:rPr lang="en-US" sz="1600" b="1" i="0" u="none" strike="noStrike">
                          <a:solidFill>
                            <a:schemeClr val="tx2"/>
                          </a:solidFill>
                          <a:effectLst/>
                          <a:latin typeface="Arial" panose="020B0604020202020204" pitchFamily="34" charset="0"/>
                        </a:rPr>
                        <a:t>$9.70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$7.83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$1.87 </a:t>
                      </a:r>
                    </a:p>
                  </a:txBody>
                  <a:tcPr marL="45720" marR="45720" marT="0" marB="0" anchor="ctr"/>
                </a:tc>
                <a:extLst>
                  <a:ext uri="{0D108BD9-81ED-4DB2-BD59-A6C34878D82A}">
                    <a16:rowId xmlns:a16="http://schemas.microsoft.com/office/drawing/2014/main" val="3122392804"/>
                  </a:ext>
                </a:extLst>
              </a:tr>
              <a:tr h="370840">
                <a:tc>
                  <a:txBody>
                    <a:bodyPr/>
                    <a:lstStyle/>
                    <a:p>
                      <a:pPr algn="l" fontAlgn="b"/>
                      <a:r>
                        <a:rPr lang="en-US" sz="1600" b="0" i="0" u="none" strike="noStrike">
                          <a:solidFill>
                            <a:schemeClr val="tx1"/>
                          </a:solidFill>
                          <a:effectLst/>
                          <a:latin typeface="Arial"/>
                        </a:rPr>
                        <a:t>Tier 3</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$2.72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$3.40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$3.15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$2.51 </a:t>
                      </a:r>
                    </a:p>
                  </a:txBody>
                  <a:tcPr marL="45720" marR="45720" marT="0" marB="0" anchor="ctr"/>
                </a:tc>
                <a:tc>
                  <a:txBody>
                    <a:bodyPr/>
                    <a:lstStyle/>
                    <a:p>
                      <a:pPr algn="r" fontAlgn="ctr"/>
                      <a:r>
                        <a:rPr lang="en-US" sz="1600" b="1" i="0" u="none" strike="noStrike">
                          <a:solidFill>
                            <a:schemeClr val="tx2"/>
                          </a:solidFill>
                          <a:effectLst/>
                          <a:latin typeface="Arial" panose="020B0604020202020204" pitchFamily="34" charset="0"/>
                        </a:rPr>
                        <a:t>$11.78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$9.04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$2.74 </a:t>
                      </a:r>
                    </a:p>
                  </a:txBody>
                  <a:tcPr marL="45720" marR="45720" marT="0" marB="0" anchor="ctr"/>
                </a:tc>
                <a:extLst>
                  <a:ext uri="{0D108BD9-81ED-4DB2-BD59-A6C34878D82A}">
                    <a16:rowId xmlns:a16="http://schemas.microsoft.com/office/drawing/2014/main" val="3700378095"/>
                  </a:ext>
                </a:extLst>
              </a:tr>
              <a:tr h="370840">
                <a:tc>
                  <a:txBody>
                    <a:bodyPr/>
                    <a:lstStyle/>
                    <a:p>
                      <a:pPr algn="l" fontAlgn="b"/>
                      <a:r>
                        <a:rPr lang="en-US" sz="1600" b="0" i="0" u="none" strike="noStrike">
                          <a:solidFill>
                            <a:schemeClr val="tx1"/>
                          </a:solidFill>
                          <a:effectLst/>
                          <a:latin typeface="Arial"/>
                        </a:rPr>
                        <a:t>Tier 4</a:t>
                      </a:r>
                    </a:p>
                  </a:txBody>
                  <a:tcPr marL="45720" marR="45720" marT="0" marB="0" anchor="ctr"/>
                </a:tc>
                <a:tc>
                  <a:txBody>
                    <a:bodyPr/>
                    <a:lstStyle/>
                    <a:p>
                      <a:pPr algn="l" fontAlgn="ctr"/>
                      <a:endParaRPr lang="en-US" sz="1600" b="0" i="0" u="none" strike="noStrike">
                        <a:solidFill>
                          <a:schemeClr val="tx2"/>
                        </a:solidFill>
                        <a:effectLst/>
                        <a:latin typeface="Arial" panose="020B0604020202020204" pitchFamily="34" charset="0"/>
                      </a:endParaRPr>
                    </a:p>
                  </a:txBody>
                  <a:tcPr marL="45720" marR="45720" marT="0" marB="0" anchor="ctr"/>
                </a:tc>
                <a:tc>
                  <a:txBody>
                    <a:bodyPr/>
                    <a:lstStyle/>
                    <a:p>
                      <a:pPr algn="l" fontAlgn="ctr"/>
                      <a:endParaRPr lang="en-US" sz="1600" b="0" i="0" u="none" strike="noStrike">
                        <a:solidFill>
                          <a:schemeClr val="tx2"/>
                        </a:solidFill>
                        <a:effectLst/>
                        <a:latin typeface="Arial" panose="020B0604020202020204" pitchFamily="34" charset="0"/>
                      </a:endParaRPr>
                    </a:p>
                  </a:txBody>
                  <a:tcPr marL="45720" marR="45720" marT="0" marB="0" anchor="ctr"/>
                </a:tc>
                <a:tc>
                  <a:txBody>
                    <a:bodyPr/>
                    <a:lstStyle/>
                    <a:p>
                      <a:pPr algn="l" fontAlgn="ctr"/>
                      <a:endParaRPr lang="en-US" sz="1600" b="0" i="0" u="none" strike="noStrike">
                        <a:solidFill>
                          <a:schemeClr val="tx2"/>
                        </a:solidFill>
                        <a:effectLst/>
                        <a:latin typeface="Arial" panose="020B0604020202020204" pitchFamily="34" charset="0"/>
                      </a:endParaRPr>
                    </a:p>
                  </a:txBody>
                  <a:tcPr marL="45720" marR="45720" marT="0" marB="0" anchor="ctr"/>
                </a:tc>
                <a:tc>
                  <a:txBody>
                    <a:bodyPr/>
                    <a:lstStyle/>
                    <a:p>
                      <a:pPr algn="l" fontAlgn="ctr"/>
                      <a:endParaRPr lang="en-US" sz="1600" b="0" i="0" u="none" strike="noStrike">
                        <a:solidFill>
                          <a:schemeClr val="tx2"/>
                        </a:solidFill>
                        <a:effectLst/>
                        <a:latin typeface="Arial" panose="020B0604020202020204" pitchFamily="34" charset="0"/>
                      </a:endParaRPr>
                    </a:p>
                  </a:txBody>
                  <a:tcPr marL="45720" marR="45720" marT="0" marB="0" anchor="ctr"/>
                </a:tc>
                <a:tc>
                  <a:txBody>
                    <a:bodyPr/>
                    <a:lstStyle/>
                    <a:p>
                      <a:pPr algn="l" fontAlgn="ctr"/>
                      <a:endParaRPr lang="en-US" sz="1600" b="1" i="0" u="none" strike="noStrike">
                        <a:solidFill>
                          <a:schemeClr val="tx2"/>
                        </a:solidFill>
                        <a:effectLst/>
                        <a:latin typeface="Arial" panose="020B0604020202020204" pitchFamily="34" charset="0"/>
                      </a:endParaRP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$10.72 </a:t>
                      </a:r>
                    </a:p>
                  </a:txBody>
                  <a:tcPr marL="45720" marR="45720" marT="0" marB="0" anchor="ctr"/>
                </a:tc>
                <a:tc>
                  <a:txBody>
                    <a:bodyPr/>
                    <a:lstStyle/>
                    <a:p>
                      <a:pPr algn="l" fontAlgn="ctr"/>
                      <a:endParaRPr lang="en-US" sz="1600" b="0" i="0" u="none" strike="noStrike">
                        <a:solidFill>
                          <a:schemeClr val="tx2"/>
                        </a:solidFill>
                        <a:effectLst/>
                        <a:latin typeface="Arial" panose="020B0604020202020204" pitchFamily="34" charset="0"/>
                      </a:endParaRPr>
                    </a:p>
                  </a:txBody>
                  <a:tcPr marL="45720" marR="45720" marT="0" marB="0" anchor="ctr"/>
                </a:tc>
                <a:extLst>
                  <a:ext uri="{0D108BD9-81ED-4DB2-BD59-A6C34878D82A}">
                    <a16:rowId xmlns:a16="http://schemas.microsoft.com/office/drawing/2014/main" val="3241197961"/>
                  </a:ext>
                </a:extLst>
              </a:tr>
              <a:tr h="370840">
                <a:tc>
                  <a:txBody>
                    <a:bodyPr/>
                    <a:lstStyle/>
                    <a:p>
                      <a:pPr algn="l" fontAlgn="b"/>
                      <a:r>
                        <a:rPr lang="en-US" sz="1600" b="1" i="0" u="none" strike="noStrike">
                          <a:solidFill>
                            <a:schemeClr val="tx1"/>
                          </a:solidFill>
                          <a:effectLst/>
                          <a:latin typeface="Arial"/>
                        </a:rPr>
                        <a:t>Commercial</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$2.72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$3.40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$1.45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$0.40 </a:t>
                      </a:r>
                    </a:p>
                  </a:txBody>
                  <a:tcPr marL="45720" marR="45720" marT="0" marB="0" anchor="ctr"/>
                </a:tc>
                <a:tc>
                  <a:txBody>
                    <a:bodyPr/>
                    <a:lstStyle/>
                    <a:p>
                      <a:pPr algn="r" fontAlgn="ctr"/>
                      <a:r>
                        <a:rPr lang="en-US" sz="1600" b="1" i="0" u="none" strike="noStrike">
                          <a:solidFill>
                            <a:schemeClr val="tx2"/>
                          </a:solidFill>
                          <a:effectLst/>
                          <a:latin typeface="Arial" panose="020B0604020202020204" pitchFamily="34" charset="0"/>
                        </a:rPr>
                        <a:t>$7.98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$8.01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($0.03)</a:t>
                      </a:r>
                    </a:p>
                  </a:txBody>
                  <a:tcPr marL="45720" marR="45720" marT="0" marB="0" anchor="ctr"/>
                </a:tc>
                <a:extLst>
                  <a:ext uri="{0D108BD9-81ED-4DB2-BD59-A6C34878D82A}">
                    <a16:rowId xmlns:a16="http://schemas.microsoft.com/office/drawing/2014/main" val="3263698325"/>
                  </a:ext>
                </a:extLst>
              </a:tr>
              <a:tr h="370840">
                <a:tc>
                  <a:txBody>
                    <a:bodyPr/>
                    <a:lstStyle/>
                    <a:p>
                      <a:pPr algn="l" fontAlgn="b"/>
                      <a:r>
                        <a:rPr lang="en-US" sz="1600" b="1" i="0" u="none" strike="noStrike">
                          <a:solidFill>
                            <a:schemeClr val="tx1"/>
                          </a:solidFill>
                          <a:effectLst/>
                          <a:latin typeface="Arial"/>
                        </a:rPr>
                        <a:t>UCSC</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$2.72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$3.40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$1.68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$0.40 </a:t>
                      </a:r>
                    </a:p>
                  </a:txBody>
                  <a:tcPr marL="45720" marR="45720" marT="0" marB="0" anchor="ctr"/>
                </a:tc>
                <a:tc>
                  <a:txBody>
                    <a:bodyPr/>
                    <a:lstStyle/>
                    <a:p>
                      <a:pPr algn="r" fontAlgn="ctr"/>
                      <a:r>
                        <a:rPr lang="en-US" sz="1600" b="1" i="0" u="none" strike="noStrike">
                          <a:solidFill>
                            <a:schemeClr val="tx2"/>
                          </a:solidFill>
                          <a:effectLst/>
                          <a:latin typeface="Arial" panose="020B0604020202020204" pitchFamily="34" charset="0"/>
                        </a:rPr>
                        <a:t>$8.21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$8.17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$0.04 </a:t>
                      </a:r>
                    </a:p>
                  </a:txBody>
                  <a:tcPr marL="45720" marR="45720" marT="0" marB="0" anchor="ctr"/>
                </a:tc>
                <a:extLst>
                  <a:ext uri="{0D108BD9-81ED-4DB2-BD59-A6C34878D82A}">
                    <a16:rowId xmlns:a16="http://schemas.microsoft.com/office/drawing/2014/main" val="4059550353"/>
                  </a:ext>
                </a:extLst>
              </a:tr>
              <a:tr h="370840">
                <a:tc>
                  <a:txBody>
                    <a:bodyPr/>
                    <a:lstStyle/>
                    <a:p>
                      <a:pPr algn="l" fontAlgn="b"/>
                      <a:r>
                        <a:rPr lang="en-US" sz="1600" b="1" i="0" u="none" strike="noStrike">
                          <a:solidFill>
                            <a:schemeClr val="tx1"/>
                          </a:solidFill>
                          <a:effectLst/>
                          <a:latin typeface="Arial"/>
                        </a:rPr>
                        <a:t>Irrigation</a:t>
                      </a:r>
                    </a:p>
                  </a:txBody>
                  <a:tcPr marL="45720" marR="45720" marT="0" marB="0" anchor="ctr"/>
                </a:tc>
                <a:tc>
                  <a:txBody>
                    <a:bodyPr/>
                    <a:lstStyle/>
                    <a:p>
                      <a:pPr algn="l" fontAlgn="ctr"/>
                      <a:endParaRPr lang="en-US" sz="1600" b="0" i="0" u="none" strike="noStrike">
                        <a:solidFill>
                          <a:schemeClr val="tx2"/>
                        </a:solidFill>
                        <a:effectLst/>
                        <a:latin typeface="Arial" panose="020B0604020202020204" pitchFamily="34" charset="0"/>
                      </a:endParaRPr>
                    </a:p>
                  </a:txBody>
                  <a:tcPr marL="45720" marR="45720" marT="0" marB="0" anchor="ctr"/>
                </a:tc>
                <a:tc>
                  <a:txBody>
                    <a:bodyPr/>
                    <a:lstStyle/>
                    <a:p>
                      <a:pPr algn="l" fontAlgn="ctr"/>
                      <a:endParaRPr lang="en-US" sz="1600" b="0" i="0" u="none" strike="noStrike">
                        <a:solidFill>
                          <a:schemeClr val="tx2"/>
                        </a:solidFill>
                        <a:effectLst/>
                        <a:latin typeface="Arial" panose="020B0604020202020204" pitchFamily="34" charset="0"/>
                      </a:endParaRPr>
                    </a:p>
                  </a:txBody>
                  <a:tcPr marL="45720" marR="45720" marT="0" marB="0" anchor="ctr"/>
                </a:tc>
                <a:tc>
                  <a:txBody>
                    <a:bodyPr/>
                    <a:lstStyle/>
                    <a:p>
                      <a:pPr algn="l" fontAlgn="ctr"/>
                      <a:endParaRPr lang="en-US" sz="1600" b="0" i="0" u="none" strike="noStrike">
                        <a:solidFill>
                          <a:schemeClr val="tx2"/>
                        </a:solidFill>
                        <a:effectLst/>
                        <a:latin typeface="Arial" panose="020B0604020202020204" pitchFamily="34" charset="0"/>
                      </a:endParaRPr>
                    </a:p>
                  </a:txBody>
                  <a:tcPr marL="45720" marR="45720" marT="0" marB="0" anchor="ctr"/>
                </a:tc>
                <a:tc>
                  <a:txBody>
                    <a:bodyPr/>
                    <a:lstStyle/>
                    <a:p>
                      <a:pPr algn="l" fontAlgn="ctr"/>
                      <a:endParaRPr lang="en-US" sz="1600" b="0" i="0" u="none" strike="noStrike">
                        <a:solidFill>
                          <a:schemeClr val="tx2"/>
                        </a:solidFill>
                        <a:effectLst/>
                        <a:latin typeface="Arial" panose="020B0604020202020204" pitchFamily="34" charset="0"/>
                      </a:endParaRPr>
                    </a:p>
                  </a:txBody>
                  <a:tcPr marL="45720" marR="45720" marT="0" marB="0" anchor="ctr"/>
                </a:tc>
                <a:tc>
                  <a:txBody>
                    <a:bodyPr/>
                    <a:lstStyle/>
                    <a:p>
                      <a:pPr algn="l" fontAlgn="ctr"/>
                      <a:endParaRPr lang="en-US" sz="1600" b="1" i="0" u="none" strike="noStrike">
                        <a:solidFill>
                          <a:schemeClr val="tx2"/>
                        </a:solidFill>
                        <a:effectLst/>
                        <a:latin typeface="Arial" panose="020B0604020202020204" pitchFamily="34" charset="0"/>
                      </a:endParaRPr>
                    </a:p>
                  </a:txBody>
                  <a:tcPr marL="45720" marR="45720" marT="0" marB="0" anchor="ctr"/>
                </a:tc>
                <a:tc>
                  <a:txBody>
                    <a:bodyPr/>
                    <a:lstStyle/>
                    <a:p>
                      <a:pPr algn="l" fontAlgn="ctr"/>
                      <a:endParaRPr lang="en-US" sz="1600" b="0" i="0" u="none" strike="noStrike">
                        <a:solidFill>
                          <a:schemeClr val="tx2"/>
                        </a:solidFill>
                        <a:effectLst/>
                        <a:latin typeface="Arial" panose="020B0604020202020204" pitchFamily="34" charset="0"/>
                      </a:endParaRPr>
                    </a:p>
                  </a:txBody>
                  <a:tcPr marL="45720" marR="45720" marT="0" marB="0" anchor="ctr"/>
                </a:tc>
                <a:tc>
                  <a:txBody>
                    <a:bodyPr/>
                    <a:lstStyle/>
                    <a:p>
                      <a:pPr algn="l" fontAlgn="ctr"/>
                      <a:endParaRPr lang="en-US" sz="1600" b="0" i="0" u="none" strike="noStrike">
                        <a:solidFill>
                          <a:schemeClr val="tx2"/>
                        </a:solidFill>
                        <a:effectLst/>
                        <a:latin typeface="Arial" panose="020B0604020202020204" pitchFamily="34" charset="0"/>
                      </a:endParaRPr>
                    </a:p>
                  </a:txBody>
                  <a:tcPr marL="45720" marR="45720" marT="0" marB="0" anchor="ctr"/>
                </a:tc>
                <a:extLst>
                  <a:ext uri="{0D108BD9-81ED-4DB2-BD59-A6C34878D82A}">
                    <a16:rowId xmlns:a16="http://schemas.microsoft.com/office/drawing/2014/main" val="1621595133"/>
                  </a:ext>
                </a:extLst>
              </a:tr>
              <a:tr h="370840">
                <a:tc>
                  <a:txBody>
                    <a:bodyPr/>
                    <a:lstStyle/>
                    <a:p>
                      <a:pPr algn="l" fontAlgn="b"/>
                      <a:r>
                        <a:rPr lang="en-US" sz="1600" b="0" i="0" u="none" strike="noStrike">
                          <a:solidFill>
                            <a:schemeClr val="tx1"/>
                          </a:solidFill>
                          <a:effectLst/>
                          <a:latin typeface="Arial"/>
                        </a:rPr>
                        <a:t>Tier 1</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$2.72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$3.40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$4.62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$0.00 </a:t>
                      </a:r>
                    </a:p>
                  </a:txBody>
                  <a:tcPr marL="45720" marR="45720" marT="0" marB="0" anchor="ctr"/>
                </a:tc>
                <a:tc>
                  <a:txBody>
                    <a:bodyPr/>
                    <a:lstStyle/>
                    <a:p>
                      <a:pPr algn="r" fontAlgn="ctr"/>
                      <a:r>
                        <a:rPr lang="en-US" sz="1600" b="1" i="0" u="none" strike="noStrike">
                          <a:solidFill>
                            <a:schemeClr val="tx2"/>
                          </a:solidFill>
                          <a:effectLst/>
                          <a:latin typeface="Arial" panose="020B0604020202020204" pitchFamily="34" charset="0"/>
                        </a:rPr>
                        <a:t>$10.75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$8.36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$2.39 </a:t>
                      </a:r>
                    </a:p>
                  </a:txBody>
                  <a:tcPr marL="45720" marR="45720" marT="0" marB="0" anchor="ctr"/>
                </a:tc>
                <a:extLst>
                  <a:ext uri="{0D108BD9-81ED-4DB2-BD59-A6C34878D82A}">
                    <a16:rowId xmlns:a16="http://schemas.microsoft.com/office/drawing/2014/main" val="1616105790"/>
                  </a:ext>
                </a:extLst>
              </a:tr>
              <a:tr h="370840">
                <a:tc>
                  <a:txBody>
                    <a:bodyPr/>
                    <a:lstStyle/>
                    <a:p>
                      <a:pPr algn="l" fontAlgn="b"/>
                      <a:r>
                        <a:rPr lang="en-US" sz="1600" b="0" i="0" u="none" strike="noStrike">
                          <a:solidFill>
                            <a:schemeClr val="tx1"/>
                          </a:solidFill>
                          <a:effectLst/>
                          <a:latin typeface="Arial"/>
                        </a:rPr>
                        <a:t>Tier 2</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$2.72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$3.40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$6.01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$3.64 </a:t>
                      </a:r>
                    </a:p>
                  </a:txBody>
                  <a:tcPr marL="45720" marR="45720" marT="0" marB="0" anchor="ctr"/>
                </a:tc>
                <a:tc>
                  <a:txBody>
                    <a:bodyPr/>
                    <a:lstStyle/>
                    <a:p>
                      <a:pPr algn="r" fontAlgn="ctr"/>
                      <a:r>
                        <a:rPr lang="en-US" sz="1600" b="1" i="0" u="none" strike="noStrike">
                          <a:solidFill>
                            <a:schemeClr val="tx2"/>
                          </a:solidFill>
                          <a:effectLst/>
                          <a:latin typeface="Arial" panose="020B0604020202020204" pitchFamily="34" charset="0"/>
                        </a:rPr>
                        <a:t>$15.77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$11.16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$4.61 </a:t>
                      </a:r>
                    </a:p>
                  </a:txBody>
                  <a:tcPr marL="45720" marR="45720" marT="0" marB="0" anchor="ctr"/>
                </a:tc>
                <a:extLst>
                  <a:ext uri="{0D108BD9-81ED-4DB2-BD59-A6C34878D82A}">
                    <a16:rowId xmlns:a16="http://schemas.microsoft.com/office/drawing/2014/main" val="1617136910"/>
                  </a:ext>
                </a:extLst>
              </a:tr>
              <a:tr h="370840">
                <a:tc>
                  <a:txBody>
                    <a:bodyPr/>
                    <a:lstStyle/>
                    <a:p>
                      <a:pPr algn="l" fontAlgn="b"/>
                      <a:r>
                        <a:rPr lang="en-US" sz="1600" b="0" i="0" u="none" strike="noStrike">
                          <a:solidFill>
                            <a:schemeClr val="tx1"/>
                          </a:solidFill>
                          <a:effectLst/>
                          <a:latin typeface="Arial"/>
                        </a:rPr>
                        <a:t>Tier 3</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$2.72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$3.40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$7.29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$7.27 </a:t>
                      </a:r>
                    </a:p>
                  </a:txBody>
                  <a:tcPr marL="45720" marR="45720" marT="0" marB="0" anchor="ctr"/>
                </a:tc>
                <a:tc>
                  <a:txBody>
                    <a:bodyPr/>
                    <a:lstStyle/>
                    <a:p>
                      <a:pPr algn="r" fontAlgn="ctr"/>
                      <a:r>
                        <a:rPr lang="en-US" sz="1600" b="1" i="0" u="none" strike="noStrike">
                          <a:solidFill>
                            <a:schemeClr val="tx2"/>
                          </a:solidFill>
                          <a:effectLst/>
                          <a:latin typeface="Arial" panose="020B0604020202020204" pitchFamily="34" charset="0"/>
                        </a:rPr>
                        <a:t>$20.68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$12.52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$8.16 </a:t>
                      </a:r>
                    </a:p>
                  </a:txBody>
                  <a:tcPr marL="45720" marR="45720" marT="0" marB="0" anchor="ctr"/>
                </a:tc>
                <a:extLst>
                  <a:ext uri="{0D108BD9-81ED-4DB2-BD59-A6C34878D82A}">
                    <a16:rowId xmlns:a16="http://schemas.microsoft.com/office/drawing/2014/main" val="1652126356"/>
                  </a:ext>
                </a:extLst>
              </a:tr>
            </a:tbl>
          </a:graphicData>
        </a:graphic>
      </p:graphicFrame>
      <p:sp>
        <p:nvSpPr>
          <p:cNvPr id="4" name="Slide Number Placeholder 3">
            <a:extLst>
              <a:ext uri="{FF2B5EF4-FFF2-40B4-BE49-F238E27FC236}">
                <a16:creationId xmlns:a16="http://schemas.microsoft.com/office/drawing/2014/main" id="{CCFF375E-D7F8-4ABE-8BF8-252B01CD04E9}"/>
              </a:ext>
            </a:extLst>
          </p:cNvPr>
          <p:cNvSpPr>
            <a:spLocks noGrp="1"/>
          </p:cNvSpPr>
          <p:nvPr>
            <p:ph type="sldNum" sz="quarter" idx="10"/>
          </p:nvPr>
        </p:nvSpPr>
        <p:spPr/>
        <p:txBody>
          <a:bodyPr/>
          <a:lstStyle/>
          <a:p>
            <a:fld id="{F9A1070B-E53E-4F23-90CF-57ED1B7E60C0}" type="slidenum">
              <a:rPr lang="en-US" smtClean="0"/>
              <a:pPr/>
              <a:t>42</a:t>
            </a:fld>
            <a:endParaRPr lang="en-US"/>
          </a:p>
        </p:txBody>
      </p:sp>
    </p:spTree>
    <p:extLst>
      <p:ext uri="{BB962C8B-B14F-4D97-AF65-F5344CB8AC3E}">
        <p14:creationId xmlns:p14="http://schemas.microsoft.com/office/powerpoint/2010/main" val="15817038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ABFCC-5FD6-49D8-A5A1-375DD6C27579}"/>
              </a:ext>
            </a:extLst>
          </p:cNvPr>
          <p:cNvSpPr>
            <a:spLocks noGrp="1"/>
          </p:cNvSpPr>
          <p:nvPr>
            <p:ph type="title"/>
          </p:nvPr>
        </p:nvSpPr>
        <p:spPr/>
        <p:txBody>
          <a:bodyPr/>
          <a:lstStyle/>
          <a:p>
            <a:r>
              <a:rPr lang="en-US"/>
              <a:t>Commodity + IRF (FY 2021 vs. COS)</a:t>
            </a:r>
          </a:p>
        </p:txBody>
      </p:sp>
      <p:graphicFrame>
        <p:nvGraphicFramePr>
          <p:cNvPr id="5" name="Table 5">
            <a:extLst>
              <a:ext uri="{FF2B5EF4-FFF2-40B4-BE49-F238E27FC236}">
                <a16:creationId xmlns:a16="http://schemas.microsoft.com/office/drawing/2014/main" id="{393CA540-BAA2-45C5-BAA4-A0CF5AF89961}"/>
              </a:ext>
            </a:extLst>
          </p:cNvPr>
          <p:cNvGraphicFramePr>
            <a:graphicFrameLocks noGrp="1"/>
          </p:cNvGraphicFramePr>
          <p:nvPr>
            <p:ph idx="1"/>
            <p:extLst>
              <p:ext uri="{D42A27DB-BD31-4B8C-83A1-F6EECF244321}">
                <p14:modId xmlns:p14="http://schemas.microsoft.com/office/powerpoint/2010/main" val="2018140334"/>
              </p:ext>
            </p:extLst>
          </p:nvPr>
        </p:nvGraphicFramePr>
        <p:xfrm>
          <a:off x="1003300" y="1557338"/>
          <a:ext cx="10177460" cy="4566920"/>
        </p:xfrm>
        <a:graphic>
          <a:graphicData uri="http://schemas.openxmlformats.org/drawingml/2006/table">
            <a:tbl>
              <a:tblPr firstRow="1" bandRow="1">
                <a:tableStyleId>{073A0DAA-6AF3-43AB-8588-CEC1D06C72B9}</a:tableStyleId>
              </a:tblPr>
              <a:tblGrid>
                <a:gridCol w="1968500">
                  <a:extLst>
                    <a:ext uri="{9D8B030D-6E8A-4147-A177-3AD203B41FA5}">
                      <a16:colId xmlns:a16="http://schemas.microsoft.com/office/drawing/2014/main" val="361993303"/>
                    </a:ext>
                  </a:extLst>
                </a:gridCol>
                <a:gridCol w="1641792">
                  <a:extLst>
                    <a:ext uri="{9D8B030D-6E8A-4147-A177-3AD203B41FA5}">
                      <a16:colId xmlns:a16="http://schemas.microsoft.com/office/drawing/2014/main" val="2281980533"/>
                    </a:ext>
                  </a:extLst>
                </a:gridCol>
                <a:gridCol w="1641792">
                  <a:extLst>
                    <a:ext uri="{9D8B030D-6E8A-4147-A177-3AD203B41FA5}">
                      <a16:colId xmlns:a16="http://schemas.microsoft.com/office/drawing/2014/main" val="3357096341"/>
                    </a:ext>
                  </a:extLst>
                </a:gridCol>
                <a:gridCol w="1641792">
                  <a:extLst>
                    <a:ext uri="{9D8B030D-6E8A-4147-A177-3AD203B41FA5}">
                      <a16:colId xmlns:a16="http://schemas.microsoft.com/office/drawing/2014/main" val="2725839440"/>
                    </a:ext>
                  </a:extLst>
                </a:gridCol>
                <a:gridCol w="1641792">
                  <a:extLst>
                    <a:ext uri="{9D8B030D-6E8A-4147-A177-3AD203B41FA5}">
                      <a16:colId xmlns:a16="http://schemas.microsoft.com/office/drawing/2014/main" val="2713525087"/>
                    </a:ext>
                  </a:extLst>
                </a:gridCol>
                <a:gridCol w="1641792">
                  <a:extLst>
                    <a:ext uri="{9D8B030D-6E8A-4147-A177-3AD203B41FA5}">
                      <a16:colId xmlns:a16="http://schemas.microsoft.com/office/drawing/2014/main" val="1460193241"/>
                    </a:ext>
                  </a:extLst>
                </a:gridCol>
              </a:tblGrid>
              <a:tr h="370840">
                <a:tc>
                  <a:txBody>
                    <a:bodyPr/>
                    <a:lstStyle/>
                    <a:p>
                      <a:pPr algn="l" fontAlgn="b"/>
                      <a:r>
                        <a:rPr lang="en-US" sz="1600" b="1" i="0" u="none" strike="noStrike">
                          <a:solidFill>
                            <a:schemeClr val="bg2"/>
                          </a:solidFill>
                          <a:effectLst/>
                          <a:latin typeface="+mn-lt"/>
                        </a:rPr>
                        <a:t>Customer Class</a:t>
                      </a:r>
                    </a:p>
                  </a:txBody>
                  <a:tcPr marL="45720" marR="45720" marT="0" marB="0" anchor="ctr"/>
                </a:tc>
                <a:tc>
                  <a:txBody>
                    <a:bodyPr/>
                    <a:lstStyle/>
                    <a:p>
                      <a:pPr algn="ctr" fontAlgn="b"/>
                      <a:r>
                        <a:rPr lang="en-US" sz="1600" b="1" i="0" u="none" strike="noStrike">
                          <a:solidFill>
                            <a:schemeClr val="bg2"/>
                          </a:solidFill>
                          <a:effectLst/>
                          <a:latin typeface="+mn-lt"/>
                        </a:rPr>
                        <a:t>Operating</a:t>
                      </a:r>
                    </a:p>
                  </a:txBody>
                  <a:tcPr marL="45720" marR="45720" marT="0" marB="0" anchor="ctr"/>
                </a:tc>
                <a:tc>
                  <a:txBody>
                    <a:bodyPr/>
                    <a:lstStyle/>
                    <a:p>
                      <a:pPr algn="ctr" fontAlgn="b"/>
                      <a:r>
                        <a:rPr lang="en-US" sz="1600" b="1" i="0" u="none" strike="noStrike">
                          <a:solidFill>
                            <a:schemeClr val="bg2"/>
                          </a:solidFill>
                          <a:effectLst/>
                          <a:latin typeface="+mn-lt"/>
                        </a:rPr>
                        <a:t>IRF</a:t>
                      </a:r>
                    </a:p>
                  </a:txBody>
                  <a:tcPr marL="45720" marR="45720" marT="0" marB="0" anchor="ctr"/>
                </a:tc>
                <a:tc>
                  <a:txBody>
                    <a:bodyPr/>
                    <a:lstStyle/>
                    <a:p>
                      <a:pPr algn="ctr" fontAlgn="b"/>
                      <a:r>
                        <a:rPr lang="en-US" sz="1600" b="1" i="0" u="none" strike="noStrike">
                          <a:solidFill>
                            <a:schemeClr val="bg2"/>
                          </a:solidFill>
                          <a:effectLst/>
                          <a:latin typeface="+mn-lt"/>
                        </a:rPr>
                        <a:t>COS Charge</a:t>
                      </a:r>
                    </a:p>
                  </a:txBody>
                  <a:tcPr marL="45720" marR="45720" marT="0" marB="0" anchor="ctr"/>
                </a:tc>
                <a:tc>
                  <a:txBody>
                    <a:bodyPr/>
                    <a:lstStyle/>
                    <a:p>
                      <a:pPr algn="ctr" fontAlgn="b"/>
                      <a:r>
                        <a:rPr lang="en-US" sz="1600" b="1" i="0" u="none" strike="noStrike">
                          <a:solidFill>
                            <a:schemeClr val="bg2"/>
                          </a:solidFill>
                          <a:effectLst/>
                          <a:latin typeface="+mn-lt"/>
                        </a:rPr>
                        <a:t>FY 2021 Charge </a:t>
                      </a:r>
                      <a:br>
                        <a:rPr lang="en-US" sz="1600" b="1" i="0" u="none" strike="noStrike">
                          <a:solidFill>
                            <a:schemeClr val="bg2"/>
                          </a:solidFill>
                          <a:effectLst/>
                          <a:latin typeface="+mn-lt"/>
                        </a:rPr>
                      </a:br>
                      <a:r>
                        <a:rPr lang="en-US" sz="1600" b="1" i="0" u="none" strike="noStrike">
                          <a:solidFill>
                            <a:schemeClr val="bg2"/>
                          </a:solidFill>
                          <a:effectLst/>
                          <a:latin typeface="+mn-lt"/>
                        </a:rPr>
                        <a:t>(w/ IRF)</a:t>
                      </a:r>
                    </a:p>
                  </a:txBody>
                  <a:tcPr marL="45720" marR="45720" marT="0" marB="0" anchor="ctr"/>
                </a:tc>
                <a:tc>
                  <a:txBody>
                    <a:bodyPr/>
                    <a:lstStyle/>
                    <a:p>
                      <a:pPr algn="ctr" fontAlgn="b"/>
                      <a:r>
                        <a:rPr lang="en-US" sz="1600" b="1" i="0" u="none" strike="noStrike">
                          <a:solidFill>
                            <a:schemeClr val="bg2"/>
                          </a:solidFill>
                          <a:effectLst/>
                          <a:latin typeface="+mn-lt"/>
                        </a:rPr>
                        <a:t>Difference ($)</a:t>
                      </a:r>
                    </a:p>
                  </a:txBody>
                  <a:tcPr marL="45720" marR="45720" marT="0" marB="0" anchor="ctr"/>
                </a:tc>
                <a:extLst>
                  <a:ext uri="{0D108BD9-81ED-4DB2-BD59-A6C34878D82A}">
                    <a16:rowId xmlns:a16="http://schemas.microsoft.com/office/drawing/2014/main" val="418201297"/>
                  </a:ext>
                </a:extLst>
              </a:tr>
              <a:tr h="370840">
                <a:tc>
                  <a:txBody>
                    <a:bodyPr/>
                    <a:lstStyle/>
                    <a:p>
                      <a:pPr algn="l" fontAlgn="b"/>
                      <a:r>
                        <a:rPr lang="en-US" sz="1600" b="1" i="0" u="none" strike="noStrike">
                          <a:solidFill>
                            <a:schemeClr val="tx1"/>
                          </a:solidFill>
                          <a:effectLst/>
                          <a:latin typeface="+mn-lt"/>
                        </a:rPr>
                        <a:t>Residential</a:t>
                      </a:r>
                    </a:p>
                  </a:txBody>
                  <a:tcPr marL="45720" marR="45720" marT="0" marB="0" anchor="ctr"/>
                </a:tc>
                <a:tc>
                  <a:txBody>
                    <a:bodyPr/>
                    <a:lstStyle/>
                    <a:p>
                      <a:pPr algn="l" fontAlgn="b"/>
                      <a:endParaRPr lang="en-US" sz="1600" b="0" i="0" u="none" strike="noStrike">
                        <a:solidFill>
                          <a:schemeClr val="tx1"/>
                        </a:solidFill>
                        <a:effectLst/>
                        <a:latin typeface="+mn-lt"/>
                      </a:endParaRPr>
                    </a:p>
                  </a:txBody>
                  <a:tcPr marL="45720" marR="45720" marT="0" marB="0" anchor="ctr"/>
                </a:tc>
                <a:tc>
                  <a:txBody>
                    <a:bodyPr/>
                    <a:lstStyle/>
                    <a:p>
                      <a:pPr algn="l" fontAlgn="b"/>
                      <a:endParaRPr lang="en-US" sz="1600" b="0" i="0" u="none" strike="noStrike">
                        <a:solidFill>
                          <a:schemeClr val="tx1"/>
                        </a:solidFill>
                        <a:effectLst/>
                        <a:latin typeface="+mn-lt"/>
                      </a:endParaRPr>
                    </a:p>
                  </a:txBody>
                  <a:tcPr marL="45720" marR="45720" marT="0" marB="0" anchor="ctr"/>
                </a:tc>
                <a:tc>
                  <a:txBody>
                    <a:bodyPr/>
                    <a:lstStyle/>
                    <a:p>
                      <a:pPr algn="l" fontAlgn="b"/>
                      <a:endParaRPr lang="en-US" sz="1600" b="0" i="0" u="none" strike="noStrike">
                        <a:solidFill>
                          <a:schemeClr val="tx1"/>
                        </a:solidFill>
                        <a:effectLst/>
                        <a:latin typeface="+mn-lt"/>
                      </a:endParaRPr>
                    </a:p>
                  </a:txBody>
                  <a:tcPr marL="45720" marR="45720" marT="0" marB="0" anchor="ctr"/>
                </a:tc>
                <a:tc>
                  <a:txBody>
                    <a:bodyPr/>
                    <a:lstStyle/>
                    <a:p>
                      <a:pPr algn="l" fontAlgn="b"/>
                      <a:endParaRPr lang="en-US" sz="1600" b="0" i="0" u="none" strike="noStrike">
                        <a:solidFill>
                          <a:schemeClr val="tx1"/>
                        </a:solidFill>
                        <a:effectLst/>
                        <a:latin typeface="+mn-lt"/>
                      </a:endParaRPr>
                    </a:p>
                  </a:txBody>
                  <a:tcPr marL="45720" marR="45720" marT="0" marB="0" anchor="ctr"/>
                </a:tc>
                <a:tc>
                  <a:txBody>
                    <a:bodyPr/>
                    <a:lstStyle/>
                    <a:p>
                      <a:pPr algn="l" fontAlgn="b"/>
                      <a:endParaRPr lang="en-US" sz="1600" b="0" i="0" u="none" strike="noStrike">
                        <a:solidFill>
                          <a:schemeClr val="tx1"/>
                        </a:solidFill>
                        <a:effectLst/>
                        <a:latin typeface="+mn-lt"/>
                      </a:endParaRPr>
                    </a:p>
                  </a:txBody>
                  <a:tcPr marL="45720" marR="45720" marT="0" marB="0" anchor="ctr"/>
                </a:tc>
                <a:extLst>
                  <a:ext uri="{0D108BD9-81ED-4DB2-BD59-A6C34878D82A}">
                    <a16:rowId xmlns:a16="http://schemas.microsoft.com/office/drawing/2014/main" val="561660830"/>
                  </a:ext>
                </a:extLst>
              </a:tr>
              <a:tr h="370840">
                <a:tc>
                  <a:txBody>
                    <a:bodyPr/>
                    <a:lstStyle/>
                    <a:p>
                      <a:pPr algn="l" fontAlgn="b"/>
                      <a:r>
                        <a:rPr lang="en-US" sz="1600" b="0" i="0" u="none" strike="noStrike">
                          <a:solidFill>
                            <a:schemeClr val="tx1"/>
                          </a:solidFill>
                          <a:effectLst/>
                          <a:latin typeface="+mn-lt"/>
                        </a:rPr>
                        <a:t>Tier 1</a:t>
                      </a:r>
                    </a:p>
                  </a:txBody>
                  <a:tcPr marL="45720" marR="45720" marT="0" marB="0" anchor="ctr"/>
                </a:tc>
                <a:tc>
                  <a:txBody>
                    <a:bodyPr/>
                    <a:lstStyle/>
                    <a:p>
                      <a:pPr algn="r" fontAlgn="ctr"/>
                      <a:r>
                        <a:rPr lang="en-US" sz="1600" b="0" i="0" u="none" strike="noStrike">
                          <a:solidFill>
                            <a:schemeClr val="tx2"/>
                          </a:solidFill>
                          <a:effectLst/>
                          <a:latin typeface="+mn-lt"/>
                        </a:rPr>
                        <a:t>$7.18 </a:t>
                      </a:r>
                    </a:p>
                  </a:txBody>
                  <a:tcPr marL="45720" marR="45720" marT="0" marB="0" anchor="ctr"/>
                </a:tc>
                <a:tc>
                  <a:txBody>
                    <a:bodyPr/>
                    <a:lstStyle/>
                    <a:p>
                      <a:pPr algn="r" fontAlgn="ctr"/>
                      <a:r>
                        <a:rPr lang="en-US" sz="1600" b="0" i="0" u="none" strike="noStrike">
                          <a:solidFill>
                            <a:schemeClr val="tx2"/>
                          </a:solidFill>
                          <a:effectLst/>
                          <a:latin typeface="+mn-lt"/>
                        </a:rPr>
                        <a:t>$1.92 </a:t>
                      </a:r>
                    </a:p>
                  </a:txBody>
                  <a:tcPr marL="45720" marR="45720" marT="0" marB="0" anchor="ctr"/>
                </a:tc>
                <a:tc>
                  <a:txBody>
                    <a:bodyPr/>
                    <a:lstStyle/>
                    <a:p>
                      <a:pPr algn="r" fontAlgn="ctr"/>
                      <a:r>
                        <a:rPr lang="en-US" sz="1600" b="1" i="0" u="none" strike="noStrike">
                          <a:solidFill>
                            <a:schemeClr val="tx2"/>
                          </a:solidFill>
                          <a:effectLst/>
                          <a:latin typeface="+mn-lt"/>
                        </a:rPr>
                        <a:t>$9.10 </a:t>
                      </a:r>
                    </a:p>
                  </a:txBody>
                  <a:tcPr marL="45720" marR="45720" marT="0" marB="0" anchor="ctr"/>
                </a:tc>
                <a:tc>
                  <a:txBody>
                    <a:bodyPr/>
                    <a:lstStyle/>
                    <a:p>
                      <a:pPr algn="r" fontAlgn="ctr"/>
                      <a:r>
                        <a:rPr lang="en-US" sz="1600" b="0" i="0" u="none" strike="noStrike">
                          <a:solidFill>
                            <a:schemeClr val="tx2"/>
                          </a:solidFill>
                          <a:effectLst/>
                          <a:latin typeface="+mn-lt"/>
                        </a:rPr>
                        <a:t>$9.03 </a:t>
                      </a:r>
                    </a:p>
                  </a:txBody>
                  <a:tcPr marL="45720" marR="45720" marT="0" marB="0" anchor="ctr"/>
                </a:tc>
                <a:tc>
                  <a:txBody>
                    <a:bodyPr/>
                    <a:lstStyle/>
                    <a:p>
                      <a:pPr algn="r" fontAlgn="ctr"/>
                      <a:r>
                        <a:rPr lang="en-US" sz="1600" b="0" i="0" u="none" strike="noStrike">
                          <a:solidFill>
                            <a:schemeClr val="tx2"/>
                          </a:solidFill>
                          <a:effectLst/>
                          <a:latin typeface="+mn-lt"/>
                        </a:rPr>
                        <a:t>$0.07 </a:t>
                      </a:r>
                    </a:p>
                  </a:txBody>
                  <a:tcPr marL="45720" marR="45720" marT="0" marB="0" anchor="ctr"/>
                </a:tc>
                <a:extLst>
                  <a:ext uri="{0D108BD9-81ED-4DB2-BD59-A6C34878D82A}">
                    <a16:rowId xmlns:a16="http://schemas.microsoft.com/office/drawing/2014/main" val="989312338"/>
                  </a:ext>
                </a:extLst>
              </a:tr>
              <a:tr h="370840">
                <a:tc>
                  <a:txBody>
                    <a:bodyPr/>
                    <a:lstStyle/>
                    <a:p>
                      <a:pPr algn="l" fontAlgn="b"/>
                      <a:r>
                        <a:rPr lang="en-US" sz="1600" b="0" i="0" u="none" strike="noStrike">
                          <a:solidFill>
                            <a:schemeClr val="tx1"/>
                          </a:solidFill>
                          <a:effectLst/>
                          <a:latin typeface="+mn-lt"/>
                        </a:rPr>
                        <a:t>Tier 2</a:t>
                      </a:r>
                    </a:p>
                  </a:txBody>
                  <a:tcPr marL="45720" marR="45720" marT="0" marB="0" anchor="ctr"/>
                </a:tc>
                <a:tc>
                  <a:txBody>
                    <a:bodyPr/>
                    <a:lstStyle/>
                    <a:p>
                      <a:pPr algn="r" fontAlgn="ctr"/>
                      <a:r>
                        <a:rPr lang="en-US" sz="1600" b="0" i="0" u="none" strike="noStrike">
                          <a:solidFill>
                            <a:schemeClr val="tx2"/>
                          </a:solidFill>
                          <a:effectLst/>
                          <a:latin typeface="+mn-lt"/>
                        </a:rPr>
                        <a:t>$9.70 </a:t>
                      </a:r>
                    </a:p>
                  </a:txBody>
                  <a:tcPr marL="45720" marR="45720" marT="0" marB="0" anchor="ctr"/>
                </a:tc>
                <a:tc>
                  <a:txBody>
                    <a:bodyPr/>
                    <a:lstStyle/>
                    <a:p>
                      <a:pPr algn="r" fontAlgn="ctr"/>
                      <a:r>
                        <a:rPr lang="en-US" sz="1600" b="0" i="0" u="none" strike="noStrike">
                          <a:solidFill>
                            <a:schemeClr val="tx2"/>
                          </a:solidFill>
                          <a:effectLst/>
                          <a:latin typeface="+mn-lt"/>
                        </a:rPr>
                        <a:t>$3.61 </a:t>
                      </a:r>
                    </a:p>
                  </a:txBody>
                  <a:tcPr marL="45720" marR="45720" marT="0" marB="0" anchor="ctr"/>
                </a:tc>
                <a:tc>
                  <a:txBody>
                    <a:bodyPr/>
                    <a:lstStyle/>
                    <a:p>
                      <a:pPr algn="r" fontAlgn="ctr"/>
                      <a:r>
                        <a:rPr lang="en-US" sz="1600" b="1" i="0" u="none" strike="noStrike">
                          <a:solidFill>
                            <a:schemeClr val="tx2"/>
                          </a:solidFill>
                          <a:effectLst/>
                          <a:latin typeface="+mn-lt"/>
                        </a:rPr>
                        <a:t>$13.31 </a:t>
                      </a:r>
                    </a:p>
                  </a:txBody>
                  <a:tcPr marL="45720" marR="45720" marT="0" marB="0" anchor="ctr"/>
                </a:tc>
                <a:tc>
                  <a:txBody>
                    <a:bodyPr/>
                    <a:lstStyle/>
                    <a:p>
                      <a:pPr algn="r" fontAlgn="ctr"/>
                      <a:r>
                        <a:rPr lang="en-US" sz="1600" b="0" i="0" u="none" strike="noStrike">
                          <a:solidFill>
                            <a:schemeClr val="tx2"/>
                          </a:solidFill>
                          <a:effectLst/>
                          <a:latin typeface="+mn-lt"/>
                        </a:rPr>
                        <a:t>$10.86 </a:t>
                      </a:r>
                    </a:p>
                  </a:txBody>
                  <a:tcPr marL="45720" marR="45720" marT="0" marB="0" anchor="ctr"/>
                </a:tc>
                <a:tc>
                  <a:txBody>
                    <a:bodyPr/>
                    <a:lstStyle/>
                    <a:p>
                      <a:pPr algn="r" fontAlgn="ctr"/>
                      <a:r>
                        <a:rPr lang="en-US" sz="1600" b="0" i="0" u="none" strike="noStrike">
                          <a:solidFill>
                            <a:schemeClr val="tx2"/>
                          </a:solidFill>
                          <a:effectLst/>
                          <a:latin typeface="+mn-lt"/>
                        </a:rPr>
                        <a:t>$2.45 </a:t>
                      </a:r>
                    </a:p>
                  </a:txBody>
                  <a:tcPr marL="45720" marR="45720" marT="0" marB="0" anchor="ctr"/>
                </a:tc>
                <a:extLst>
                  <a:ext uri="{0D108BD9-81ED-4DB2-BD59-A6C34878D82A}">
                    <a16:rowId xmlns:a16="http://schemas.microsoft.com/office/drawing/2014/main" val="4263641091"/>
                  </a:ext>
                </a:extLst>
              </a:tr>
              <a:tr h="370840">
                <a:tc>
                  <a:txBody>
                    <a:bodyPr/>
                    <a:lstStyle/>
                    <a:p>
                      <a:pPr algn="l" fontAlgn="b"/>
                      <a:r>
                        <a:rPr lang="en-US" sz="1600" b="0" i="0" u="none" strike="noStrike">
                          <a:solidFill>
                            <a:schemeClr val="tx1"/>
                          </a:solidFill>
                          <a:effectLst/>
                          <a:latin typeface="+mn-lt"/>
                        </a:rPr>
                        <a:t>Tier 3</a:t>
                      </a:r>
                    </a:p>
                  </a:txBody>
                  <a:tcPr marL="45720" marR="45720" marT="0" marB="0" anchor="ctr"/>
                </a:tc>
                <a:tc>
                  <a:txBody>
                    <a:bodyPr/>
                    <a:lstStyle/>
                    <a:p>
                      <a:pPr algn="r" fontAlgn="ctr"/>
                      <a:r>
                        <a:rPr lang="en-US" sz="1600" b="0" i="0" u="none" strike="noStrike">
                          <a:solidFill>
                            <a:schemeClr val="tx2"/>
                          </a:solidFill>
                          <a:effectLst/>
                          <a:latin typeface="+mn-lt"/>
                        </a:rPr>
                        <a:t>$11.78 </a:t>
                      </a:r>
                    </a:p>
                  </a:txBody>
                  <a:tcPr marL="45720" marR="45720" marT="0" marB="0" anchor="ctr"/>
                </a:tc>
                <a:tc>
                  <a:txBody>
                    <a:bodyPr/>
                    <a:lstStyle/>
                    <a:p>
                      <a:pPr algn="r" fontAlgn="ctr"/>
                      <a:r>
                        <a:rPr lang="en-US" sz="1600" b="0" i="0" u="none" strike="noStrike">
                          <a:solidFill>
                            <a:schemeClr val="tx2"/>
                          </a:solidFill>
                          <a:effectLst/>
                          <a:latin typeface="+mn-lt"/>
                        </a:rPr>
                        <a:t>$5.75 </a:t>
                      </a:r>
                    </a:p>
                  </a:txBody>
                  <a:tcPr marL="45720" marR="45720" marT="0" marB="0" anchor="ctr"/>
                </a:tc>
                <a:tc>
                  <a:txBody>
                    <a:bodyPr/>
                    <a:lstStyle/>
                    <a:p>
                      <a:pPr algn="r" fontAlgn="ctr"/>
                      <a:r>
                        <a:rPr lang="en-US" sz="1600" b="1" i="0" u="none" strike="noStrike">
                          <a:solidFill>
                            <a:schemeClr val="tx2"/>
                          </a:solidFill>
                          <a:effectLst/>
                          <a:latin typeface="+mn-lt"/>
                        </a:rPr>
                        <a:t>$17.53 </a:t>
                      </a:r>
                    </a:p>
                  </a:txBody>
                  <a:tcPr marL="45720" marR="45720" marT="0" marB="0" anchor="ctr"/>
                </a:tc>
                <a:tc>
                  <a:txBody>
                    <a:bodyPr/>
                    <a:lstStyle/>
                    <a:p>
                      <a:pPr algn="r" fontAlgn="ctr"/>
                      <a:r>
                        <a:rPr lang="en-US" sz="1600" b="0" i="0" u="none" strike="noStrike">
                          <a:solidFill>
                            <a:schemeClr val="tx2"/>
                          </a:solidFill>
                          <a:effectLst/>
                          <a:latin typeface="+mn-lt"/>
                        </a:rPr>
                        <a:t>$12.78 </a:t>
                      </a:r>
                    </a:p>
                  </a:txBody>
                  <a:tcPr marL="45720" marR="45720" marT="0" marB="0" anchor="ctr"/>
                </a:tc>
                <a:tc>
                  <a:txBody>
                    <a:bodyPr/>
                    <a:lstStyle/>
                    <a:p>
                      <a:pPr algn="r" fontAlgn="ctr"/>
                      <a:r>
                        <a:rPr lang="en-US" sz="1600" b="0" i="0" u="none" strike="noStrike">
                          <a:solidFill>
                            <a:schemeClr val="tx2"/>
                          </a:solidFill>
                          <a:effectLst/>
                          <a:latin typeface="+mn-lt"/>
                        </a:rPr>
                        <a:t>$4.75 </a:t>
                      </a:r>
                    </a:p>
                  </a:txBody>
                  <a:tcPr marL="45720" marR="45720" marT="0" marB="0" anchor="ctr"/>
                </a:tc>
                <a:extLst>
                  <a:ext uri="{0D108BD9-81ED-4DB2-BD59-A6C34878D82A}">
                    <a16:rowId xmlns:a16="http://schemas.microsoft.com/office/drawing/2014/main" val="607820477"/>
                  </a:ext>
                </a:extLst>
              </a:tr>
              <a:tr h="370840">
                <a:tc>
                  <a:txBody>
                    <a:bodyPr/>
                    <a:lstStyle/>
                    <a:p>
                      <a:pPr algn="l" fontAlgn="b"/>
                      <a:r>
                        <a:rPr lang="en-US" sz="1600" b="0" i="0" u="none" strike="noStrike">
                          <a:solidFill>
                            <a:schemeClr val="tx1"/>
                          </a:solidFill>
                          <a:effectLst/>
                          <a:latin typeface="+mn-lt"/>
                        </a:rPr>
                        <a:t>Tier 4</a:t>
                      </a:r>
                    </a:p>
                  </a:txBody>
                  <a:tcPr marL="45720" marR="45720" marT="0" marB="0" anchor="ctr"/>
                </a:tc>
                <a:tc>
                  <a:txBody>
                    <a:bodyPr/>
                    <a:lstStyle/>
                    <a:p>
                      <a:pPr algn="l" fontAlgn="ctr"/>
                      <a:endParaRPr lang="en-US" sz="1600" b="0" i="0" u="none" strike="noStrike">
                        <a:solidFill>
                          <a:schemeClr val="tx2"/>
                        </a:solidFill>
                        <a:effectLst/>
                        <a:latin typeface="+mn-lt"/>
                      </a:endParaRPr>
                    </a:p>
                  </a:txBody>
                  <a:tcPr marL="45720" marR="45720" marT="0" marB="0" anchor="ctr"/>
                </a:tc>
                <a:tc>
                  <a:txBody>
                    <a:bodyPr/>
                    <a:lstStyle/>
                    <a:p>
                      <a:pPr algn="l" fontAlgn="ctr"/>
                      <a:endParaRPr lang="en-US" sz="1600" b="0" i="0" u="none" strike="noStrike">
                        <a:solidFill>
                          <a:schemeClr val="tx2"/>
                        </a:solidFill>
                        <a:effectLst/>
                        <a:latin typeface="+mn-lt"/>
                      </a:endParaRPr>
                    </a:p>
                  </a:txBody>
                  <a:tcPr marL="45720" marR="45720" marT="0" marB="0" anchor="ctr"/>
                </a:tc>
                <a:tc>
                  <a:txBody>
                    <a:bodyPr/>
                    <a:lstStyle/>
                    <a:p>
                      <a:pPr algn="l" fontAlgn="ctr"/>
                      <a:endParaRPr lang="en-US" sz="1600" b="0" i="0" u="none" strike="noStrike">
                        <a:solidFill>
                          <a:schemeClr val="tx2"/>
                        </a:solidFill>
                        <a:effectLst/>
                        <a:latin typeface="+mn-lt"/>
                      </a:endParaRPr>
                    </a:p>
                  </a:txBody>
                  <a:tcPr marL="45720" marR="45720" marT="0" marB="0" anchor="ctr"/>
                </a:tc>
                <a:tc>
                  <a:txBody>
                    <a:bodyPr/>
                    <a:lstStyle/>
                    <a:p>
                      <a:pPr algn="r" fontAlgn="ctr"/>
                      <a:r>
                        <a:rPr lang="en-US" sz="1600" b="0" i="0" u="none" strike="noStrike">
                          <a:solidFill>
                            <a:schemeClr val="tx2"/>
                          </a:solidFill>
                          <a:effectLst/>
                          <a:latin typeface="+mn-lt"/>
                        </a:rPr>
                        <a:t>$15.74 </a:t>
                      </a:r>
                    </a:p>
                  </a:txBody>
                  <a:tcPr marL="45720" marR="45720" marT="0" marB="0" anchor="ctr"/>
                </a:tc>
                <a:tc>
                  <a:txBody>
                    <a:bodyPr/>
                    <a:lstStyle/>
                    <a:p>
                      <a:pPr algn="l" fontAlgn="ctr"/>
                      <a:endParaRPr lang="en-US" sz="1600" b="0" i="0" u="none" strike="noStrike">
                        <a:solidFill>
                          <a:schemeClr val="tx2"/>
                        </a:solidFill>
                        <a:effectLst/>
                        <a:latin typeface="+mn-lt"/>
                      </a:endParaRPr>
                    </a:p>
                  </a:txBody>
                  <a:tcPr marL="45720" marR="45720" marT="0" marB="0" anchor="ctr"/>
                </a:tc>
                <a:extLst>
                  <a:ext uri="{0D108BD9-81ED-4DB2-BD59-A6C34878D82A}">
                    <a16:rowId xmlns:a16="http://schemas.microsoft.com/office/drawing/2014/main" val="1017252033"/>
                  </a:ext>
                </a:extLst>
              </a:tr>
              <a:tr h="370840">
                <a:tc>
                  <a:txBody>
                    <a:bodyPr/>
                    <a:lstStyle/>
                    <a:p>
                      <a:pPr algn="l" fontAlgn="b"/>
                      <a:r>
                        <a:rPr lang="en-US" sz="1600" b="1" i="0" u="none" strike="noStrike">
                          <a:solidFill>
                            <a:schemeClr val="tx1"/>
                          </a:solidFill>
                          <a:effectLst/>
                          <a:latin typeface="+mn-lt"/>
                        </a:rPr>
                        <a:t>Commercial</a:t>
                      </a:r>
                    </a:p>
                  </a:txBody>
                  <a:tcPr marL="45720" marR="45720" marT="0" marB="0" anchor="ctr"/>
                </a:tc>
                <a:tc>
                  <a:txBody>
                    <a:bodyPr/>
                    <a:lstStyle/>
                    <a:p>
                      <a:pPr algn="r" fontAlgn="ctr"/>
                      <a:r>
                        <a:rPr lang="en-US" sz="1600" b="0" i="0" u="none" strike="noStrike">
                          <a:solidFill>
                            <a:schemeClr val="tx2"/>
                          </a:solidFill>
                          <a:effectLst/>
                          <a:latin typeface="+mn-lt"/>
                        </a:rPr>
                        <a:t>$7.98 </a:t>
                      </a:r>
                    </a:p>
                  </a:txBody>
                  <a:tcPr marL="45720" marR="45720" marT="0" marB="0" anchor="ctr"/>
                </a:tc>
                <a:tc>
                  <a:txBody>
                    <a:bodyPr/>
                    <a:lstStyle/>
                    <a:p>
                      <a:pPr algn="r" fontAlgn="ctr"/>
                      <a:r>
                        <a:rPr lang="en-US" sz="1600" b="0" i="0" u="none" strike="noStrike">
                          <a:solidFill>
                            <a:schemeClr val="tx2"/>
                          </a:solidFill>
                          <a:effectLst/>
                          <a:latin typeface="+mn-lt"/>
                        </a:rPr>
                        <a:t>$2.65 </a:t>
                      </a:r>
                    </a:p>
                  </a:txBody>
                  <a:tcPr marL="45720" marR="45720" marT="0" marB="0" anchor="ctr"/>
                </a:tc>
                <a:tc>
                  <a:txBody>
                    <a:bodyPr/>
                    <a:lstStyle/>
                    <a:p>
                      <a:pPr algn="r" fontAlgn="ctr"/>
                      <a:r>
                        <a:rPr lang="en-US" sz="1600" b="1" i="0" u="none" strike="noStrike">
                          <a:solidFill>
                            <a:schemeClr val="tx2"/>
                          </a:solidFill>
                          <a:effectLst/>
                          <a:latin typeface="+mn-lt"/>
                        </a:rPr>
                        <a:t>$10.63 </a:t>
                      </a:r>
                    </a:p>
                  </a:txBody>
                  <a:tcPr marL="45720" marR="45720" marT="0" marB="0" anchor="ctr"/>
                </a:tc>
                <a:tc>
                  <a:txBody>
                    <a:bodyPr/>
                    <a:lstStyle/>
                    <a:p>
                      <a:pPr algn="r" fontAlgn="ctr"/>
                      <a:r>
                        <a:rPr lang="en-US" sz="1600" b="0" i="0" u="none" strike="noStrike">
                          <a:solidFill>
                            <a:schemeClr val="tx2"/>
                          </a:solidFill>
                          <a:effectLst/>
                          <a:latin typeface="+mn-lt"/>
                        </a:rPr>
                        <a:t>$10.97 </a:t>
                      </a:r>
                    </a:p>
                  </a:txBody>
                  <a:tcPr marL="45720" marR="45720" marT="0" marB="0" anchor="ctr"/>
                </a:tc>
                <a:tc>
                  <a:txBody>
                    <a:bodyPr/>
                    <a:lstStyle/>
                    <a:p>
                      <a:pPr algn="r" fontAlgn="ctr"/>
                      <a:r>
                        <a:rPr lang="en-US" sz="1600" b="0" i="0" u="none" strike="noStrike">
                          <a:solidFill>
                            <a:schemeClr val="tx2"/>
                          </a:solidFill>
                          <a:effectLst/>
                          <a:latin typeface="+mn-lt"/>
                        </a:rPr>
                        <a:t>($0.34)</a:t>
                      </a:r>
                    </a:p>
                  </a:txBody>
                  <a:tcPr marL="45720" marR="45720" marT="0" marB="0" anchor="ctr"/>
                </a:tc>
                <a:extLst>
                  <a:ext uri="{0D108BD9-81ED-4DB2-BD59-A6C34878D82A}">
                    <a16:rowId xmlns:a16="http://schemas.microsoft.com/office/drawing/2014/main" val="3786681036"/>
                  </a:ext>
                </a:extLst>
              </a:tr>
              <a:tr h="370840">
                <a:tc>
                  <a:txBody>
                    <a:bodyPr/>
                    <a:lstStyle/>
                    <a:p>
                      <a:pPr algn="l" fontAlgn="b"/>
                      <a:r>
                        <a:rPr lang="en-US" sz="1600" b="1" i="0" u="none" strike="noStrike">
                          <a:solidFill>
                            <a:schemeClr val="tx1"/>
                          </a:solidFill>
                          <a:effectLst/>
                          <a:latin typeface="+mn-lt"/>
                        </a:rPr>
                        <a:t>UCSC</a:t>
                      </a:r>
                    </a:p>
                  </a:txBody>
                  <a:tcPr marL="45720" marR="45720" marT="0" marB="0" anchor="ctr"/>
                </a:tc>
                <a:tc>
                  <a:txBody>
                    <a:bodyPr/>
                    <a:lstStyle/>
                    <a:p>
                      <a:pPr algn="r" fontAlgn="ctr"/>
                      <a:r>
                        <a:rPr lang="en-US" sz="1600" b="0" i="0" u="none" strike="noStrike">
                          <a:solidFill>
                            <a:schemeClr val="tx2"/>
                          </a:solidFill>
                          <a:effectLst/>
                          <a:latin typeface="+mn-lt"/>
                        </a:rPr>
                        <a:t>$8.21 </a:t>
                      </a:r>
                    </a:p>
                  </a:txBody>
                  <a:tcPr marL="45720" marR="45720" marT="0" marB="0" anchor="ctr"/>
                </a:tc>
                <a:tc>
                  <a:txBody>
                    <a:bodyPr/>
                    <a:lstStyle/>
                    <a:p>
                      <a:pPr algn="r" fontAlgn="ctr"/>
                      <a:r>
                        <a:rPr lang="en-US" sz="1600" b="0" i="0" u="none" strike="noStrike">
                          <a:solidFill>
                            <a:schemeClr val="tx2"/>
                          </a:solidFill>
                          <a:effectLst/>
                          <a:latin typeface="+mn-lt"/>
                        </a:rPr>
                        <a:t>$3.07 </a:t>
                      </a:r>
                    </a:p>
                  </a:txBody>
                  <a:tcPr marL="45720" marR="45720" marT="0" marB="0" anchor="ctr"/>
                </a:tc>
                <a:tc>
                  <a:txBody>
                    <a:bodyPr/>
                    <a:lstStyle/>
                    <a:p>
                      <a:pPr algn="r" fontAlgn="ctr"/>
                      <a:r>
                        <a:rPr lang="en-US" sz="1600" b="1" i="0" u="none" strike="noStrike">
                          <a:solidFill>
                            <a:schemeClr val="tx2"/>
                          </a:solidFill>
                          <a:effectLst/>
                          <a:latin typeface="+mn-lt"/>
                        </a:rPr>
                        <a:t>$11.28 </a:t>
                      </a:r>
                    </a:p>
                  </a:txBody>
                  <a:tcPr marL="45720" marR="45720" marT="0" marB="0" anchor="ctr"/>
                </a:tc>
                <a:tc>
                  <a:txBody>
                    <a:bodyPr/>
                    <a:lstStyle/>
                    <a:p>
                      <a:pPr algn="r" fontAlgn="ctr"/>
                      <a:r>
                        <a:rPr lang="en-US" sz="1600" b="0" i="0" u="none" strike="noStrike">
                          <a:solidFill>
                            <a:schemeClr val="tx2"/>
                          </a:solidFill>
                          <a:effectLst/>
                          <a:latin typeface="+mn-lt"/>
                        </a:rPr>
                        <a:t>$11.30 </a:t>
                      </a:r>
                    </a:p>
                  </a:txBody>
                  <a:tcPr marL="45720" marR="45720" marT="0" marB="0" anchor="ctr"/>
                </a:tc>
                <a:tc>
                  <a:txBody>
                    <a:bodyPr/>
                    <a:lstStyle/>
                    <a:p>
                      <a:pPr algn="r" fontAlgn="ctr"/>
                      <a:r>
                        <a:rPr lang="en-US" sz="1600" b="0" i="0" u="none" strike="noStrike">
                          <a:solidFill>
                            <a:schemeClr val="tx2"/>
                          </a:solidFill>
                          <a:effectLst/>
                          <a:latin typeface="+mn-lt"/>
                        </a:rPr>
                        <a:t>($0.02)</a:t>
                      </a:r>
                    </a:p>
                  </a:txBody>
                  <a:tcPr marL="45720" marR="45720" marT="0" marB="0" anchor="ctr"/>
                </a:tc>
                <a:extLst>
                  <a:ext uri="{0D108BD9-81ED-4DB2-BD59-A6C34878D82A}">
                    <a16:rowId xmlns:a16="http://schemas.microsoft.com/office/drawing/2014/main" val="2914110357"/>
                  </a:ext>
                </a:extLst>
              </a:tr>
              <a:tr h="370840">
                <a:tc>
                  <a:txBody>
                    <a:bodyPr/>
                    <a:lstStyle/>
                    <a:p>
                      <a:pPr algn="l" fontAlgn="b"/>
                      <a:r>
                        <a:rPr lang="en-US" sz="1600" b="1" i="0" u="none" strike="noStrike">
                          <a:solidFill>
                            <a:schemeClr val="tx1"/>
                          </a:solidFill>
                          <a:effectLst/>
                          <a:latin typeface="+mn-lt"/>
                        </a:rPr>
                        <a:t>Irrigation</a:t>
                      </a:r>
                    </a:p>
                  </a:txBody>
                  <a:tcPr marL="45720" marR="45720" marT="0" marB="0" anchor="ctr"/>
                </a:tc>
                <a:tc>
                  <a:txBody>
                    <a:bodyPr/>
                    <a:lstStyle/>
                    <a:p>
                      <a:pPr algn="l" fontAlgn="ctr"/>
                      <a:endParaRPr lang="en-US" sz="1600" b="0" i="0" u="none" strike="noStrike">
                        <a:solidFill>
                          <a:schemeClr val="tx2"/>
                        </a:solidFill>
                        <a:effectLst/>
                        <a:latin typeface="+mn-lt"/>
                      </a:endParaRPr>
                    </a:p>
                  </a:txBody>
                  <a:tcPr marL="45720" marR="45720" marT="0" marB="0" anchor="ctr"/>
                </a:tc>
                <a:tc>
                  <a:txBody>
                    <a:bodyPr/>
                    <a:lstStyle/>
                    <a:p>
                      <a:pPr algn="l" fontAlgn="ctr"/>
                      <a:endParaRPr lang="en-US" sz="1600" b="0" i="0" u="none" strike="noStrike">
                        <a:solidFill>
                          <a:schemeClr val="tx2"/>
                        </a:solidFill>
                        <a:effectLst/>
                        <a:latin typeface="+mn-lt"/>
                      </a:endParaRPr>
                    </a:p>
                  </a:txBody>
                  <a:tcPr marL="45720" marR="45720" marT="0" marB="0" anchor="ctr"/>
                </a:tc>
                <a:tc>
                  <a:txBody>
                    <a:bodyPr/>
                    <a:lstStyle/>
                    <a:p>
                      <a:pPr algn="l" fontAlgn="ctr"/>
                      <a:endParaRPr lang="en-US" sz="1600" b="0" i="0" u="none" strike="noStrike">
                        <a:solidFill>
                          <a:schemeClr val="tx2"/>
                        </a:solidFill>
                        <a:effectLst/>
                        <a:latin typeface="+mn-lt"/>
                      </a:endParaRPr>
                    </a:p>
                  </a:txBody>
                  <a:tcPr marL="45720" marR="45720" marT="0" marB="0" anchor="ctr"/>
                </a:tc>
                <a:tc>
                  <a:txBody>
                    <a:bodyPr/>
                    <a:lstStyle/>
                    <a:p>
                      <a:pPr algn="l" fontAlgn="ctr"/>
                      <a:endParaRPr lang="en-US" sz="1600" b="0" i="0" u="none" strike="noStrike">
                        <a:solidFill>
                          <a:schemeClr val="tx2"/>
                        </a:solidFill>
                        <a:effectLst/>
                        <a:latin typeface="+mn-lt"/>
                      </a:endParaRPr>
                    </a:p>
                  </a:txBody>
                  <a:tcPr marL="45720" marR="45720" marT="0" marB="0" anchor="ctr"/>
                </a:tc>
                <a:tc>
                  <a:txBody>
                    <a:bodyPr/>
                    <a:lstStyle/>
                    <a:p>
                      <a:pPr algn="l" fontAlgn="ctr"/>
                      <a:endParaRPr lang="en-US" sz="1600" b="0" i="0" u="none" strike="noStrike">
                        <a:solidFill>
                          <a:schemeClr val="tx2"/>
                        </a:solidFill>
                        <a:effectLst/>
                        <a:latin typeface="+mn-lt"/>
                      </a:endParaRPr>
                    </a:p>
                  </a:txBody>
                  <a:tcPr marL="45720" marR="45720" marT="0" marB="0" anchor="ctr"/>
                </a:tc>
                <a:extLst>
                  <a:ext uri="{0D108BD9-81ED-4DB2-BD59-A6C34878D82A}">
                    <a16:rowId xmlns:a16="http://schemas.microsoft.com/office/drawing/2014/main" val="3507250971"/>
                  </a:ext>
                </a:extLst>
              </a:tr>
              <a:tr h="370840">
                <a:tc>
                  <a:txBody>
                    <a:bodyPr/>
                    <a:lstStyle/>
                    <a:p>
                      <a:pPr algn="l" fontAlgn="b"/>
                      <a:r>
                        <a:rPr lang="en-US" sz="1600" b="0" i="0" u="none" strike="noStrike">
                          <a:solidFill>
                            <a:schemeClr val="tx1"/>
                          </a:solidFill>
                          <a:effectLst/>
                          <a:latin typeface="+mn-lt"/>
                        </a:rPr>
                        <a:t>Tier 1</a:t>
                      </a:r>
                    </a:p>
                  </a:txBody>
                  <a:tcPr marL="45720" marR="45720" marT="0" marB="0" anchor="ctr"/>
                </a:tc>
                <a:tc>
                  <a:txBody>
                    <a:bodyPr/>
                    <a:lstStyle/>
                    <a:p>
                      <a:pPr algn="r" fontAlgn="ctr"/>
                      <a:r>
                        <a:rPr lang="en-US" sz="1600" b="0" i="0" u="none" strike="noStrike">
                          <a:solidFill>
                            <a:schemeClr val="tx2"/>
                          </a:solidFill>
                          <a:effectLst/>
                          <a:latin typeface="+mn-lt"/>
                        </a:rPr>
                        <a:t>$10.75 </a:t>
                      </a:r>
                    </a:p>
                  </a:txBody>
                  <a:tcPr marL="45720" marR="45720" marT="0" marB="0" anchor="ctr"/>
                </a:tc>
                <a:tc>
                  <a:txBody>
                    <a:bodyPr/>
                    <a:lstStyle/>
                    <a:p>
                      <a:pPr algn="r" fontAlgn="ctr"/>
                      <a:r>
                        <a:rPr lang="en-US" sz="1600" b="0" i="0" u="none" strike="noStrike">
                          <a:solidFill>
                            <a:schemeClr val="tx2"/>
                          </a:solidFill>
                          <a:effectLst/>
                          <a:latin typeface="+mn-lt"/>
                        </a:rPr>
                        <a:t>$8.44 </a:t>
                      </a:r>
                    </a:p>
                  </a:txBody>
                  <a:tcPr marL="45720" marR="45720" marT="0" marB="0" anchor="ctr"/>
                </a:tc>
                <a:tc>
                  <a:txBody>
                    <a:bodyPr/>
                    <a:lstStyle/>
                    <a:p>
                      <a:pPr algn="r" fontAlgn="ctr"/>
                      <a:r>
                        <a:rPr lang="en-US" sz="1600" b="1" i="0" u="none" strike="noStrike">
                          <a:solidFill>
                            <a:schemeClr val="tx2"/>
                          </a:solidFill>
                          <a:effectLst/>
                          <a:latin typeface="+mn-lt"/>
                        </a:rPr>
                        <a:t>$19.19 </a:t>
                      </a:r>
                    </a:p>
                  </a:txBody>
                  <a:tcPr marL="45720" marR="45720" marT="0" marB="0" anchor="ctr"/>
                </a:tc>
                <a:tc>
                  <a:txBody>
                    <a:bodyPr/>
                    <a:lstStyle/>
                    <a:p>
                      <a:pPr algn="r" fontAlgn="ctr"/>
                      <a:r>
                        <a:rPr lang="en-US" sz="1600" b="0" i="0" u="none" strike="noStrike">
                          <a:solidFill>
                            <a:schemeClr val="tx2"/>
                          </a:solidFill>
                          <a:effectLst/>
                          <a:latin typeface="+mn-lt"/>
                        </a:rPr>
                        <a:t>$12.03 </a:t>
                      </a:r>
                    </a:p>
                  </a:txBody>
                  <a:tcPr marL="45720" marR="45720" marT="0" marB="0" anchor="ctr"/>
                </a:tc>
                <a:tc>
                  <a:txBody>
                    <a:bodyPr/>
                    <a:lstStyle/>
                    <a:p>
                      <a:pPr algn="r" fontAlgn="ctr"/>
                      <a:r>
                        <a:rPr lang="en-US" sz="1600" b="0" i="0" u="none" strike="noStrike">
                          <a:solidFill>
                            <a:schemeClr val="tx2"/>
                          </a:solidFill>
                          <a:effectLst/>
                          <a:latin typeface="+mn-lt"/>
                        </a:rPr>
                        <a:t>$7.16 </a:t>
                      </a:r>
                    </a:p>
                  </a:txBody>
                  <a:tcPr marL="45720" marR="45720" marT="0" marB="0" anchor="ctr"/>
                </a:tc>
                <a:extLst>
                  <a:ext uri="{0D108BD9-81ED-4DB2-BD59-A6C34878D82A}">
                    <a16:rowId xmlns:a16="http://schemas.microsoft.com/office/drawing/2014/main" val="4097948604"/>
                  </a:ext>
                </a:extLst>
              </a:tr>
              <a:tr h="370840">
                <a:tc>
                  <a:txBody>
                    <a:bodyPr/>
                    <a:lstStyle/>
                    <a:p>
                      <a:pPr algn="l" fontAlgn="b"/>
                      <a:r>
                        <a:rPr lang="en-US" sz="1600" b="0" i="0" u="none" strike="noStrike">
                          <a:solidFill>
                            <a:schemeClr val="tx1"/>
                          </a:solidFill>
                          <a:effectLst/>
                          <a:latin typeface="+mn-lt"/>
                        </a:rPr>
                        <a:t>Tier 2</a:t>
                      </a:r>
                    </a:p>
                  </a:txBody>
                  <a:tcPr marL="45720" marR="45720" marT="0" marB="0" anchor="ctr"/>
                </a:tc>
                <a:tc>
                  <a:txBody>
                    <a:bodyPr/>
                    <a:lstStyle/>
                    <a:p>
                      <a:pPr algn="r" fontAlgn="ctr"/>
                      <a:r>
                        <a:rPr lang="en-US" sz="1600" b="0" i="0" u="none" strike="noStrike">
                          <a:solidFill>
                            <a:schemeClr val="tx2"/>
                          </a:solidFill>
                          <a:effectLst/>
                          <a:latin typeface="+mn-lt"/>
                        </a:rPr>
                        <a:t>$15.77 </a:t>
                      </a:r>
                    </a:p>
                  </a:txBody>
                  <a:tcPr marL="45720" marR="45720" marT="0" marB="0" anchor="ctr"/>
                </a:tc>
                <a:tc>
                  <a:txBody>
                    <a:bodyPr/>
                    <a:lstStyle/>
                    <a:p>
                      <a:pPr algn="r" fontAlgn="ctr"/>
                      <a:r>
                        <a:rPr lang="en-US" sz="1600" b="0" i="0" u="none" strike="noStrike">
                          <a:solidFill>
                            <a:schemeClr val="tx2"/>
                          </a:solidFill>
                          <a:effectLst/>
                          <a:latin typeface="+mn-lt"/>
                        </a:rPr>
                        <a:t>$10.97 </a:t>
                      </a:r>
                    </a:p>
                  </a:txBody>
                  <a:tcPr marL="45720" marR="45720" marT="0" marB="0" anchor="ctr"/>
                </a:tc>
                <a:tc>
                  <a:txBody>
                    <a:bodyPr/>
                    <a:lstStyle/>
                    <a:p>
                      <a:pPr algn="r" fontAlgn="ctr"/>
                      <a:r>
                        <a:rPr lang="en-US" sz="1600" b="1" i="0" u="none" strike="noStrike">
                          <a:solidFill>
                            <a:schemeClr val="tx2"/>
                          </a:solidFill>
                          <a:effectLst/>
                          <a:latin typeface="+mn-lt"/>
                        </a:rPr>
                        <a:t>$26.74 </a:t>
                      </a:r>
                    </a:p>
                  </a:txBody>
                  <a:tcPr marL="45720" marR="45720" marT="0" marB="0" anchor="ctr"/>
                </a:tc>
                <a:tc>
                  <a:txBody>
                    <a:bodyPr/>
                    <a:lstStyle/>
                    <a:p>
                      <a:pPr algn="r" fontAlgn="ctr"/>
                      <a:r>
                        <a:rPr lang="en-US" sz="1600" b="0" i="0" u="none" strike="noStrike">
                          <a:solidFill>
                            <a:schemeClr val="tx2"/>
                          </a:solidFill>
                          <a:effectLst/>
                          <a:latin typeface="+mn-lt"/>
                        </a:rPr>
                        <a:t>$16.66 </a:t>
                      </a:r>
                    </a:p>
                  </a:txBody>
                  <a:tcPr marL="45720" marR="45720" marT="0" marB="0" anchor="ctr"/>
                </a:tc>
                <a:tc>
                  <a:txBody>
                    <a:bodyPr/>
                    <a:lstStyle/>
                    <a:p>
                      <a:pPr algn="r" fontAlgn="ctr"/>
                      <a:r>
                        <a:rPr lang="en-US" sz="1600" b="0" i="0" u="none" strike="noStrike">
                          <a:solidFill>
                            <a:schemeClr val="tx2"/>
                          </a:solidFill>
                          <a:effectLst/>
                          <a:latin typeface="+mn-lt"/>
                        </a:rPr>
                        <a:t>$10.08 </a:t>
                      </a:r>
                    </a:p>
                  </a:txBody>
                  <a:tcPr marL="45720" marR="45720" marT="0" marB="0" anchor="ctr"/>
                </a:tc>
                <a:extLst>
                  <a:ext uri="{0D108BD9-81ED-4DB2-BD59-A6C34878D82A}">
                    <a16:rowId xmlns:a16="http://schemas.microsoft.com/office/drawing/2014/main" val="1724016728"/>
                  </a:ext>
                </a:extLst>
              </a:tr>
              <a:tr h="370840">
                <a:tc>
                  <a:txBody>
                    <a:bodyPr/>
                    <a:lstStyle/>
                    <a:p>
                      <a:pPr algn="l" fontAlgn="b"/>
                      <a:r>
                        <a:rPr lang="en-US" sz="1600" b="0" i="0" u="none" strike="noStrike">
                          <a:solidFill>
                            <a:schemeClr val="tx1"/>
                          </a:solidFill>
                          <a:effectLst/>
                          <a:latin typeface="+mn-lt"/>
                        </a:rPr>
                        <a:t>Tier 3</a:t>
                      </a:r>
                    </a:p>
                  </a:txBody>
                  <a:tcPr marL="45720" marR="45720" marT="0" marB="0" anchor="ctr"/>
                </a:tc>
                <a:tc>
                  <a:txBody>
                    <a:bodyPr/>
                    <a:lstStyle/>
                    <a:p>
                      <a:pPr algn="r" fontAlgn="ctr"/>
                      <a:r>
                        <a:rPr lang="en-US" sz="1600" b="0" i="0" u="none" strike="noStrike">
                          <a:solidFill>
                            <a:schemeClr val="tx2"/>
                          </a:solidFill>
                          <a:effectLst/>
                          <a:latin typeface="+mn-lt"/>
                        </a:rPr>
                        <a:t>$20.68 </a:t>
                      </a:r>
                    </a:p>
                  </a:txBody>
                  <a:tcPr marL="45720" marR="45720" marT="0" marB="0" anchor="ctr"/>
                </a:tc>
                <a:tc>
                  <a:txBody>
                    <a:bodyPr/>
                    <a:lstStyle/>
                    <a:p>
                      <a:pPr algn="r" fontAlgn="ctr"/>
                      <a:r>
                        <a:rPr lang="en-US" sz="1600" b="0" i="0" u="none" strike="noStrike">
                          <a:solidFill>
                            <a:schemeClr val="tx2"/>
                          </a:solidFill>
                          <a:effectLst/>
                          <a:latin typeface="+mn-lt"/>
                        </a:rPr>
                        <a:t>$13.29 </a:t>
                      </a:r>
                    </a:p>
                  </a:txBody>
                  <a:tcPr marL="45720" marR="45720" marT="0" marB="0" anchor="ctr"/>
                </a:tc>
                <a:tc>
                  <a:txBody>
                    <a:bodyPr/>
                    <a:lstStyle/>
                    <a:p>
                      <a:pPr algn="r" fontAlgn="ctr"/>
                      <a:r>
                        <a:rPr lang="en-US" sz="1600" b="1" i="0" u="none" strike="noStrike">
                          <a:solidFill>
                            <a:schemeClr val="tx2"/>
                          </a:solidFill>
                          <a:effectLst/>
                          <a:latin typeface="+mn-lt"/>
                        </a:rPr>
                        <a:t>$33.97 </a:t>
                      </a:r>
                    </a:p>
                  </a:txBody>
                  <a:tcPr marL="45720" marR="45720" marT="0" marB="0" anchor="ctr"/>
                </a:tc>
                <a:tc>
                  <a:txBody>
                    <a:bodyPr/>
                    <a:lstStyle/>
                    <a:p>
                      <a:pPr algn="r" fontAlgn="ctr"/>
                      <a:r>
                        <a:rPr lang="en-US" sz="1600" b="0" i="0" u="none" strike="noStrike">
                          <a:solidFill>
                            <a:schemeClr val="tx2"/>
                          </a:solidFill>
                          <a:effectLst/>
                          <a:latin typeface="+mn-lt"/>
                        </a:rPr>
                        <a:t>$18.09 </a:t>
                      </a:r>
                    </a:p>
                  </a:txBody>
                  <a:tcPr marL="45720" marR="45720" marT="0" marB="0" anchor="ctr"/>
                </a:tc>
                <a:tc>
                  <a:txBody>
                    <a:bodyPr/>
                    <a:lstStyle/>
                    <a:p>
                      <a:pPr algn="r" fontAlgn="ctr"/>
                      <a:r>
                        <a:rPr lang="en-US" sz="1600" b="0" i="0" u="none" strike="noStrike">
                          <a:solidFill>
                            <a:schemeClr val="tx2"/>
                          </a:solidFill>
                          <a:effectLst/>
                          <a:latin typeface="+mn-lt"/>
                        </a:rPr>
                        <a:t>$15.88 </a:t>
                      </a:r>
                    </a:p>
                  </a:txBody>
                  <a:tcPr marL="45720" marR="45720" marT="0" marB="0" anchor="ctr"/>
                </a:tc>
                <a:extLst>
                  <a:ext uri="{0D108BD9-81ED-4DB2-BD59-A6C34878D82A}">
                    <a16:rowId xmlns:a16="http://schemas.microsoft.com/office/drawing/2014/main" val="3206625657"/>
                  </a:ext>
                </a:extLst>
              </a:tr>
            </a:tbl>
          </a:graphicData>
        </a:graphic>
      </p:graphicFrame>
      <p:sp>
        <p:nvSpPr>
          <p:cNvPr id="4" name="Slide Number Placeholder 3">
            <a:extLst>
              <a:ext uri="{FF2B5EF4-FFF2-40B4-BE49-F238E27FC236}">
                <a16:creationId xmlns:a16="http://schemas.microsoft.com/office/drawing/2014/main" id="{A5D3C9B3-97FB-4951-94AF-A3183A1CCD36}"/>
              </a:ext>
            </a:extLst>
          </p:cNvPr>
          <p:cNvSpPr>
            <a:spLocks noGrp="1"/>
          </p:cNvSpPr>
          <p:nvPr>
            <p:ph type="sldNum" sz="quarter" idx="10"/>
          </p:nvPr>
        </p:nvSpPr>
        <p:spPr/>
        <p:txBody>
          <a:bodyPr/>
          <a:lstStyle/>
          <a:p>
            <a:fld id="{F9A1070B-E53E-4F23-90CF-57ED1B7E60C0}" type="slidenum">
              <a:rPr lang="en-US" smtClean="0"/>
              <a:pPr/>
              <a:t>43</a:t>
            </a:fld>
            <a:endParaRPr lang="en-US"/>
          </a:p>
        </p:txBody>
      </p:sp>
    </p:spTree>
    <p:extLst>
      <p:ext uri="{BB962C8B-B14F-4D97-AF65-F5344CB8AC3E}">
        <p14:creationId xmlns:p14="http://schemas.microsoft.com/office/powerpoint/2010/main" val="99406522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86166-EFC7-4D4C-BD38-D44BE54F2CBE}"/>
              </a:ext>
            </a:extLst>
          </p:cNvPr>
          <p:cNvSpPr>
            <a:spLocks noGrp="1"/>
          </p:cNvSpPr>
          <p:nvPr>
            <p:ph type="title"/>
          </p:nvPr>
        </p:nvSpPr>
        <p:spPr/>
        <p:txBody>
          <a:bodyPr/>
          <a:lstStyle/>
          <a:p>
            <a:r>
              <a:rPr lang="en-US"/>
              <a:t>Proposed Commodity Charges</a:t>
            </a:r>
          </a:p>
        </p:txBody>
      </p:sp>
      <p:graphicFrame>
        <p:nvGraphicFramePr>
          <p:cNvPr id="5" name="Table 5">
            <a:extLst>
              <a:ext uri="{FF2B5EF4-FFF2-40B4-BE49-F238E27FC236}">
                <a16:creationId xmlns:a16="http://schemas.microsoft.com/office/drawing/2014/main" id="{B8EDBEB0-9079-49C6-BA7A-85F38BAD7699}"/>
              </a:ext>
            </a:extLst>
          </p:cNvPr>
          <p:cNvGraphicFramePr>
            <a:graphicFrameLocks noGrp="1"/>
          </p:cNvGraphicFramePr>
          <p:nvPr>
            <p:ph idx="1"/>
          </p:nvPr>
        </p:nvGraphicFramePr>
        <p:xfrm>
          <a:off x="1003300" y="1557338"/>
          <a:ext cx="10177460" cy="4566920"/>
        </p:xfrm>
        <a:graphic>
          <a:graphicData uri="http://schemas.openxmlformats.org/drawingml/2006/table">
            <a:tbl>
              <a:tblPr firstRow="1" bandRow="1">
                <a:tableStyleId>{073A0DAA-6AF3-43AB-8588-CEC1D06C72B9}</a:tableStyleId>
              </a:tblPr>
              <a:tblGrid>
                <a:gridCol w="2904338">
                  <a:extLst>
                    <a:ext uri="{9D8B030D-6E8A-4147-A177-3AD203B41FA5}">
                      <a16:colId xmlns:a16="http://schemas.microsoft.com/office/drawing/2014/main" val="1111162423"/>
                    </a:ext>
                  </a:extLst>
                </a:gridCol>
                <a:gridCol w="2424374">
                  <a:extLst>
                    <a:ext uri="{9D8B030D-6E8A-4147-A177-3AD203B41FA5}">
                      <a16:colId xmlns:a16="http://schemas.microsoft.com/office/drawing/2014/main" val="4067990990"/>
                    </a:ext>
                  </a:extLst>
                </a:gridCol>
                <a:gridCol w="2424374">
                  <a:extLst>
                    <a:ext uri="{9D8B030D-6E8A-4147-A177-3AD203B41FA5}">
                      <a16:colId xmlns:a16="http://schemas.microsoft.com/office/drawing/2014/main" val="480147758"/>
                    </a:ext>
                  </a:extLst>
                </a:gridCol>
                <a:gridCol w="2424374">
                  <a:extLst>
                    <a:ext uri="{9D8B030D-6E8A-4147-A177-3AD203B41FA5}">
                      <a16:colId xmlns:a16="http://schemas.microsoft.com/office/drawing/2014/main" val="2346076686"/>
                    </a:ext>
                  </a:extLst>
                </a:gridCol>
              </a:tblGrid>
              <a:tr h="370840">
                <a:tc>
                  <a:txBody>
                    <a:bodyPr/>
                    <a:lstStyle/>
                    <a:p>
                      <a:pPr algn="l" fontAlgn="b"/>
                      <a:r>
                        <a:rPr lang="en-US" sz="1600" b="1" i="0" u="none" strike="noStrike">
                          <a:solidFill>
                            <a:schemeClr val="bg2"/>
                          </a:solidFill>
                          <a:effectLst/>
                          <a:latin typeface="Arial"/>
                        </a:rPr>
                        <a:t>Customer Class</a:t>
                      </a:r>
                    </a:p>
                  </a:txBody>
                  <a:tcPr marL="45720" marR="45720" marT="0" marB="0" anchor="ctr"/>
                </a:tc>
                <a:tc>
                  <a:txBody>
                    <a:bodyPr/>
                    <a:lstStyle/>
                    <a:p>
                      <a:pPr lvl="0" algn="ctr">
                        <a:buNone/>
                      </a:pPr>
                      <a:r>
                        <a:rPr lang="en-US" sz="1600" b="1" i="0" u="none" strike="noStrike">
                          <a:solidFill>
                            <a:schemeClr val="bg2"/>
                          </a:solidFill>
                          <a:effectLst/>
                          <a:latin typeface="Arial"/>
                        </a:rPr>
                        <a:t>Proposed </a:t>
                      </a:r>
                      <a:r>
                        <a:rPr lang="en-US" sz="1600" b="1" i="0" u="none" strike="noStrike">
                          <a:solidFill>
                            <a:srgbClr val="FEFFFF"/>
                          </a:solidFill>
                          <a:effectLst/>
                          <a:latin typeface="Arial"/>
                        </a:rPr>
                        <a:t/>
                      </a:r>
                      <a:br>
                        <a:rPr lang="en-US" sz="1600" b="1" i="0" u="none" strike="noStrike">
                          <a:solidFill>
                            <a:srgbClr val="FEFFFF"/>
                          </a:solidFill>
                          <a:effectLst/>
                          <a:latin typeface="Arial"/>
                        </a:rPr>
                      </a:br>
                      <a:r>
                        <a:rPr lang="en-US" sz="1600" b="1" i="0" u="none" strike="noStrike">
                          <a:solidFill>
                            <a:schemeClr val="bg2"/>
                          </a:solidFill>
                          <a:effectLst/>
                          <a:latin typeface="Arial"/>
                        </a:rPr>
                        <a:t>FY 2023 Charge</a:t>
                      </a:r>
                    </a:p>
                  </a:txBody>
                  <a:tcPr marL="45720" marR="45720" marT="0" marB="0" anchor="ctr"/>
                </a:tc>
                <a:tc>
                  <a:txBody>
                    <a:bodyPr/>
                    <a:lstStyle/>
                    <a:p>
                      <a:pPr lvl="0" algn="ctr">
                        <a:buNone/>
                      </a:pPr>
                      <a:r>
                        <a:rPr lang="en-US" sz="1600" b="1" i="0" u="none" strike="noStrike">
                          <a:solidFill>
                            <a:schemeClr val="bg2"/>
                          </a:solidFill>
                          <a:effectLst/>
                          <a:latin typeface="Arial"/>
                        </a:rPr>
                        <a:t>Current </a:t>
                      </a:r>
                      <a:r>
                        <a:rPr lang="en-US" sz="1600" b="1" i="0" u="none" strike="noStrike">
                          <a:solidFill>
                            <a:srgbClr val="FEFFFF"/>
                          </a:solidFill>
                          <a:effectLst/>
                          <a:latin typeface="Arial"/>
                        </a:rPr>
                        <a:t/>
                      </a:r>
                      <a:br>
                        <a:rPr lang="en-US" sz="1600" b="1" i="0" u="none" strike="noStrike">
                          <a:solidFill>
                            <a:srgbClr val="FEFFFF"/>
                          </a:solidFill>
                          <a:effectLst/>
                          <a:latin typeface="Arial"/>
                        </a:rPr>
                      </a:br>
                      <a:r>
                        <a:rPr lang="en-US" sz="1600" b="1" i="0" u="none" strike="noStrike">
                          <a:solidFill>
                            <a:schemeClr val="bg2"/>
                          </a:solidFill>
                          <a:effectLst/>
                          <a:latin typeface="Arial"/>
                        </a:rPr>
                        <a:t>FY 2022 Charge</a:t>
                      </a:r>
                    </a:p>
                  </a:txBody>
                  <a:tcPr marL="45720" marR="45720" marT="0" marB="0" anchor="ctr"/>
                </a:tc>
                <a:tc>
                  <a:txBody>
                    <a:bodyPr/>
                    <a:lstStyle/>
                    <a:p>
                      <a:pPr algn="ctr" fontAlgn="b"/>
                      <a:r>
                        <a:rPr lang="en-US" sz="1600" b="1" i="0" u="none" strike="noStrike">
                          <a:solidFill>
                            <a:schemeClr val="bg2"/>
                          </a:solidFill>
                          <a:effectLst/>
                          <a:latin typeface="Arial" panose="020B0604020202020204" pitchFamily="34" charset="0"/>
                        </a:rPr>
                        <a:t>Difference ($)</a:t>
                      </a:r>
                    </a:p>
                  </a:txBody>
                  <a:tcPr marL="45720" marR="45720" marT="0" marB="0" anchor="ctr"/>
                </a:tc>
                <a:extLst>
                  <a:ext uri="{0D108BD9-81ED-4DB2-BD59-A6C34878D82A}">
                    <a16:rowId xmlns:a16="http://schemas.microsoft.com/office/drawing/2014/main" val="929284096"/>
                  </a:ext>
                </a:extLst>
              </a:tr>
              <a:tr h="370840">
                <a:tc>
                  <a:txBody>
                    <a:bodyPr/>
                    <a:lstStyle/>
                    <a:p>
                      <a:pPr algn="l" fontAlgn="b"/>
                      <a:r>
                        <a:rPr lang="en-US" sz="1600" b="1" i="0" u="none" strike="noStrike">
                          <a:solidFill>
                            <a:schemeClr val="tx2"/>
                          </a:solidFill>
                          <a:effectLst/>
                          <a:latin typeface="Arial"/>
                        </a:rPr>
                        <a:t>Residential</a:t>
                      </a:r>
                    </a:p>
                  </a:txBody>
                  <a:tcPr marL="45720" marR="45720" marT="0" marB="0" anchor="ctr"/>
                </a:tc>
                <a:tc>
                  <a:txBody>
                    <a:bodyPr/>
                    <a:lstStyle/>
                    <a:p>
                      <a:pPr lvl="0" algn="l">
                        <a:buNone/>
                      </a:pPr>
                      <a:endParaRPr lang="en-US" sz="1600" b="0" i="0" u="none" strike="noStrike">
                        <a:solidFill>
                          <a:schemeClr val="tx2"/>
                        </a:solidFill>
                        <a:effectLst/>
                        <a:latin typeface="Arial"/>
                      </a:endParaRPr>
                    </a:p>
                  </a:txBody>
                  <a:tcPr marL="45720" marR="45720" marT="0" marB="0" anchor="ctr"/>
                </a:tc>
                <a:tc>
                  <a:txBody>
                    <a:bodyPr/>
                    <a:lstStyle/>
                    <a:p>
                      <a:pPr lvl="0" algn="l">
                        <a:buNone/>
                      </a:pPr>
                      <a:endParaRPr lang="en-US" sz="1600" b="0" i="0" u="none" strike="noStrike">
                        <a:solidFill>
                          <a:schemeClr val="tx2"/>
                        </a:solidFill>
                        <a:effectLst/>
                        <a:latin typeface="Arial"/>
                      </a:endParaRPr>
                    </a:p>
                  </a:txBody>
                  <a:tcPr marL="45720" marR="45720" marT="0" marB="0" anchor="ctr"/>
                </a:tc>
                <a:tc>
                  <a:txBody>
                    <a:bodyPr/>
                    <a:lstStyle/>
                    <a:p>
                      <a:pPr algn="l" fontAlgn="b"/>
                      <a:endParaRPr lang="en-US" sz="1600" b="0" i="0" u="none" strike="noStrike">
                        <a:solidFill>
                          <a:schemeClr val="tx2"/>
                        </a:solidFill>
                        <a:effectLst/>
                        <a:latin typeface="Arial" panose="020B0604020202020204" pitchFamily="34" charset="0"/>
                      </a:endParaRPr>
                    </a:p>
                  </a:txBody>
                  <a:tcPr marL="45720" marR="45720" marT="0" marB="0" anchor="ctr"/>
                </a:tc>
                <a:extLst>
                  <a:ext uri="{0D108BD9-81ED-4DB2-BD59-A6C34878D82A}">
                    <a16:rowId xmlns:a16="http://schemas.microsoft.com/office/drawing/2014/main" val="2222239405"/>
                  </a:ext>
                </a:extLst>
              </a:tr>
              <a:tr h="370840">
                <a:tc>
                  <a:txBody>
                    <a:bodyPr/>
                    <a:lstStyle/>
                    <a:p>
                      <a:pPr algn="l" fontAlgn="b"/>
                      <a:r>
                        <a:rPr lang="en-US" sz="1600" b="0" i="0" u="none" strike="noStrike">
                          <a:solidFill>
                            <a:schemeClr val="tx2"/>
                          </a:solidFill>
                          <a:effectLst/>
                          <a:latin typeface="Arial"/>
                        </a:rPr>
                        <a:t>Tier 1</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$7.37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$7.68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$0.31 </a:t>
                      </a:r>
                    </a:p>
                  </a:txBody>
                  <a:tcPr marL="45720" marR="45720" marT="0" marB="0" anchor="ctr"/>
                </a:tc>
                <a:extLst>
                  <a:ext uri="{0D108BD9-81ED-4DB2-BD59-A6C34878D82A}">
                    <a16:rowId xmlns:a16="http://schemas.microsoft.com/office/drawing/2014/main" val="3349940219"/>
                  </a:ext>
                </a:extLst>
              </a:tr>
              <a:tr h="370840">
                <a:tc>
                  <a:txBody>
                    <a:bodyPr/>
                    <a:lstStyle/>
                    <a:p>
                      <a:pPr algn="l" fontAlgn="b"/>
                      <a:r>
                        <a:rPr lang="en-US" sz="1600" b="0" i="0" u="none" strike="noStrike">
                          <a:solidFill>
                            <a:schemeClr val="tx2"/>
                          </a:solidFill>
                          <a:effectLst/>
                          <a:latin typeface="Arial"/>
                        </a:rPr>
                        <a:t>Tier 2</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$8.24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$10.37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$2.13 </a:t>
                      </a:r>
                    </a:p>
                  </a:txBody>
                  <a:tcPr marL="45720" marR="45720" marT="0" marB="0" anchor="ctr"/>
                </a:tc>
                <a:extLst>
                  <a:ext uri="{0D108BD9-81ED-4DB2-BD59-A6C34878D82A}">
                    <a16:rowId xmlns:a16="http://schemas.microsoft.com/office/drawing/2014/main" val="3122392804"/>
                  </a:ext>
                </a:extLst>
              </a:tr>
              <a:tr h="370840">
                <a:tc>
                  <a:txBody>
                    <a:bodyPr/>
                    <a:lstStyle/>
                    <a:p>
                      <a:pPr algn="l" fontAlgn="b"/>
                      <a:r>
                        <a:rPr lang="en-US" sz="1600" b="0" i="0" u="none" strike="noStrike">
                          <a:solidFill>
                            <a:schemeClr val="tx2"/>
                          </a:solidFill>
                          <a:effectLst/>
                          <a:latin typeface="Arial"/>
                        </a:rPr>
                        <a:t>Tier 3</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$9.51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$12.60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$3.09 </a:t>
                      </a:r>
                    </a:p>
                  </a:txBody>
                  <a:tcPr marL="45720" marR="45720" marT="0" marB="0" anchor="ctr"/>
                </a:tc>
                <a:extLst>
                  <a:ext uri="{0D108BD9-81ED-4DB2-BD59-A6C34878D82A}">
                    <a16:rowId xmlns:a16="http://schemas.microsoft.com/office/drawing/2014/main" val="3700378095"/>
                  </a:ext>
                </a:extLst>
              </a:tr>
              <a:tr h="370840">
                <a:tc>
                  <a:txBody>
                    <a:bodyPr/>
                    <a:lstStyle/>
                    <a:p>
                      <a:pPr algn="l" fontAlgn="b"/>
                      <a:r>
                        <a:rPr lang="en-US" sz="1600" b="0" i="0" u="none" strike="noStrike">
                          <a:solidFill>
                            <a:schemeClr val="tx2"/>
                          </a:solidFill>
                          <a:effectLst/>
                          <a:latin typeface="Arial"/>
                        </a:rPr>
                        <a:t>Tier 4</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$11.28 </a:t>
                      </a:r>
                    </a:p>
                  </a:txBody>
                  <a:tcPr marL="45720" marR="45720" marT="0" marB="0" anchor="ctr"/>
                </a:tc>
                <a:tc>
                  <a:txBody>
                    <a:bodyPr/>
                    <a:lstStyle/>
                    <a:p>
                      <a:pPr algn="l" fontAlgn="ctr"/>
                      <a:endParaRPr lang="en-US" sz="1600" b="0" i="0" u="none" strike="noStrike">
                        <a:solidFill>
                          <a:schemeClr val="tx2"/>
                        </a:solidFill>
                        <a:effectLst/>
                        <a:latin typeface="Arial" panose="020B0604020202020204" pitchFamily="34" charset="0"/>
                      </a:endParaRPr>
                    </a:p>
                  </a:txBody>
                  <a:tcPr marL="45720" marR="45720" marT="0" marB="0" anchor="ctr"/>
                </a:tc>
                <a:tc>
                  <a:txBody>
                    <a:bodyPr/>
                    <a:lstStyle/>
                    <a:p>
                      <a:pPr algn="l" fontAlgn="ctr"/>
                      <a:endParaRPr lang="en-US" sz="1600" b="0" i="0" u="none" strike="noStrike">
                        <a:solidFill>
                          <a:schemeClr val="tx2"/>
                        </a:solidFill>
                        <a:effectLst/>
                        <a:latin typeface="Arial" panose="020B0604020202020204" pitchFamily="34" charset="0"/>
                      </a:endParaRPr>
                    </a:p>
                  </a:txBody>
                  <a:tcPr marL="45720" marR="45720" marT="0" marB="0" anchor="ctr"/>
                </a:tc>
                <a:extLst>
                  <a:ext uri="{0D108BD9-81ED-4DB2-BD59-A6C34878D82A}">
                    <a16:rowId xmlns:a16="http://schemas.microsoft.com/office/drawing/2014/main" val="3241197961"/>
                  </a:ext>
                </a:extLst>
              </a:tr>
              <a:tr h="370840">
                <a:tc>
                  <a:txBody>
                    <a:bodyPr/>
                    <a:lstStyle/>
                    <a:p>
                      <a:pPr algn="l" fontAlgn="b"/>
                      <a:r>
                        <a:rPr lang="en-US" sz="1600" b="1" i="0" u="none" strike="noStrike">
                          <a:solidFill>
                            <a:schemeClr val="tx2"/>
                          </a:solidFill>
                          <a:effectLst/>
                          <a:latin typeface="Arial"/>
                        </a:rPr>
                        <a:t>Commercial</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$8.43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$8.53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$0.10 </a:t>
                      </a:r>
                    </a:p>
                  </a:txBody>
                  <a:tcPr marL="45720" marR="45720" marT="0" marB="0" anchor="ctr"/>
                </a:tc>
                <a:extLst>
                  <a:ext uri="{0D108BD9-81ED-4DB2-BD59-A6C34878D82A}">
                    <a16:rowId xmlns:a16="http://schemas.microsoft.com/office/drawing/2014/main" val="3263698325"/>
                  </a:ext>
                </a:extLst>
              </a:tr>
              <a:tr h="370840">
                <a:tc>
                  <a:txBody>
                    <a:bodyPr/>
                    <a:lstStyle/>
                    <a:p>
                      <a:pPr algn="l" fontAlgn="b"/>
                      <a:r>
                        <a:rPr lang="en-US" sz="1600" b="1" i="0" u="none" strike="noStrike">
                          <a:solidFill>
                            <a:schemeClr val="tx2"/>
                          </a:solidFill>
                          <a:effectLst/>
                          <a:latin typeface="Arial"/>
                        </a:rPr>
                        <a:t>UCSC</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$8.60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$8.78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$0.18 </a:t>
                      </a:r>
                    </a:p>
                  </a:txBody>
                  <a:tcPr marL="45720" marR="45720" marT="0" marB="0" anchor="ctr"/>
                </a:tc>
                <a:extLst>
                  <a:ext uri="{0D108BD9-81ED-4DB2-BD59-A6C34878D82A}">
                    <a16:rowId xmlns:a16="http://schemas.microsoft.com/office/drawing/2014/main" val="4059550353"/>
                  </a:ext>
                </a:extLst>
              </a:tr>
              <a:tr h="370840">
                <a:tc>
                  <a:txBody>
                    <a:bodyPr/>
                    <a:lstStyle/>
                    <a:p>
                      <a:pPr algn="l" fontAlgn="b"/>
                      <a:r>
                        <a:rPr lang="en-US" sz="1600" b="1" i="0" u="none" strike="noStrike">
                          <a:solidFill>
                            <a:schemeClr val="tx2"/>
                          </a:solidFill>
                          <a:effectLst/>
                          <a:latin typeface="Arial"/>
                        </a:rPr>
                        <a:t>Irrigation</a:t>
                      </a:r>
                    </a:p>
                  </a:txBody>
                  <a:tcPr marL="45720" marR="45720" marT="0" marB="0" anchor="ctr"/>
                </a:tc>
                <a:tc>
                  <a:txBody>
                    <a:bodyPr/>
                    <a:lstStyle/>
                    <a:p>
                      <a:pPr algn="l" fontAlgn="ctr"/>
                      <a:endParaRPr lang="en-US" sz="1600" b="0" i="0" u="none" strike="noStrike">
                        <a:solidFill>
                          <a:schemeClr val="tx2"/>
                        </a:solidFill>
                        <a:effectLst/>
                        <a:latin typeface="Arial" panose="020B0604020202020204" pitchFamily="34" charset="0"/>
                      </a:endParaRPr>
                    </a:p>
                  </a:txBody>
                  <a:tcPr marL="45720" marR="45720" marT="0" marB="0" anchor="ctr"/>
                </a:tc>
                <a:tc>
                  <a:txBody>
                    <a:bodyPr/>
                    <a:lstStyle/>
                    <a:p>
                      <a:pPr algn="l" fontAlgn="ctr"/>
                      <a:endParaRPr lang="en-US" sz="1600" b="0" i="0" u="none" strike="noStrike">
                        <a:solidFill>
                          <a:schemeClr val="tx2"/>
                        </a:solidFill>
                        <a:effectLst/>
                        <a:latin typeface="Arial" panose="020B0604020202020204" pitchFamily="34" charset="0"/>
                      </a:endParaRPr>
                    </a:p>
                  </a:txBody>
                  <a:tcPr marL="45720" marR="45720" marT="0" marB="0" anchor="ctr"/>
                </a:tc>
                <a:tc>
                  <a:txBody>
                    <a:bodyPr/>
                    <a:lstStyle/>
                    <a:p>
                      <a:pPr algn="l" fontAlgn="ctr"/>
                      <a:endParaRPr lang="en-US" sz="1600" b="0" i="0" u="none" strike="noStrike">
                        <a:solidFill>
                          <a:schemeClr val="tx2"/>
                        </a:solidFill>
                        <a:effectLst/>
                        <a:latin typeface="Arial" panose="020B0604020202020204" pitchFamily="34" charset="0"/>
                      </a:endParaRPr>
                    </a:p>
                  </a:txBody>
                  <a:tcPr marL="45720" marR="45720" marT="0" marB="0" anchor="ctr"/>
                </a:tc>
                <a:extLst>
                  <a:ext uri="{0D108BD9-81ED-4DB2-BD59-A6C34878D82A}">
                    <a16:rowId xmlns:a16="http://schemas.microsoft.com/office/drawing/2014/main" val="1621595133"/>
                  </a:ext>
                </a:extLst>
              </a:tr>
              <a:tr h="370840">
                <a:tc>
                  <a:txBody>
                    <a:bodyPr/>
                    <a:lstStyle/>
                    <a:p>
                      <a:pPr algn="l" fontAlgn="b"/>
                      <a:r>
                        <a:rPr lang="en-US" sz="1600" b="0" i="0" u="none" strike="noStrike">
                          <a:solidFill>
                            <a:schemeClr val="tx2"/>
                          </a:solidFill>
                          <a:effectLst/>
                          <a:latin typeface="Arial"/>
                        </a:rPr>
                        <a:t>Tier 1</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$8.80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$11.50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$2.70 </a:t>
                      </a:r>
                    </a:p>
                  </a:txBody>
                  <a:tcPr marL="45720" marR="45720" marT="0" marB="0" anchor="ctr"/>
                </a:tc>
                <a:extLst>
                  <a:ext uri="{0D108BD9-81ED-4DB2-BD59-A6C34878D82A}">
                    <a16:rowId xmlns:a16="http://schemas.microsoft.com/office/drawing/2014/main" val="1616105790"/>
                  </a:ext>
                </a:extLst>
              </a:tr>
              <a:tr h="370840">
                <a:tc>
                  <a:txBody>
                    <a:bodyPr/>
                    <a:lstStyle/>
                    <a:p>
                      <a:pPr algn="l" fontAlgn="b"/>
                      <a:r>
                        <a:rPr lang="en-US" sz="1600" b="0" i="0" u="none" strike="noStrike">
                          <a:solidFill>
                            <a:schemeClr val="tx2"/>
                          </a:solidFill>
                          <a:effectLst/>
                          <a:latin typeface="Arial"/>
                        </a:rPr>
                        <a:t>Tier 2</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$11.74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$16.86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$5.12 </a:t>
                      </a:r>
                    </a:p>
                  </a:txBody>
                  <a:tcPr marL="45720" marR="45720" marT="0" marB="0" anchor="ctr"/>
                </a:tc>
                <a:extLst>
                  <a:ext uri="{0D108BD9-81ED-4DB2-BD59-A6C34878D82A}">
                    <a16:rowId xmlns:a16="http://schemas.microsoft.com/office/drawing/2014/main" val="1617136910"/>
                  </a:ext>
                </a:extLst>
              </a:tr>
              <a:tr h="370840">
                <a:tc>
                  <a:txBody>
                    <a:bodyPr/>
                    <a:lstStyle/>
                    <a:p>
                      <a:pPr algn="l" fontAlgn="b"/>
                      <a:r>
                        <a:rPr lang="en-US" sz="1600" b="0" i="0" u="none" strike="noStrike">
                          <a:solidFill>
                            <a:schemeClr val="tx2"/>
                          </a:solidFill>
                          <a:effectLst/>
                          <a:latin typeface="Arial"/>
                        </a:rPr>
                        <a:t>Tier 3</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$13.17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$22.11 </a:t>
                      </a:r>
                    </a:p>
                  </a:txBody>
                  <a:tcPr marL="45720" marR="45720" marT="0" marB="0" anchor="ctr"/>
                </a:tc>
                <a:tc>
                  <a:txBody>
                    <a:bodyPr/>
                    <a:lstStyle/>
                    <a:p>
                      <a:pPr algn="r" fontAlgn="ctr"/>
                      <a:r>
                        <a:rPr lang="en-US" sz="1600" b="0" i="0" u="none" strike="noStrike">
                          <a:solidFill>
                            <a:schemeClr val="tx2"/>
                          </a:solidFill>
                          <a:effectLst/>
                          <a:latin typeface="Arial" panose="020B0604020202020204" pitchFamily="34" charset="0"/>
                        </a:rPr>
                        <a:t>$8.94 </a:t>
                      </a:r>
                    </a:p>
                  </a:txBody>
                  <a:tcPr marL="45720" marR="45720" marT="0" marB="0" anchor="ctr"/>
                </a:tc>
                <a:extLst>
                  <a:ext uri="{0D108BD9-81ED-4DB2-BD59-A6C34878D82A}">
                    <a16:rowId xmlns:a16="http://schemas.microsoft.com/office/drawing/2014/main" val="1652126356"/>
                  </a:ext>
                </a:extLst>
              </a:tr>
            </a:tbl>
          </a:graphicData>
        </a:graphic>
      </p:graphicFrame>
      <p:sp>
        <p:nvSpPr>
          <p:cNvPr id="4" name="Slide Number Placeholder 3">
            <a:extLst>
              <a:ext uri="{FF2B5EF4-FFF2-40B4-BE49-F238E27FC236}">
                <a16:creationId xmlns:a16="http://schemas.microsoft.com/office/drawing/2014/main" id="{D8FA0B42-2811-4B94-B037-5F979A12A189}"/>
              </a:ext>
            </a:extLst>
          </p:cNvPr>
          <p:cNvSpPr>
            <a:spLocks noGrp="1"/>
          </p:cNvSpPr>
          <p:nvPr>
            <p:ph type="sldNum" sz="quarter" idx="10"/>
          </p:nvPr>
        </p:nvSpPr>
        <p:spPr/>
        <p:txBody>
          <a:bodyPr/>
          <a:lstStyle/>
          <a:p>
            <a:fld id="{F9A1070B-E53E-4F23-90CF-57ED1B7E60C0}" type="slidenum">
              <a:rPr lang="en-US" smtClean="0"/>
              <a:pPr/>
              <a:t>44</a:t>
            </a:fld>
            <a:endParaRPr lang="en-US"/>
          </a:p>
        </p:txBody>
      </p:sp>
    </p:spTree>
    <p:extLst>
      <p:ext uri="{BB962C8B-B14F-4D97-AF65-F5344CB8AC3E}">
        <p14:creationId xmlns:p14="http://schemas.microsoft.com/office/powerpoint/2010/main" val="18865484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3A59BB4-4C17-40CC-8026-A1C3321CC1F5}"/>
              </a:ext>
            </a:extLst>
          </p:cNvPr>
          <p:cNvSpPr>
            <a:spLocks noGrp="1"/>
          </p:cNvSpPr>
          <p:nvPr>
            <p:ph type="title"/>
          </p:nvPr>
        </p:nvSpPr>
        <p:spPr/>
        <p:txBody>
          <a:bodyPr/>
          <a:lstStyle/>
          <a:p>
            <a:r>
              <a:rPr lang="en-US"/>
              <a:t>Rate Components for North Coast Ag</a:t>
            </a:r>
          </a:p>
        </p:txBody>
      </p:sp>
      <p:sp>
        <p:nvSpPr>
          <p:cNvPr id="7" name="Content Placeholder 6">
            <a:extLst>
              <a:ext uri="{FF2B5EF4-FFF2-40B4-BE49-F238E27FC236}">
                <a16:creationId xmlns:a16="http://schemas.microsoft.com/office/drawing/2014/main" id="{2C308AEB-D437-4705-A22E-9C95CAC34C08}"/>
              </a:ext>
            </a:extLst>
          </p:cNvPr>
          <p:cNvSpPr>
            <a:spLocks noGrp="1"/>
          </p:cNvSpPr>
          <p:nvPr>
            <p:ph idx="1"/>
          </p:nvPr>
        </p:nvSpPr>
        <p:spPr/>
        <p:txBody>
          <a:bodyPr>
            <a:normAutofit/>
          </a:bodyPr>
          <a:lstStyle/>
          <a:p>
            <a:r>
              <a:rPr lang="en-US" sz="2800"/>
              <a:t>There are three rate components:</a:t>
            </a:r>
          </a:p>
          <a:p>
            <a:pPr marL="914389" lvl="1" indent="-457200">
              <a:buFont typeface="+mj-lt"/>
              <a:buAutoNum type="arabicPeriod"/>
            </a:pPr>
            <a:r>
              <a:rPr lang="en-US" sz="2400"/>
              <a:t>RTS Charge: Fixed by Meter Size</a:t>
            </a:r>
          </a:p>
          <a:p>
            <a:pPr marL="914389" lvl="1" indent="-457200">
              <a:buFont typeface="+mj-lt"/>
              <a:buAutoNum type="arabicPeriod"/>
            </a:pPr>
            <a:r>
              <a:rPr lang="en-US" sz="2400"/>
              <a:t>Operating Commodity Charge: Uniform Volumetric</a:t>
            </a:r>
          </a:p>
          <a:p>
            <a:pPr marL="914389" lvl="1" indent="-457200">
              <a:buFont typeface="+mj-lt"/>
              <a:buAutoNum type="arabicPeriod"/>
            </a:pPr>
            <a:r>
              <a:rPr lang="en-US" sz="2400"/>
              <a:t>Capital IRF: Uniform Volumetric</a:t>
            </a:r>
          </a:p>
          <a:p>
            <a:r>
              <a:rPr lang="en-US" sz="2600"/>
              <a:t>RTS Charge for North Coast Ag is the same as all other customers and the same for both reliability options</a:t>
            </a:r>
          </a:p>
        </p:txBody>
      </p:sp>
      <p:sp>
        <p:nvSpPr>
          <p:cNvPr id="5" name="Slide Number Placeholder 4">
            <a:extLst>
              <a:ext uri="{FF2B5EF4-FFF2-40B4-BE49-F238E27FC236}">
                <a16:creationId xmlns:a16="http://schemas.microsoft.com/office/drawing/2014/main" id="{61CBA777-6AE6-47F9-ADA1-8FC403D37FAB}"/>
              </a:ext>
            </a:extLst>
          </p:cNvPr>
          <p:cNvSpPr>
            <a:spLocks noGrp="1"/>
          </p:cNvSpPr>
          <p:nvPr>
            <p:ph type="sldNum" sz="quarter" idx="10"/>
          </p:nvPr>
        </p:nvSpPr>
        <p:spPr/>
        <p:txBody>
          <a:bodyPr/>
          <a:lstStyle/>
          <a:p>
            <a:fld id="{F9A1070B-E53E-4F23-90CF-57ED1B7E60C0}" type="slidenum">
              <a:rPr lang="en-US" smtClean="0"/>
              <a:pPr/>
              <a:t>45</a:t>
            </a:fld>
            <a:endParaRPr lang="en-US"/>
          </a:p>
        </p:txBody>
      </p:sp>
    </p:spTree>
    <p:extLst>
      <p:ext uri="{BB962C8B-B14F-4D97-AF65-F5344CB8AC3E}">
        <p14:creationId xmlns:p14="http://schemas.microsoft.com/office/powerpoint/2010/main" val="36356264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DD75F-1768-4A23-BAFA-45BF105D4912}"/>
              </a:ext>
            </a:extLst>
          </p:cNvPr>
          <p:cNvSpPr>
            <a:spLocks noGrp="1"/>
          </p:cNvSpPr>
          <p:nvPr>
            <p:ph type="title"/>
          </p:nvPr>
        </p:nvSpPr>
        <p:spPr/>
        <p:txBody>
          <a:bodyPr/>
          <a:lstStyle/>
          <a:p>
            <a:r>
              <a:rPr lang="en-US"/>
              <a:t>Ag Reliability Options – Operating Costs</a:t>
            </a:r>
          </a:p>
        </p:txBody>
      </p:sp>
      <p:sp>
        <p:nvSpPr>
          <p:cNvPr id="8" name="Content Placeholder 7">
            <a:extLst>
              <a:ext uri="{FF2B5EF4-FFF2-40B4-BE49-F238E27FC236}">
                <a16:creationId xmlns:a16="http://schemas.microsoft.com/office/drawing/2014/main" id="{E95E2C24-92D6-44E8-987D-08ABE63D78B9}"/>
              </a:ext>
            </a:extLst>
          </p:cNvPr>
          <p:cNvSpPr>
            <a:spLocks noGrp="1"/>
          </p:cNvSpPr>
          <p:nvPr>
            <p:ph sz="half" idx="1"/>
          </p:nvPr>
        </p:nvSpPr>
        <p:spPr>
          <a:xfrm>
            <a:off x="1003853" y="1600200"/>
            <a:ext cx="3772684" cy="4337956"/>
          </a:xfrm>
        </p:spPr>
        <p:txBody>
          <a:bodyPr>
            <a:normAutofit lnSpcReduction="10000"/>
          </a:bodyPr>
          <a:lstStyle/>
          <a:p>
            <a:r>
              <a:rPr lang="en-US"/>
              <a:t>Water supply-related costs are recovered to provide raw water to customers</a:t>
            </a:r>
          </a:p>
          <a:p>
            <a:r>
              <a:rPr lang="en-US"/>
              <a:t>Maintain reliability – Ag customers are charged like all other customers</a:t>
            </a:r>
          </a:p>
          <a:p>
            <a:r>
              <a:rPr lang="en-US"/>
              <a:t>Decreased reliability – Ag customers are charged based on proportion of water supply from North Coast system (25%)</a:t>
            </a:r>
          </a:p>
        </p:txBody>
      </p:sp>
      <p:graphicFrame>
        <p:nvGraphicFramePr>
          <p:cNvPr id="7" name="Table 7">
            <a:extLst>
              <a:ext uri="{FF2B5EF4-FFF2-40B4-BE49-F238E27FC236}">
                <a16:creationId xmlns:a16="http://schemas.microsoft.com/office/drawing/2014/main" id="{62BAD5A3-1CAD-4A9F-AFC1-5BEA84AB8E18}"/>
              </a:ext>
            </a:extLst>
          </p:cNvPr>
          <p:cNvGraphicFramePr>
            <a:graphicFrameLocks noGrp="1"/>
          </p:cNvGraphicFramePr>
          <p:nvPr>
            <p:ph sz="half" idx="2"/>
          </p:nvPr>
        </p:nvGraphicFramePr>
        <p:xfrm>
          <a:off x="5338984" y="2523836"/>
          <a:ext cx="5971089" cy="2225040"/>
        </p:xfrm>
        <a:graphic>
          <a:graphicData uri="http://schemas.openxmlformats.org/drawingml/2006/table">
            <a:tbl>
              <a:tblPr firstRow="1" bandRow="1">
                <a:tableStyleId>{073A0DAA-6AF3-43AB-8588-CEC1D06C72B9}</a:tableStyleId>
              </a:tblPr>
              <a:tblGrid>
                <a:gridCol w="3356441">
                  <a:extLst>
                    <a:ext uri="{9D8B030D-6E8A-4147-A177-3AD203B41FA5}">
                      <a16:colId xmlns:a16="http://schemas.microsoft.com/office/drawing/2014/main" val="730256103"/>
                    </a:ext>
                  </a:extLst>
                </a:gridCol>
                <a:gridCol w="1307324">
                  <a:extLst>
                    <a:ext uri="{9D8B030D-6E8A-4147-A177-3AD203B41FA5}">
                      <a16:colId xmlns:a16="http://schemas.microsoft.com/office/drawing/2014/main" val="568346986"/>
                    </a:ext>
                  </a:extLst>
                </a:gridCol>
                <a:gridCol w="1307324">
                  <a:extLst>
                    <a:ext uri="{9D8B030D-6E8A-4147-A177-3AD203B41FA5}">
                      <a16:colId xmlns:a16="http://schemas.microsoft.com/office/drawing/2014/main" val="1933239822"/>
                    </a:ext>
                  </a:extLst>
                </a:gridCol>
              </a:tblGrid>
              <a:tr h="370840">
                <a:tc>
                  <a:txBody>
                    <a:bodyPr/>
                    <a:lstStyle/>
                    <a:p>
                      <a:r>
                        <a:rPr lang="en-US"/>
                        <a:t>Water Supply O&amp;M</a:t>
                      </a:r>
                    </a:p>
                  </a:txBody>
                  <a:tcPr anchor="ctr"/>
                </a:tc>
                <a:tc>
                  <a:txBody>
                    <a:bodyPr/>
                    <a:lstStyle/>
                    <a:p>
                      <a:pPr algn="ctr"/>
                      <a:r>
                        <a:rPr lang="en-US"/>
                        <a:t>Maintain</a:t>
                      </a:r>
                    </a:p>
                  </a:txBody>
                  <a:tcPr anchor="ctr"/>
                </a:tc>
                <a:tc>
                  <a:txBody>
                    <a:bodyPr/>
                    <a:lstStyle/>
                    <a:p>
                      <a:pPr algn="ctr"/>
                      <a:r>
                        <a:rPr lang="en-US"/>
                        <a:t>Decrease</a:t>
                      </a:r>
                    </a:p>
                  </a:txBody>
                  <a:tcPr anchor="ctr"/>
                </a:tc>
                <a:extLst>
                  <a:ext uri="{0D108BD9-81ED-4DB2-BD59-A6C34878D82A}">
                    <a16:rowId xmlns:a16="http://schemas.microsoft.com/office/drawing/2014/main" val="2813371894"/>
                  </a:ext>
                </a:extLst>
              </a:tr>
              <a:tr h="370840">
                <a:tc>
                  <a:txBody>
                    <a:bodyPr/>
                    <a:lstStyle/>
                    <a:p>
                      <a:r>
                        <a:rPr lang="en-US"/>
                        <a:t>Water Engineering and Capital</a:t>
                      </a:r>
                    </a:p>
                  </a:txBody>
                  <a:tcPr anchor="ctr"/>
                </a:tc>
                <a:tc>
                  <a:txBody>
                    <a:bodyPr/>
                    <a:lstStyle/>
                    <a:p>
                      <a:pPr algn="ctr"/>
                      <a:r>
                        <a:rPr lang="en-US"/>
                        <a:t>Yes</a:t>
                      </a:r>
                    </a:p>
                  </a:txBody>
                  <a:tcPr anchor="ctr"/>
                </a:tc>
                <a:tc>
                  <a:txBody>
                    <a:bodyPr/>
                    <a:lstStyle/>
                    <a:p>
                      <a:pPr algn="ctr"/>
                      <a:r>
                        <a:rPr lang="en-US"/>
                        <a:t>Yes</a:t>
                      </a:r>
                    </a:p>
                  </a:txBody>
                  <a:tcPr anchor="ctr"/>
                </a:tc>
                <a:extLst>
                  <a:ext uri="{0D108BD9-81ED-4DB2-BD59-A6C34878D82A}">
                    <a16:rowId xmlns:a16="http://schemas.microsoft.com/office/drawing/2014/main" val="3017718325"/>
                  </a:ext>
                </a:extLst>
              </a:tr>
              <a:tr h="370840">
                <a:tc>
                  <a:txBody>
                    <a:bodyPr/>
                    <a:lstStyle/>
                    <a:p>
                      <a:r>
                        <a:rPr lang="en-US"/>
                        <a:t>Water Resources</a:t>
                      </a:r>
                    </a:p>
                  </a:txBody>
                  <a:tcPr anchor="ctr"/>
                </a:tc>
                <a:tc>
                  <a:txBody>
                    <a:bodyPr/>
                    <a:lstStyle/>
                    <a:p>
                      <a:pPr algn="ctr"/>
                      <a:r>
                        <a:rPr lang="en-US"/>
                        <a:t>Yes</a:t>
                      </a:r>
                    </a:p>
                  </a:txBody>
                  <a:tcPr anchor="ctr"/>
                </a:tc>
                <a:tc>
                  <a:txBody>
                    <a:bodyPr/>
                    <a:lstStyle/>
                    <a:p>
                      <a:pPr algn="ctr"/>
                      <a:r>
                        <a:rPr lang="en-US"/>
                        <a:t>Some</a:t>
                      </a:r>
                    </a:p>
                  </a:txBody>
                  <a:tcPr anchor="ctr"/>
                </a:tc>
                <a:extLst>
                  <a:ext uri="{0D108BD9-81ED-4DB2-BD59-A6C34878D82A}">
                    <a16:rowId xmlns:a16="http://schemas.microsoft.com/office/drawing/2014/main" val="3722150401"/>
                  </a:ext>
                </a:extLst>
              </a:tr>
              <a:tr h="370840">
                <a:tc>
                  <a:txBody>
                    <a:bodyPr/>
                    <a:lstStyle/>
                    <a:p>
                      <a:r>
                        <a:rPr lang="en-US"/>
                        <a:t>Raw Water Production</a:t>
                      </a:r>
                    </a:p>
                  </a:txBody>
                  <a:tcPr anchor="ctr"/>
                </a:tc>
                <a:tc>
                  <a:txBody>
                    <a:bodyPr/>
                    <a:lstStyle/>
                    <a:p>
                      <a:pPr algn="ctr"/>
                      <a:r>
                        <a:rPr lang="en-US"/>
                        <a:t>Yes</a:t>
                      </a:r>
                    </a:p>
                  </a:txBody>
                  <a:tcPr anchor="ctr"/>
                </a:tc>
                <a:tc>
                  <a:txBody>
                    <a:bodyPr/>
                    <a:lstStyle/>
                    <a:p>
                      <a:pPr algn="ctr"/>
                      <a:r>
                        <a:rPr lang="en-US"/>
                        <a:t>Some</a:t>
                      </a:r>
                    </a:p>
                  </a:txBody>
                  <a:tcPr anchor="ctr"/>
                </a:tc>
                <a:extLst>
                  <a:ext uri="{0D108BD9-81ED-4DB2-BD59-A6C34878D82A}">
                    <a16:rowId xmlns:a16="http://schemas.microsoft.com/office/drawing/2014/main" val="3207362794"/>
                  </a:ext>
                </a:extLst>
              </a:tr>
              <a:tr h="370840">
                <a:tc>
                  <a:txBody>
                    <a:bodyPr/>
                    <a:lstStyle/>
                    <a:p>
                      <a:r>
                        <a:rPr lang="en-US"/>
                        <a:t>Loch Lomond</a:t>
                      </a:r>
                    </a:p>
                  </a:txBody>
                  <a:tcPr anchor="ctr"/>
                </a:tc>
                <a:tc>
                  <a:txBody>
                    <a:bodyPr/>
                    <a:lstStyle/>
                    <a:p>
                      <a:pPr algn="ctr"/>
                      <a:r>
                        <a:rPr lang="en-US"/>
                        <a:t>Yes</a:t>
                      </a:r>
                    </a:p>
                  </a:txBody>
                  <a:tcPr anchor="ctr"/>
                </a:tc>
                <a:tc>
                  <a:txBody>
                    <a:bodyPr/>
                    <a:lstStyle/>
                    <a:p>
                      <a:pPr algn="ctr"/>
                      <a:r>
                        <a:rPr lang="en-US"/>
                        <a:t>No</a:t>
                      </a:r>
                    </a:p>
                  </a:txBody>
                  <a:tcPr anchor="ctr"/>
                </a:tc>
                <a:extLst>
                  <a:ext uri="{0D108BD9-81ED-4DB2-BD59-A6C34878D82A}">
                    <a16:rowId xmlns:a16="http://schemas.microsoft.com/office/drawing/2014/main" val="3164654765"/>
                  </a:ext>
                </a:extLst>
              </a:tr>
              <a:tr h="370840">
                <a:tc>
                  <a:txBody>
                    <a:bodyPr/>
                    <a:lstStyle/>
                    <a:p>
                      <a:r>
                        <a:rPr lang="en-US" b="1"/>
                        <a:t>% of Costs to Include for Ag</a:t>
                      </a:r>
                    </a:p>
                  </a:txBody>
                  <a:tcPr anchor="ctr"/>
                </a:tc>
                <a:tc>
                  <a:txBody>
                    <a:bodyPr/>
                    <a:lstStyle/>
                    <a:p>
                      <a:pPr algn="ctr"/>
                      <a:r>
                        <a:rPr lang="en-US" b="1"/>
                        <a:t>100%</a:t>
                      </a:r>
                    </a:p>
                  </a:txBody>
                  <a:tcPr anchor="ctr"/>
                </a:tc>
                <a:tc>
                  <a:txBody>
                    <a:bodyPr/>
                    <a:lstStyle/>
                    <a:p>
                      <a:pPr algn="ctr"/>
                      <a:r>
                        <a:rPr lang="en-US" b="1"/>
                        <a:t>22%</a:t>
                      </a:r>
                    </a:p>
                  </a:txBody>
                  <a:tcPr anchor="ctr"/>
                </a:tc>
                <a:extLst>
                  <a:ext uri="{0D108BD9-81ED-4DB2-BD59-A6C34878D82A}">
                    <a16:rowId xmlns:a16="http://schemas.microsoft.com/office/drawing/2014/main" val="974112169"/>
                  </a:ext>
                </a:extLst>
              </a:tr>
            </a:tbl>
          </a:graphicData>
        </a:graphic>
      </p:graphicFrame>
      <p:sp>
        <p:nvSpPr>
          <p:cNvPr id="4" name="Slide Number Placeholder 3">
            <a:extLst>
              <a:ext uri="{FF2B5EF4-FFF2-40B4-BE49-F238E27FC236}">
                <a16:creationId xmlns:a16="http://schemas.microsoft.com/office/drawing/2014/main" id="{594FEB68-1D64-40EA-899F-11CA18C6DC06}"/>
              </a:ext>
            </a:extLst>
          </p:cNvPr>
          <p:cNvSpPr>
            <a:spLocks noGrp="1"/>
          </p:cNvSpPr>
          <p:nvPr>
            <p:ph type="sldNum" sz="quarter" idx="10"/>
          </p:nvPr>
        </p:nvSpPr>
        <p:spPr/>
        <p:txBody>
          <a:bodyPr/>
          <a:lstStyle/>
          <a:p>
            <a:fld id="{F9A1070B-E53E-4F23-90CF-57ED1B7E60C0}" type="slidenum">
              <a:rPr lang="en-US" smtClean="0"/>
              <a:pPr/>
              <a:t>46</a:t>
            </a:fld>
            <a:endParaRPr lang="en-US"/>
          </a:p>
        </p:txBody>
      </p:sp>
      <p:sp>
        <p:nvSpPr>
          <p:cNvPr id="3" name="TextBox 2">
            <a:extLst>
              <a:ext uri="{FF2B5EF4-FFF2-40B4-BE49-F238E27FC236}">
                <a16:creationId xmlns:a16="http://schemas.microsoft.com/office/drawing/2014/main" id="{A9A8A3EF-E5B9-4868-8DEE-B9268B7DE05E}"/>
              </a:ext>
            </a:extLst>
          </p:cNvPr>
          <p:cNvSpPr txBox="1"/>
          <p:nvPr/>
        </p:nvSpPr>
        <p:spPr>
          <a:xfrm>
            <a:off x="5974591" y="2063423"/>
            <a:ext cx="5805957" cy="395356"/>
          </a:xfrm>
          <a:prstGeom prst="rect">
            <a:avLst/>
          </a:prstGeom>
          <a:noFill/>
        </p:spPr>
        <p:txBody>
          <a:bodyPr wrap="square" lIns="0" tIns="36000" rIns="216000" bIns="36000" rtlCol="0">
            <a:spAutoFit/>
          </a:bodyPr>
          <a:lstStyle/>
          <a:p>
            <a:pPr algn="l">
              <a:lnSpc>
                <a:spcPct val="130000"/>
              </a:lnSpc>
              <a:spcBef>
                <a:spcPts val="1000"/>
              </a:spcBef>
            </a:pPr>
            <a:r>
              <a:rPr lang="en-US"/>
              <a:t>Proportional share of North Coast Ag Cost</a:t>
            </a:r>
          </a:p>
        </p:txBody>
      </p:sp>
    </p:spTree>
    <p:extLst>
      <p:ext uri="{BB962C8B-B14F-4D97-AF65-F5344CB8AC3E}">
        <p14:creationId xmlns:p14="http://schemas.microsoft.com/office/powerpoint/2010/main" val="15389978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3784C-290C-4CBD-B3D2-137FD194E6A1}"/>
              </a:ext>
            </a:extLst>
          </p:cNvPr>
          <p:cNvSpPr>
            <a:spLocks noGrp="1"/>
          </p:cNvSpPr>
          <p:nvPr>
            <p:ph type="title"/>
          </p:nvPr>
        </p:nvSpPr>
        <p:spPr/>
        <p:txBody>
          <a:bodyPr/>
          <a:lstStyle/>
          <a:p>
            <a:r>
              <a:rPr lang="en-US"/>
              <a:t>Operating Commodity Charge Components</a:t>
            </a:r>
          </a:p>
        </p:txBody>
      </p:sp>
      <p:graphicFrame>
        <p:nvGraphicFramePr>
          <p:cNvPr id="5" name="Table 5">
            <a:extLst>
              <a:ext uri="{FF2B5EF4-FFF2-40B4-BE49-F238E27FC236}">
                <a16:creationId xmlns:a16="http://schemas.microsoft.com/office/drawing/2014/main" id="{555D1B9C-3F12-42C7-8D50-3038FE3E012B}"/>
              </a:ext>
            </a:extLst>
          </p:cNvPr>
          <p:cNvGraphicFramePr>
            <a:graphicFrameLocks noGrp="1"/>
          </p:cNvGraphicFramePr>
          <p:nvPr>
            <p:ph idx="1"/>
          </p:nvPr>
        </p:nvGraphicFramePr>
        <p:xfrm>
          <a:off x="1003300" y="1612900"/>
          <a:ext cx="10177461" cy="4602480"/>
        </p:xfrm>
        <a:graphic>
          <a:graphicData uri="http://schemas.openxmlformats.org/drawingml/2006/table">
            <a:tbl>
              <a:tblPr firstRow="1" bandRow="1">
                <a:tableStyleId>{073A0DAA-6AF3-43AB-8588-CEC1D06C72B9}</a:tableStyleId>
              </a:tblPr>
              <a:tblGrid>
                <a:gridCol w="3989805">
                  <a:extLst>
                    <a:ext uri="{9D8B030D-6E8A-4147-A177-3AD203B41FA5}">
                      <a16:colId xmlns:a16="http://schemas.microsoft.com/office/drawing/2014/main" val="1326429617"/>
                    </a:ext>
                  </a:extLst>
                </a:gridCol>
                <a:gridCol w="3093828">
                  <a:extLst>
                    <a:ext uri="{9D8B030D-6E8A-4147-A177-3AD203B41FA5}">
                      <a16:colId xmlns:a16="http://schemas.microsoft.com/office/drawing/2014/main" val="2059045349"/>
                    </a:ext>
                  </a:extLst>
                </a:gridCol>
                <a:gridCol w="3093828">
                  <a:extLst>
                    <a:ext uri="{9D8B030D-6E8A-4147-A177-3AD203B41FA5}">
                      <a16:colId xmlns:a16="http://schemas.microsoft.com/office/drawing/2014/main" val="135676555"/>
                    </a:ext>
                  </a:extLst>
                </a:gridCol>
              </a:tblGrid>
              <a:tr h="640080">
                <a:tc>
                  <a:txBody>
                    <a:bodyPr/>
                    <a:lstStyle/>
                    <a:p>
                      <a:r>
                        <a:rPr lang="en-US" sz="2000"/>
                        <a:t>Commodity Cost Components</a:t>
                      </a:r>
                    </a:p>
                  </a:txBody>
                  <a:tcPr anchor="ctr"/>
                </a:tc>
                <a:tc>
                  <a:txBody>
                    <a:bodyPr/>
                    <a:lstStyle/>
                    <a:p>
                      <a:pPr algn="ctr"/>
                      <a:r>
                        <a:rPr lang="en-US" sz="2000"/>
                        <a:t>Included for North Coast Ag Customers?</a:t>
                      </a:r>
                    </a:p>
                  </a:txBody>
                  <a:tcPr anchor="ctr"/>
                </a:tc>
                <a:tc>
                  <a:txBody>
                    <a:bodyPr/>
                    <a:lstStyle/>
                    <a:p>
                      <a:pPr algn="ctr"/>
                      <a:r>
                        <a:rPr lang="en-US" sz="2000"/>
                        <a:t>Included for All Other Customers?</a:t>
                      </a:r>
                    </a:p>
                  </a:txBody>
                  <a:tcPr anchor="ctr"/>
                </a:tc>
                <a:extLst>
                  <a:ext uri="{0D108BD9-81ED-4DB2-BD59-A6C34878D82A}">
                    <a16:rowId xmlns:a16="http://schemas.microsoft.com/office/drawing/2014/main" val="1702609949"/>
                  </a:ext>
                </a:extLst>
              </a:tr>
              <a:tr h="640080">
                <a:tc>
                  <a:txBody>
                    <a:bodyPr/>
                    <a:lstStyle/>
                    <a:p>
                      <a:r>
                        <a:rPr lang="en-US" sz="2000"/>
                        <a:t>Raw Water Delivery</a:t>
                      </a:r>
                    </a:p>
                  </a:txBody>
                  <a:tcPr anchor="ctr"/>
                </a:tc>
                <a:tc>
                  <a:txBody>
                    <a:bodyPr/>
                    <a:lstStyle/>
                    <a:p>
                      <a:pPr algn="ctr"/>
                      <a:r>
                        <a:rPr lang="en-US" sz="2000"/>
                        <a:t>Yes</a:t>
                      </a:r>
                    </a:p>
                  </a:txBody>
                  <a:tcPr anchor="ctr"/>
                </a:tc>
                <a:tc>
                  <a:txBody>
                    <a:bodyPr/>
                    <a:lstStyle/>
                    <a:p>
                      <a:pPr algn="ctr"/>
                      <a:r>
                        <a:rPr lang="en-US" sz="2000"/>
                        <a:t>Yes</a:t>
                      </a:r>
                    </a:p>
                  </a:txBody>
                  <a:tcPr anchor="ctr"/>
                </a:tc>
                <a:extLst>
                  <a:ext uri="{0D108BD9-81ED-4DB2-BD59-A6C34878D82A}">
                    <a16:rowId xmlns:a16="http://schemas.microsoft.com/office/drawing/2014/main" val="123641643"/>
                  </a:ext>
                </a:extLst>
              </a:tr>
              <a:tr h="640080">
                <a:tc>
                  <a:txBody>
                    <a:bodyPr/>
                    <a:lstStyle/>
                    <a:p>
                      <a:r>
                        <a:rPr lang="en-US" sz="2000"/>
                        <a:t>Treated Water Delivery</a:t>
                      </a:r>
                    </a:p>
                  </a:txBody>
                  <a:tcPr anchor="ctr"/>
                </a:tc>
                <a:tc>
                  <a:txBody>
                    <a:bodyPr/>
                    <a:lstStyle/>
                    <a:p>
                      <a:pPr algn="ctr"/>
                      <a:r>
                        <a:rPr lang="en-US" sz="2000"/>
                        <a:t>No</a:t>
                      </a:r>
                    </a:p>
                  </a:txBody>
                  <a:tcPr anchor="ctr"/>
                </a:tc>
                <a:tc>
                  <a:txBody>
                    <a:bodyPr/>
                    <a:lstStyle/>
                    <a:p>
                      <a:pPr marL="0" marR="0" lvl="0" indent="0" algn="ctr" defTabSz="914296"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23B40"/>
                          </a:solidFill>
                          <a:effectLst/>
                          <a:uLnTx/>
                          <a:uFillTx/>
                          <a:latin typeface="Arial"/>
                          <a:ea typeface="+mn-ea"/>
                          <a:cs typeface="+mn-cs"/>
                        </a:rPr>
                        <a:t>Yes</a:t>
                      </a:r>
                    </a:p>
                  </a:txBody>
                  <a:tcPr anchor="ctr"/>
                </a:tc>
                <a:extLst>
                  <a:ext uri="{0D108BD9-81ED-4DB2-BD59-A6C34878D82A}">
                    <a16:rowId xmlns:a16="http://schemas.microsoft.com/office/drawing/2014/main" val="3167606212"/>
                  </a:ext>
                </a:extLst>
              </a:tr>
              <a:tr h="640080">
                <a:tc>
                  <a:txBody>
                    <a:bodyPr/>
                    <a:lstStyle/>
                    <a:p>
                      <a:r>
                        <a:rPr lang="en-US" sz="2000"/>
                        <a:t>Water Supply</a:t>
                      </a:r>
                    </a:p>
                  </a:txBody>
                  <a:tcPr anchor="ctr"/>
                </a:tc>
                <a:tc>
                  <a:txBody>
                    <a:bodyPr/>
                    <a:lstStyle/>
                    <a:p>
                      <a:pPr algn="ctr"/>
                      <a:r>
                        <a:rPr lang="en-US" sz="2000"/>
                        <a:t>Yes (maintain) / </a:t>
                      </a:r>
                    </a:p>
                    <a:p>
                      <a:pPr algn="ctr"/>
                      <a:r>
                        <a:rPr lang="en-US" sz="2000"/>
                        <a:t>Some (decrease)</a:t>
                      </a:r>
                    </a:p>
                  </a:txBody>
                  <a:tcPr anchor="ctr"/>
                </a:tc>
                <a:tc>
                  <a:txBody>
                    <a:bodyPr/>
                    <a:lstStyle/>
                    <a:p>
                      <a:pPr marL="0" marR="0" lvl="0" indent="0" algn="ctr" defTabSz="914296"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23B40"/>
                          </a:solidFill>
                          <a:effectLst/>
                          <a:uLnTx/>
                          <a:uFillTx/>
                          <a:latin typeface="Arial"/>
                          <a:ea typeface="+mn-ea"/>
                          <a:cs typeface="+mn-cs"/>
                        </a:rPr>
                        <a:t>Yes</a:t>
                      </a:r>
                    </a:p>
                  </a:txBody>
                  <a:tcPr anchor="ctr"/>
                </a:tc>
                <a:extLst>
                  <a:ext uri="{0D108BD9-81ED-4DB2-BD59-A6C34878D82A}">
                    <a16:rowId xmlns:a16="http://schemas.microsoft.com/office/drawing/2014/main" val="3770775754"/>
                  </a:ext>
                </a:extLst>
              </a:tr>
              <a:tr h="640080">
                <a:tc>
                  <a:txBody>
                    <a:bodyPr/>
                    <a:lstStyle/>
                    <a:p>
                      <a:r>
                        <a:rPr lang="en-US" sz="2000"/>
                        <a:t>Raw Water Peaking</a:t>
                      </a:r>
                    </a:p>
                  </a:txBody>
                  <a:tcPr anchor="ctr"/>
                </a:tc>
                <a:tc>
                  <a:txBody>
                    <a:bodyPr/>
                    <a:lstStyle/>
                    <a:p>
                      <a:pPr algn="ctr"/>
                      <a:r>
                        <a:rPr lang="en-US" sz="2000"/>
                        <a:t>Yes</a:t>
                      </a:r>
                    </a:p>
                  </a:txBody>
                  <a:tcPr anchor="ctr"/>
                </a:tc>
                <a:tc>
                  <a:txBody>
                    <a:bodyPr/>
                    <a:lstStyle/>
                    <a:p>
                      <a:pPr marL="0" marR="0" lvl="0" indent="0" algn="ctr" defTabSz="914296" rtl="0" eaLnBrk="1" fontAlgn="auto" latinLnBrk="0" hangingPunct="1">
                        <a:lnSpc>
                          <a:spcPct val="100000"/>
                        </a:lnSpc>
                        <a:spcBef>
                          <a:spcPts val="0"/>
                        </a:spcBef>
                        <a:spcAft>
                          <a:spcPts val="0"/>
                        </a:spcAft>
                        <a:buClrTx/>
                        <a:buSzTx/>
                        <a:buFontTx/>
                        <a:buNone/>
                        <a:tabLst/>
                        <a:defRPr/>
                      </a:pPr>
                      <a:r>
                        <a:rPr lang="en-US" sz="2000"/>
                        <a:t>Yes</a:t>
                      </a:r>
                    </a:p>
                  </a:txBody>
                  <a:tcPr anchor="ctr"/>
                </a:tc>
                <a:extLst>
                  <a:ext uri="{0D108BD9-81ED-4DB2-BD59-A6C34878D82A}">
                    <a16:rowId xmlns:a16="http://schemas.microsoft.com/office/drawing/2014/main" val="254922662"/>
                  </a:ext>
                </a:extLst>
              </a:tr>
              <a:tr h="640080">
                <a:tc>
                  <a:txBody>
                    <a:bodyPr/>
                    <a:lstStyle/>
                    <a:p>
                      <a:r>
                        <a:rPr lang="en-US" sz="2000"/>
                        <a:t>Treated Water Peaking</a:t>
                      </a:r>
                    </a:p>
                  </a:txBody>
                  <a:tcPr anchor="ctr"/>
                </a:tc>
                <a:tc>
                  <a:txBody>
                    <a:bodyPr/>
                    <a:lstStyle/>
                    <a:p>
                      <a:pPr algn="ctr"/>
                      <a:r>
                        <a:rPr lang="en-US" sz="2000"/>
                        <a:t>No</a:t>
                      </a:r>
                    </a:p>
                  </a:txBody>
                  <a:tcPr anchor="ctr"/>
                </a:tc>
                <a:tc>
                  <a:txBody>
                    <a:bodyPr/>
                    <a:lstStyle/>
                    <a:p>
                      <a:pPr marL="0" marR="0" lvl="0" indent="0" algn="ctr" defTabSz="914296"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23B40"/>
                          </a:solidFill>
                          <a:effectLst/>
                          <a:uLnTx/>
                          <a:uFillTx/>
                          <a:latin typeface="Arial"/>
                          <a:ea typeface="+mn-ea"/>
                          <a:cs typeface="+mn-cs"/>
                        </a:rPr>
                        <a:t>Yes</a:t>
                      </a:r>
                    </a:p>
                  </a:txBody>
                  <a:tcPr anchor="ctr"/>
                </a:tc>
                <a:extLst>
                  <a:ext uri="{0D108BD9-81ED-4DB2-BD59-A6C34878D82A}">
                    <a16:rowId xmlns:a16="http://schemas.microsoft.com/office/drawing/2014/main" val="919329847"/>
                  </a:ext>
                </a:extLst>
              </a:tr>
              <a:tr h="640080">
                <a:tc>
                  <a:txBody>
                    <a:bodyPr/>
                    <a:lstStyle/>
                    <a:p>
                      <a:r>
                        <a:rPr lang="en-US" sz="2000"/>
                        <a:t>Conservation</a:t>
                      </a:r>
                    </a:p>
                  </a:txBody>
                  <a:tcPr anchor="ctr"/>
                </a:tc>
                <a:tc>
                  <a:txBody>
                    <a:bodyPr/>
                    <a:lstStyle/>
                    <a:p>
                      <a:pPr algn="ctr"/>
                      <a:r>
                        <a:rPr lang="en-US" sz="2000"/>
                        <a:t>Yes</a:t>
                      </a:r>
                    </a:p>
                  </a:txBody>
                  <a:tcPr anchor="ctr"/>
                </a:tc>
                <a:tc>
                  <a:txBody>
                    <a:bodyPr/>
                    <a:lstStyle/>
                    <a:p>
                      <a:pPr marL="0" marR="0" lvl="0" indent="0" algn="ctr" defTabSz="914296"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23B40"/>
                          </a:solidFill>
                          <a:effectLst/>
                          <a:uLnTx/>
                          <a:uFillTx/>
                          <a:latin typeface="Arial"/>
                          <a:ea typeface="+mn-ea"/>
                          <a:cs typeface="+mn-cs"/>
                        </a:rPr>
                        <a:t>Yes</a:t>
                      </a:r>
                    </a:p>
                  </a:txBody>
                  <a:tcPr anchor="ctr"/>
                </a:tc>
                <a:extLst>
                  <a:ext uri="{0D108BD9-81ED-4DB2-BD59-A6C34878D82A}">
                    <a16:rowId xmlns:a16="http://schemas.microsoft.com/office/drawing/2014/main" val="2618790125"/>
                  </a:ext>
                </a:extLst>
              </a:tr>
            </a:tbl>
          </a:graphicData>
        </a:graphic>
      </p:graphicFrame>
      <p:sp>
        <p:nvSpPr>
          <p:cNvPr id="4" name="Slide Number Placeholder 3">
            <a:extLst>
              <a:ext uri="{FF2B5EF4-FFF2-40B4-BE49-F238E27FC236}">
                <a16:creationId xmlns:a16="http://schemas.microsoft.com/office/drawing/2014/main" id="{E9C0237C-1BFB-4E64-A113-B884D182A648}"/>
              </a:ext>
            </a:extLst>
          </p:cNvPr>
          <p:cNvSpPr>
            <a:spLocks noGrp="1"/>
          </p:cNvSpPr>
          <p:nvPr>
            <p:ph type="sldNum" sz="quarter" idx="10"/>
          </p:nvPr>
        </p:nvSpPr>
        <p:spPr/>
        <p:txBody>
          <a:bodyPr/>
          <a:lstStyle/>
          <a:p>
            <a:fld id="{F9A1070B-E53E-4F23-90CF-57ED1B7E60C0}" type="slidenum">
              <a:rPr lang="en-US" smtClean="0"/>
              <a:pPr/>
              <a:t>47</a:t>
            </a:fld>
            <a:endParaRPr lang="en-US"/>
          </a:p>
        </p:txBody>
      </p:sp>
    </p:spTree>
    <p:extLst>
      <p:ext uri="{BB962C8B-B14F-4D97-AF65-F5344CB8AC3E}">
        <p14:creationId xmlns:p14="http://schemas.microsoft.com/office/powerpoint/2010/main" val="287265747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DD75F-1768-4A23-BAFA-45BF105D4912}"/>
              </a:ext>
            </a:extLst>
          </p:cNvPr>
          <p:cNvSpPr>
            <a:spLocks noGrp="1"/>
          </p:cNvSpPr>
          <p:nvPr>
            <p:ph type="title"/>
          </p:nvPr>
        </p:nvSpPr>
        <p:spPr/>
        <p:txBody>
          <a:bodyPr/>
          <a:lstStyle/>
          <a:p>
            <a:r>
              <a:rPr lang="en-US"/>
              <a:t>Ag Reliability Options – Capital Costs</a:t>
            </a:r>
          </a:p>
        </p:txBody>
      </p:sp>
      <p:sp>
        <p:nvSpPr>
          <p:cNvPr id="8" name="Content Placeholder 7">
            <a:extLst>
              <a:ext uri="{FF2B5EF4-FFF2-40B4-BE49-F238E27FC236}">
                <a16:creationId xmlns:a16="http://schemas.microsoft.com/office/drawing/2014/main" id="{E95E2C24-92D6-44E8-987D-08ABE63D78B9}"/>
              </a:ext>
            </a:extLst>
          </p:cNvPr>
          <p:cNvSpPr>
            <a:spLocks noGrp="1"/>
          </p:cNvSpPr>
          <p:nvPr>
            <p:ph sz="half" idx="1"/>
          </p:nvPr>
        </p:nvSpPr>
        <p:spPr>
          <a:xfrm>
            <a:off x="1003853" y="1600200"/>
            <a:ext cx="3772684" cy="4337956"/>
          </a:xfrm>
        </p:spPr>
        <p:txBody>
          <a:bodyPr>
            <a:normAutofit lnSpcReduction="10000"/>
          </a:bodyPr>
          <a:lstStyle/>
          <a:p>
            <a:r>
              <a:rPr lang="en-US"/>
              <a:t>IRF recovers capital needs and are allocated based on asset benefit</a:t>
            </a:r>
          </a:p>
          <a:p>
            <a:r>
              <a:rPr lang="en-US"/>
              <a:t>Maintain reliability – Ag customers are not charged for assets that are not used (treatment, some general)</a:t>
            </a:r>
          </a:p>
          <a:p>
            <a:r>
              <a:rPr lang="en-US"/>
              <a:t>Decreased reliability – Ag customers are only charged for assets related to the North Coast system</a:t>
            </a:r>
          </a:p>
        </p:txBody>
      </p:sp>
      <p:graphicFrame>
        <p:nvGraphicFramePr>
          <p:cNvPr id="7" name="Table 7">
            <a:extLst>
              <a:ext uri="{FF2B5EF4-FFF2-40B4-BE49-F238E27FC236}">
                <a16:creationId xmlns:a16="http://schemas.microsoft.com/office/drawing/2014/main" id="{62BAD5A3-1CAD-4A9F-AFC1-5BEA84AB8E18}"/>
              </a:ext>
            </a:extLst>
          </p:cNvPr>
          <p:cNvGraphicFramePr>
            <a:graphicFrameLocks noGrp="1"/>
          </p:cNvGraphicFramePr>
          <p:nvPr>
            <p:ph sz="half" idx="2"/>
          </p:nvPr>
        </p:nvGraphicFramePr>
        <p:xfrm>
          <a:off x="5209674" y="1600200"/>
          <a:ext cx="5971089" cy="4079240"/>
        </p:xfrm>
        <a:graphic>
          <a:graphicData uri="http://schemas.openxmlformats.org/drawingml/2006/table">
            <a:tbl>
              <a:tblPr firstRow="1" bandRow="1">
                <a:tableStyleId>{073A0DAA-6AF3-43AB-8588-CEC1D06C72B9}</a:tableStyleId>
              </a:tblPr>
              <a:tblGrid>
                <a:gridCol w="3356441">
                  <a:extLst>
                    <a:ext uri="{9D8B030D-6E8A-4147-A177-3AD203B41FA5}">
                      <a16:colId xmlns:a16="http://schemas.microsoft.com/office/drawing/2014/main" val="730256103"/>
                    </a:ext>
                  </a:extLst>
                </a:gridCol>
                <a:gridCol w="1307324">
                  <a:extLst>
                    <a:ext uri="{9D8B030D-6E8A-4147-A177-3AD203B41FA5}">
                      <a16:colId xmlns:a16="http://schemas.microsoft.com/office/drawing/2014/main" val="568346986"/>
                    </a:ext>
                  </a:extLst>
                </a:gridCol>
                <a:gridCol w="1307324">
                  <a:extLst>
                    <a:ext uri="{9D8B030D-6E8A-4147-A177-3AD203B41FA5}">
                      <a16:colId xmlns:a16="http://schemas.microsoft.com/office/drawing/2014/main" val="1933239822"/>
                    </a:ext>
                  </a:extLst>
                </a:gridCol>
              </a:tblGrid>
              <a:tr h="370840">
                <a:tc>
                  <a:txBody>
                    <a:bodyPr/>
                    <a:lstStyle/>
                    <a:p>
                      <a:pPr algn="ctr"/>
                      <a:r>
                        <a:rPr lang="en-US"/>
                        <a:t>Capital Assets</a:t>
                      </a:r>
                    </a:p>
                  </a:txBody>
                  <a:tcPr anchor="ctr"/>
                </a:tc>
                <a:tc>
                  <a:txBody>
                    <a:bodyPr/>
                    <a:lstStyle/>
                    <a:p>
                      <a:pPr algn="ctr"/>
                      <a:r>
                        <a:rPr lang="en-US"/>
                        <a:t>Maintain</a:t>
                      </a:r>
                    </a:p>
                  </a:txBody>
                  <a:tcPr anchor="ctr"/>
                </a:tc>
                <a:tc>
                  <a:txBody>
                    <a:bodyPr/>
                    <a:lstStyle/>
                    <a:p>
                      <a:pPr algn="ctr"/>
                      <a:r>
                        <a:rPr lang="en-US"/>
                        <a:t>Decrease</a:t>
                      </a:r>
                    </a:p>
                  </a:txBody>
                  <a:tcPr anchor="ctr"/>
                </a:tc>
                <a:extLst>
                  <a:ext uri="{0D108BD9-81ED-4DB2-BD59-A6C34878D82A}">
                    <a16:rowId xmlns:a16="http://schemas.microsoft.com/office/drawing/2014/main" val="2813371894"/>
                  </a:ext>
                </a:extLst>
              </a:tr>
              <a:tr h="370840">
                <a:tc>
                  <a:txBody>
                    <a:bodyPr/>
                    <a:lstStyle/>
                    <a:p>
                      <a:pPr algn="ctr"/>
                      <a:r>
                        <a:rPr lang="en-US"/>
                        <a:t>Raw Water Pumping</a:t>
                      </a:r>
                    </a:p>
                  </a:txBody>
                  <a:tcPr anchor="ctr"/>
                </a:tc>
                <a:tc>
                  <a:txBody>
                    <a:bodyPr/>
                    <a:lstStyle/>
                    <a:p>
                      <a:pPr algn="ctr"/>
                      <a:r>
                        <a:rPr lang="en-US"/>
                        <a:t>Yes</a:t>
                      </a:r>
                    </a:p>
                  </a:txBody>
                  <a:tcPr anchor="ctr"/>
                </a:tc>
                <a:tc>
                  <a:txBody>
                    <a:bodyPr/>
                    <a:lstStyle/>
                    <a:p>
                      <a:pPr algn="ctr"/>
                      <a:r>
                        <a:rPr lang="en-US"/>
                        <a:t>No</a:t>
                      </a:r>
                    </a:p>
                  </a:txBody>
                  <a:tcPr anchor="ctr"/>
                </a:tc>
                <a:extLst>
                  <a:ext uri="{0D108BD9-81ED-4DB2-BD59-A6C34878D82A}">
                    <a16:rowId xmlns:a16="http://schemas.microsoft.com/office/drawing/2014/main" val="3017718325"/>
                  </a:ext>
                </a:extLst>
              </a:tr>
              <a:tr h="370840">
                <a:tc>
                  <a:txBody>
                    <a:bodyPr/>
                    <a:lstStyle/>
                    <a:p>
                      <a:pPr algn="ctr"/>
                      <a:r>
                        <a:rPr lang="en-US"/>
                        <a:t>Raw Water Storage</a:t>
                      </a:r>
                    </a:p>
                  </a:txBody>
                  <a:tcPr anchor="ctr"/>
                </a:tc>
                <a:tc>
                  <a:txBody>
                    <a:bodyPr/>
                    <a:lstStyle/>
                    <a:p>
                      <a:pPr algn="ctr"/>
                      <a:r>
                        <a:rPr lang="en-US"/>
                        <a:t>Yes</a:t>
                      </a:r>
                    </a:p>
                  </a:txBody>
                  <a:tcPr anchor="ctr"/>
                </a:tc>
                <a:tc>
                  <a:txBody>
                    <a:bodyPr/>
                    <a:lstStyle/>
                    <a:p>
                      <a:pPr algn="ctr"/>
                      <a:r>
                        <a:rPr lang="en-US"/>
                        <a:t>Some</a:t>
                      </a:r>
                    </a:p>
                  </a:txBody>
                  <a:tcPr anchor="ctr"/>
                </a:tc>
                <a:extLst>
                  <a:ext uri="{0D108BD9-81ED-4DB2-BD59-A6C34878D82A}">
                    <a16:rowId xmlns:a16="http://schemas.microsoft.com/office/drawing/2014/main" val="3722150401"/>
                  </a:ext>
                </a:extLst>
              </a:tr>
              <a:tr h="370840">
                <a:tc>
                  <a:txBody>
                    <a:bodyPr/>
                    <a:lstStyle/>
                    <a:p>
                      <a:pPr algn="ctr"/>
                      <a:r>
                        <a:rPr lang="en-US"/>
                        <a:t>Raw Water Transmission</a:t>
                      </a:r>
                    </a:p>
                  </a:txBody>
                  <a:tcPr anchor="ctr"/>
                </a:tc>
                <a:tc>
                  <a:txBody>
                    <a:bodyPr/>
                    <a:lstStyle/>
                    <a:p>
                      <a:pPr algn="ctr"/>
                      <a:r>
                        <a:rPr lang="en-US"/>
                        <a:t>Yes</a:t>
                      </a:r>
                    </a:p>
                  </a:txBody>
                  <a:tcPr anchor="ctr"/>
                </a:tc>
                <a:tc>
                  <a:txBody>
                    <a:bodyPr/>
                    <a:lstStyle/>
                    <a:p>
                      <a:pPr algn="ctr"/>
                      <a:r>
                        <a:rPr lang="en-US"/>
                        <a:t>Some</a:t>
                      </a:r>
                    </a:p>
                  </a:txBody>
                  <a:tcPr anchor="ctr"/>
                </a:tc>
                <a:extLst>
                  <a:ext uri="{0D108BD9-81ED-4DB2-BD59-A6C34878D82A}">
                    <a16:rowId xmlns:a16="http://schemas.microsoft.com/office/drawing/2014/main" val="3207362794"/>
                  </a:ext>
                </a:extLst>
              </a:tr>
              <a:tr h="370840">
                <a:tc>
                  <a:txBody>
                    <a:bodyPr/>
                    <a:lstStyle/>
                    <a:p>
                      <a:pPr algn="ctr"/>
                      <a:r>
                        <a:rPr lang="en-US"/>
                        <a:t>Treated Water Assets</a:t>
                      </a:r>
                    </a:p>
                  </a:txBody>
                  <a:tcPr anchor="ctr"/>
                </a:tc>
                <a:tc>
                  <a:txBody>
                    <a:bodyPr/>
                    <a:lstStyle/>
                    <a:p>
                      <a:pPr algn="ctr"/>
                      <a:r>
                        <a:rPr lang="en-US"/>
                        <a:t>No</a:t>
                      </a:r>
                    </a:p>
                  </a:txBody>
                  <a:tcPr anchor="ctr"/>
                </a:tc>
                <a:tc>
                  <a:txBody>
                    <a:bodyPr/>
                    <a:lstStyle/>
                    <a:p>
                      <a:pPr algn="ctr"/>
                      <a:r>
                        <a:rPr lang="en-US"/>
                        <a:t>No</a:t>
                      </a:r>
                    </a:p>
                  </a:txBody>
                  <a:tcPr anchor="ctr"/>
                </a:tc>
                <a:extLst>
                  <a:ext uri="{0D108BD9-81ED-4DB2-BD59-A6C34878D82A}">
                    <a16:rowId xmlns:a16="http://schemas.microsoft.com/office/drawing/2014/main" val="3164654765"/>
                  </a:ext>
                </a:extLst>
              </a:tr>
              <a:tr h="370840">
                <a:tc>
                  <a:txBody>
                    <a:bodyPr/>
                    <a:lstStyle/>
                    <a:p>
                      <a:pPr algn="ctr"/>
                      <a:r>
                        <a:rPr lang="en-US"/>
                        <a:t>Customer Service</a:t>
                      </a:r>
                    </a:p>
                  </a:txBody>
                  <a:tcPr anchor="ctr"/>
                </a:tc>
                <a:tc>
                  <a:txBody>
                    <a:bodyPr/>
                    <a:lstStyle/>
                    <a:p>
                      <a:pPr algn="ctr"/>
                      <a:r>
                        <a:rPr lang="en-US"/>
                        <a:t>Yes</a:t>
                      </a:r>
                    </a:p>
                  </a:txBody>
                  <a:tcPr anchor="ctr"/>
                </a:tc>
                <a:tc>
                  <a:txBody>
                    <a:bodyPr/>
                    <a:lstStyle/>
                    <a:p>
                      <a:pPr algn="ctr"/>
                      <a:r>
                        <a:rPr lang="en-US"/>
                        <a:t>Yes</a:t>
                      </a:r>
                    </a:p>
                  </a:txBody>
                  <a:tcPr anchor="ctr"/>
                </a:tc>
                <a:extLst>
                  <a:ext uri="{0D108BD9-81ED-4DB2-BD59-A6C34878D82A}">
                    <a16:rowId xmlns:a16="http://schemas.microsoft.com/office/drawing/2014/main" val="44012077"/>
                  </a:ext>
                </a:extLst>
              </a:tr>
              <a:tr h="370840">
                <a:tc>
                  <a:txBody>
                    <a:bodyPr/>
                    <a:lstStyle/>
                    <a:p>
                      <a:pPr algn="ctr"/>
                      <a:r>
                        <a:rPr lang="en-US"/>
                        <a:t>Meters</a:t>
                      </a:r>
                    </a:p>
                  </a:txBody>
                  <a:tcPr anchor="ctr"/>
                </a:tc>
                <a:tc>
                  <a:txBody>
                    <a:bodyPr/>
                    <a:lstStyle/>
                    <a:p>
                      <a:pPr marL="0" marR="0" lvl="0" indent="0" algn="ctr" defTabSz="914296" rtl="0" eaLnBrk="1" fontAlgn="auto" latinLnBrk="0" hangingPunct="1">
                        <a:lnSpc>
                          <a:spcPct val="100000"/>
                        </a:lnSpc>
                        <a:spcBef>
                          <a:spcPts val="0"/>
                        </a:spcBef>
                        <a:spcAft>
                          <a:spcPts val="0"/>
                        </a:spcAft>
                        <a:buClrTx/>
                        <a:buSzTx/>
                        <a:buFontTx/>
                        <a:buNone/>
                        <a:tabLst/>
                        <a:defRPr/>
                      </a:pPr>
                      <a:r>
                        <a:rPr lang="en-US"/>
                        <a:t>Yes</a:t>
                      </a:r>
                    </a:p>
                  </a:txBody>
                  <a:tcPr anchor="ctr"/>
                </a:tc>
                <a:tc>
                  <a:txBody>
                    <a:bodyPr/>
                    <a:lstStyle/>
                    <a:p>
                      <a:pPr marL="0" marR="0" lvl="0" indent="0" algn="ctr" defTabSz="914296" rtl="0" eaLnBrk="1" fontAlgn="auto" latinLnBrk="0" hangingPunct="1">
                        <a:lnSpc>
                          <a:spcPct val="100000"/>
                        </a:lnSpc>
                        <a:spcBef>
                          <a:spcPts val="0"/>
                        </a:spcBef>
                        <a:spcAft>
                          <a:spcPts val="0"/>
                        </a:spcAft>
                        <a:buClrTx/>
                        <a:buSzTx/>
                        <a:buFontTx/>
                        <a:buNone/>
                        <a:tabLst/>
                        <a:defRPr/>
                      </a:pPr>
                      <a:r>
                        <a:rPr lang="en-US"/>
                        <a:t>Yes</a:t>
                      </a:r>
                    </a:p>
                  </a:txBody>
                  <a:tcPr anchor="ctr"/>
                </a:tc>
                <a:extLst>
                  <a:ext uri="{0D108BD9-81ED-4DB2-BD59-A6C34878D82A}">
                    <a16:rowId xmlns:a16="http://schemas.microsoft.com/office/drawing/2014/main" val="641952446"/>
                  </a:ext>
                </a:extLst>
              </a:tr>
              <a:tr h="370840">
                <a:tc>
                  <a:txBody>
                    <a:bodyPr/>
                    <a:lstStyle/>
                    <a:p>
                      <a:pPr algn="ctr"/>
                      <a:r>
                        <a:rPr lang="en-US"/>
                        <a:t>Fire Protection</a:t>
                      </a:r>
                    </a:p>
                  </a:txBody>
                  <a:tcPr anchor="ctr"/>
                </a:tc>
                <a:tc>
                  <a:txBody>
                    <a:bodyPr/>
                    <a:lstStyle/>
                    <a:p>
                      <a:pPr algn="ctr"/>
                      <a:r>
                        <a:rPr lang="en-US"/>
                        <a:t>No</a:t>
                      </a:r>
                    </a:p>
                  </a:txBody>
                  <a:tcPr anchor="ctr"/>
                </a:tc>
                <a:tc>
                  <a:txBody>
                    <a:bodyPr/>
                    <a:lstStyle/>
                    <a:p>
                      <a:pPr algn="ctr"/>
                      <a:r>
                        <a:rPr lang="en-US"/>
                        <a:t>No</a:t>
                      </a:r>
                    </a:p>
                  </a:txBody>
                  <a:tcPr anchor="ctr"/>
                </a:tc>
                <a:extLst>
                  <a:ext uri="{0D108BD9-81ED-4DB2-BD59-A6C34878D82A}">
                    <a16:rowId xmlns:a16="http://schemas.microsoft.com/office/drawing/2014/main" val="1118455870"/>
                  </a:ext>
                </a:extLst>
              </a:tr>
              <a:tr h="370840">
                <a:tc>
                  <a:txBody>
                    <a:bodyPr/>
                    <a:lstStyle/>
                    <a:p>
                      <a:pPr algn="ctr"/>
                      <a:r>
                        <a:rPr lang="en-US"/>
                        <a:t>Land</a:t>
                      </a:r>
                    </a:p>
                  </a:txBody>
                  <a:tcPr anchor="ctr"/>
                </a:tc>
                <a:tc>
                  <a:txBody>
                    <a:bodyPr/>
                    <a:lstStyle/>
                    <a:p>
                      <a:pPr marL="0" marR="0" lvl="0" indent="0" algn="ctr" defTabSz="914296" rtl="0" eaLnBrk="1" fontAlgn="auto" latinLnBrk="0" hangingPunct="1">
                        <a:lnSpc>
                          <a:spcPct val="100000"/>
                        </a:lnSpc>
                        <a:spcBef>
                          <a:spcPts val="0"/>
                        </a:spcBef>
                        <a:spcAft>
                          <a:spcPts val="0"/>
                        </a:spcAft>
                        <a:buClrTx/>
                        <a:buSzTx/>
                        <a:buFontTx/>
                        <a:buNone/>
                        <a:tabLst/>
                        <a:defRPr/>
                      </a:pPr>
                      <a:r>
                        <a:rPr lang="en-US"/>
                        <a:t>Yes</a:t>
                      </a:r>
                    </a:p>
                  </a:txBody>
                  <a:tcPr anchor="ctr"/>
                </a:tc>
                <a:tc>
                  <a:txBody>
                    <a:bodyPr/>
                    <a:lstStyle/>
                    <a:p>
                      <a:pPr marL="0" marR="0" lvl="0" indent="0" algn="ctr" defTabSz="914296" rtl="0" eaLnBrk="1" fontAlgn="auto" latinLnBrk="0" hangingPunct="1">
                        <a:lnSpc>
                          <a:spcPct val="100000"/>
                        </a:lnSpc>
                        <a:spcBef>
                          <a:spcPts val="0"/>
                        </a:spcBef>
                        <a:spcAft>
                          <a:spcPts val="0"/>
                        </a:spcAft>
                        <a:buClrTx/>
                        <a:buSzTx/>
                        <a:buFontTx/>
                        <a:buNone/>
                        <a:tabLst/>
                        <a:defRPr/>
                      </a:pPr>
                      <a:r>
                        <a:rPr lang="en-US"/>
                        <a:t>Yes</a:t>
                      </a:r>
                    </a:p>
                  </a:txBody>
                  <a:tcPr anchor="ctr"/>
                </a:tc>
                <a:extLst>
                  <a:ext uri="{0D108BD9-81ED-4DB2-BD59-A6C34878D82A}">
                    <a16:rowId xmlns:a16="http://schemas.microsoft.com/office/drawing/2014/main" val="3733740917"/>
                  </a:ext>
                </a:extLst>
              </a:tr>
              <a:tr h="370840">
                <a:tc>
                  <a:txBody>
                    <a:bodyPr/>
                    <a:lstStyle/>
                    <a:p>
                      <a:pPr algn="ctr"/>
                      <a:r>
                        <a:rPr lang="en-US"/>
                        <a:t>General</a:t>
                      </a:r>
                    </a:p>
                  </a:txBody>
                  <a:tcPr anchor="ctr"/>
                </a:tc>
                <a:tc>
                  <a:txBody>
                    <a:bodyPr/>
                    <a:lstStyle/>
                    <a:p>
                      <a:pPr algn="ctr"/>
                      <a:r>
                        <a:rPr lang="en-US"/>
                        <a:t>Some</a:t>
                      </a:r>
                    </a:p>
                  </a:txBody>
                  <a:tcPr anchor="ctr"/>
                </a:tc>
                <a:tc>
                  <a:txBody>
                    <a:bodyPr/>
                    <a:lstStyle/>
                    <a:p>
                      <a:pPr algn="ctr"/>
                      <a:r>
                        <a:rPr lang="en-US"/>
                        <a:t>Some</a:t>
                      </a:r>
                    </a:p>
                  </a:txBody>
                  <a:tcPr anchor="ctr"/>
                </a:tc>
                <a:extLst>
                  <a:ext uri="{0D108BD9-81ED-4DB2-BD59-A6C34878D82A}">
                    <a16:rowId xmlns:a16="http://schemas.microsoft.com/office/drawing/2014/main" val="2457502056"/>
                  </a:ext>
                </a:extLst>
              </a:tr>
              <a:tr h="370840">
                <a:tc>
                  <a:txBody>
                    <a:bodyPr/>
                    <a:lstStyle/>
                    <a:p>
                      <a:pPr algn="ctr"/>
                      <a:r>
                        <a:rPr lang="en-US" b="1"/>
                        <a:t>% of Assets to Include for Ag</a:t>
                      </a:r>
                    </a:p>
                  </a:txBody>
                  <a:tcPr anchor="ctr"/>
                </a:tc>
                <a:tc>
                  <a:txBody>
                    <a:bodyPr/>
                    <a:lstStyle/>
                    <a:p>
                      <a:pPr algn="ctr"/>
                      <a:r>
                        <a:rPr lang="en-US" b="1"/>
                        <a:t>25%</a:t>
                      </a:r>
                    </a:p>
                  </a:txBody>
                  <a:tcPr anchor="ctr"/>
                </a:tc>
                <a:tc>
                  <a:txBody>
                    <a:bodyPr/>
                    <a:lstStyle/>
                    <a:p>
                      <a:pPr algn="ctr"/>
                      <a:r>
                        <a:rPr lang="en-US" b="1"/>
                        <a:t>12%</a:t>
                      </a:r>
                    </a:p>
                  </a:txBody>
                  <a:tcPr anchor="ctr"/>
                </a:tc>
                <a:extLst>
                  <a:ext uri="{0D108BD9-81ED-4DB2-BD59-A6C34878D82A}">
                    <a16:rowId xmlns:a16="http://schemas.microsoft.com/office/drawing/2014/main" val="974112169"/>
                  </a:ext>
                </a:extLst>
              </a:tr>
            </a:tbl>
          </a:graphicData>
        </a:graphic>
      </p:graphicFrame>
      <p:sp>
        <p:nvSpPr>
          <p:cNvPr id="4" name="Slide Number Placeholder 3">
            <a:extLst>
              <a:ext uri="{FF2B5EF4-FFF2-40B4-BE49-F238E27FC236}">
                <a16:creationId xmlns:a16="http://schemas.microsoft.com/office/drawing/2014/main" id="{594FEB68-1D64-40EA-899F-11CA18C6DC06}"/>
              </a:ext>
            </a:extLst>
          </p:cNvPr>
          <p:cNvSpPr>
            <a:spLocks noGrp="1"/>
          </p:cNvSpPr>
          <p:nvPr>
            <p:ph type="sldNum" sz="quarter" idx="10"/>
          </p:nvPr>
        </p:nvSpPr>
        <p:spPr/>
        <p:txBody>
          <a:bodyPr/>
          <a:lstStyle/>
          <a:p>
            <a:fld id="{F9A1070B-E53E-4F23-90CF-57ED1B7E60C0}" type="slidenum">
              <a:rPr lang="en-US" smtClean="0"/>
              <a:pPr/>
              <a:t>48</a:t>
            </a:fld>
            <a:endParaRPr lang="en-US"/>
          </a:p>
        </p:txBody>
      </p:sp>
    </p:spTree>
    <p:extLst>
      <p:ext uri="{BB962C8B-B14F-4D97-AF65-F5344CB8AC3E}">
        <p14:creationId xmlns:p14="http://schemas.microsoft.com/office/powerpoint/2010/main" val="6925676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7800F-FE7E-472C-A32B-704ACFAB8F7C}"/>
              </a:ext>
            </a:extLst>
          </p:cNvPr>
          <p:cNvSpPr>
            <a:spLocks noGrp="1"/>
          </p:cNvSpPr>
          <p:nvPr>
            <p:ph type="title"/>
          </p:nvPr>
        </p:nvSpPr>
        <p:spPr/>
        <p:txBody>
          <a:bodyPr/>
          <a:lstStyle/>
          <a:p>
            <a:r>
              <a:rPr lang="en-US"/>
              <a:t>Proposed Rates – Commodity + IRF</a:t>
            </a:r>
          </a:p>
        </p:txBody>
      </p:sp>
      <p:graphicFrame>
        <p:nvGraphicFramePr>
          <p:cNvPr id="6" name="Content Placeholder 5">
            <a:extLst>
              <a:ext uri="{FF2B5EF4-FFF2-40B4-BE49-F238E27FC236}">
                <a16:creationId xmlns:a16="http://schemas.microsoft.com/office/drawing/2014/main" id="{F268B363-5D27-41EC-9468-6D4073039F3C}"/>
              </a:ext>
            </a:extLst>
          </p:cNvPr>
          <p:cNvGraphicFramePr>
            <a:graphicFrameLocks noGrp="1"/>
          </p:cNvGraphicFramePr>
          <p:nvPr>
            <p:ph idx="1"/>
          </p:nvPr>
        </p:nvGraphicFramePr>
        <p:xfrm>
          <a:off x="1003300" y="1612900"/>
          <a:ext cx="10177462" cy="2286000"/>
        </p:xfrm>
        <a:graphic>
          <a:graphicData uri="http://schemas.openxmlformats.org/drawingml/2006/table">
            <a:tbl>
              <a:tblPr firstRow="1" bandRow="1">
                <a:tableStyleId>{073A0DAA-6AF3-43AB-8588-CEC1D06C72B9}</a:tableStyleId>
              </a:tblPr>
              <a:tblGrid>
                <a:gridCol w="3147064">
                  <a:extLst>
                    <a:ext uri="{9D8B030D-6E8A-4147-A177-3AD203B41FA5}">
                      <a16:colId xmlns:a16="http://schemas.microsoft.com/office/drawing/2014/main" val="32981665"/>
                    </a:ext>
                  </a:extLst>
                </a:gridCol>
                <a:gridCol w="2343466">
                  <a:extLst>
                    <a:ext uri="{9D8B030D-6E8A-4147-A177-3AD203B41FA5}">
                      <a16:colId xmlns:a16="http://schemas.microsoft.com/office/drawing/2014/main" val="2866744426"/>
                    </a:ext>
                  </a:extLst>
                </a:gridCol>
                <a:gridCol w="2343466">
                  <a:extLst>
                    <a:ext uri="{9D8B030D-6E8A-4147-A177-3AD203B41FA5}">
                      <a16:colId xmlns:a16="http://schemas.microsoft.com/office/drawing/2014/main" val="3052394915"/>
                    </a:ext>
                  </a:extLst>
                </a:gridCol>
                <a:gridCol w="2343466">
                  <a:extLst>
                    <a:ext uri="{9D8B030D-6E8A-4147-A177-3AD203B41FA5}">
                      <a16:colId xmlns:a16="http://schemas.microsoft.com/office/drawing/2014/main" val="1347018989"/>
                    </a:ext>
                  </a:extLst>
                </a:gridCol>
              </a:tblGrid>
              <a:tr h="640080">
                <a:tc>
                  <a:txBody>
                    <a:bodyPr/>
                    <a:lstStyle/>
                    <a:p>
                      <a:r>
                        <a:rPr lang="en-US"/>
                        <a:t>Reliability Options</a:t>
                      </a:r>
                    </a:p>
                  </a:txBody>
                  <a:tcPr anchor="ctr"/>
                </a:tc>
                <a:tc>
                  <a:txBody>
                    <a:bodyPr/>
                    <a:lstStyle/>
                    <a:p>
                      <a:pPr algn="ctr"/>
                      <a:r>
                        <a:rPr lang="en-US"/>
                        <a:t>Current FY 2022 </a:t>
                      </a:r>
                    </a:p>
                    <a:p>
                      <a:pPr algn="ctr"/>
                      <a:r>
                        <a:rPr lang="en-US"/>
                        <a:t>Charge</a:t>
                      </a:r>
                    </a:p>
                  </a:txBody>
                  <a:tcPr anchor="ctr"/>
                </a:tc>
                <a:tc>
                  <a:txBody>
                    <a:bodyPr/>
                    <a:lstStyle/>
                    <a:p>
                      <a:pPr algn="ctr"/>
                      <a:r>
                        <a:rPr lang="en-US"/>
                        <a:t>Proposed FY 2023 </a:t>
                      </a:r>
                    </a:p>
                    <a:p>
                      <a:pPr algn="ctr"/>
                      <a:r>
                        <a:rPr lang="en-US"/>
                        <a:t>Charge</a:t>
                      </a:r>
                    </a:p>
                  </a:txBody>
                  <a:tcPr anchor="ctr"/>
                </a:tc>
                <a:tc>
                  <a:txBody>
                    <a:bodyPr/>
                    <a:lstStyle/>
                    <a:p>
                      <a:pPr algn="ctr"/>
                      <a:r>
                        <a:rPr lang="en-US"/>
                        <a:t>Difference ($)</a:t>
                      </a:r>
                    </a:p>
                  </a:txBody>
                  <a:tcPr anchor="ctr"/>
                </a:tc>
                <a:extLst>
                  <a:ext uri="{0D108BD9-81ED-4DB2-BD59-A6C34878D82A}">
                    <a16:rowId xmlns:a16="http://schemas.microsoft.com/office/drawing/2014/main" val="3406773322"/>
                  </a:ext>
                </a:extLst>
              </a:tr>
              <a:tr h="548640">
                <a:tc>
                  <a:txBody>
                    <a:bodyPr/>
                    <a:lstStyle/>
                    <a:p>
                      <a:r>
                        <a:rPr lang="en-US" b="1"/>
                        <a:t>Commodity + IRF</a:t>
                      </a:r>
                    </a:p>
                  </a:txBody>
                  <a:tcPr anchor="ctr"/>
                </a:tc>
                <a:tc>
                  <a:txBody>
                    <a:bodyPr/>
                    <a:lstStyle/>
                    <a:p>
                      <a:pPr algn="ctr" fontAlgn="b"/>
                      <a:endParaRPr lang="en-US" sz="1800" b="0" i="0" u="none" strike="noStrike">
                        <a:solidFill>
                          <a:schemeClr val="tx1"/>
                        </a:solidFill>
                        <a:effectLst/>
                        <a:latin typeface="+mn-lt"/>
                      </a:endParaRPr>
                    </a:p>
                  </a:txBody>
                  <a:tcPr marL="0" marR="0" marT="0" marB="0" anchor="ctr"/>
                </a:tc>
                <a:tc>
                  <a:txBody>
                    <a:bodyPr/>
                    <a:lstStyle/>
                    <a:p>
                      <a:pPr algn="ctr" fontAlgn="b"/>
                      <a:endParaRPr lang="en-US" sz="1800" b="1" i="0" u="none" strike="noStrike">
                        <a:solidFill>
                          <a:schemeClr val="tx1"/>
                        </a:solidFill>
                        <a:effectLst/>
                        <a:latin typeface="+mn-lt"/>
                      </a:endParaRPr>
                    </a:p>
                  </a:txBody>
                  <a:tcPr marL="0" marR="0" marT="0" marB="0" anchor="ctr"/>
                </a:tc>
                <a:tc>
                  <a:txBody>
                    <a:bodyPr/>
                    <a:lstStyle/>
                    <a:p>
                      <a:pPr algn="ctr" fontAlgn="b"/>
                      <a:endParaRPr lang="en-US" sz="1800" b="0" i="0" u="none" strike="noStrike">
                        <a:solidFill>
                          <a:schemeClr val="tx1"/>
                        </a:solidFill>
                        <a:effectLst/>
                        <a:latin typeface="+mn-lt"/>
                      </a:endParaRPr>
                    </a:p>
                  </a:txBody>
                  <a:tcPr marL="0" marR="0" marT="0" marB="0" anchor="ctr"/>
                </a:tc>
                <a:extLst>
                  <a:ext uri="{0D108BD9-81ED-4DB2-BD59-A6C34878D82A}">
                    <a16:rowId xmlns:a16="http://schemas.microsoft.com/office/drawing/2014/main" val="3559834463"/>
                  </a:ext>
                </a:extLst>
              </a:tr>
              <a:tr h="548640">
                <a:tc>
                  <a:txBody>
                    <a:bodyPr/>
                    <a:lstStyle/>
                    <a:p>
                      <a:r>
                        <a:rPr lang="en-US"/>
                        <a:t>Maintain Reliability</a:t>
                      </a:r>
                    </a:p>
                  </a:txBody>
                  <a:tcPr anchor="ctr"/>
                </a:tc>
                <a:tc>
                  <a:txBody>
                    <a:bodyPr/>
                    <a:lstStyle/>
                    <a:p>
                      <a:pPr algn="ctr" fontAlgn="b"/>
                      <a:r>
                        <a:rPr lang="en-US" sz="1800" b="0" i="0" u="none" strike="noStrike">
                          <a:solidFill>
                            <a:schemeClr val="tx1"/>
                          </a:solidFill>
                          <a:effectLst/>
                          <a:latin typeface="+mn-lt"/>
                        </a:rPr>
                        <a:t>$8.98 </a:t>
                      </a:r>
                    </a:p>
                  </a:txBody>
                  <a:tcPr marL="0" marR="0" marT="0" marB="0" anchor="ctr"/>
                </a:tc>
                <a:tc>
                  <a:txBody>
                    <a:bodyPr/>
                    <a:lstStyle/>
                    <a:p>
                      <a:pPr algn="ctr" fontAlgn="b"/>
                      <a:r>
                        <a:rPr lang="en-US" sz="1800" b="1" i="0" u="none" strike="noStrike">
                          <a:solidFill>
                            <a:schemeClr val="tx1"/>
                          </a:solidFill>
                          <a:effectLst/>
                          <a:latin typeface="+mn-lt"/>
                        </a:rPr>
                        <a:t>$6.45</a:t>
                      </a:r>
                    </a:p>
                  </a:txBody>
                  <a:tcPr marL="0" marR="0" marT="0" marB="0" anchor="ctr"/>
                </a:tc>
                <a:tc>
                  <a:txBody>
                    <a:bodyPr/>
                    <a:lstStyle/>
                    <a:p>
                      <a:pPr algn="ctr" fontAlgn="b"/>
                      <a:r>
                        <a:rPr lang="en-US" sz="1800" b="0" i="0" u="none" strike="noStrike">
                          <a:solidFill>
                            <a:schemeClr val="tx1"/>
                          </a:solidFill>
                          <a:effectLst/>
                          <a:latin typeface="+mn-lt"/>
                        </a:rPr>
                        <a:t>($2.53)</a:t>
                      </a:r>
                    </a:p>
                  </a:txBody>
                  <a:tcPr marL="0" marR="0" marT="0" marB="0" anchor="ctr"/>
                </a:tc>
                <a:extLst>
                  <a:ext uri="{0D108BD9-81ED-4DB2-BD59-A6C34878D82A}">
                    <a16:rowId xmlns:a16="http://schemas.microsoft.com/office/drawing/2014/main" val="3285151477"/>
                  </a:ext>
                </a:extLst>
              </a:tr>
              <a:tr h="548640">
                <a:tc>
                  <a:txBody>
                    <a:bodyPr/>
                    <a:lstStyle/>
                    <a:p>
                      <a:r>
                        <a:rPr lang="en-US"/>
                        <a:t>Decreased Reliability</a:t>
                      </a:r>
                    </a:p>
                  </a:txBody>
                  <a:tcPr anchor="ctr"/>
                </a:tc>
                <a:tc>
                  <a:txBody>
                    <a:bodyPr/>
                    <a:lstStyle/>
                    <a:p>
                      <a:pPr algn="ctr" fontAlgn="b"/>
                      <a:r>
                        <a:rPr lang="en-US" sz="1800" b="0" i="0" u="none" strike="noStrike">
                          <a:solidFill>
                            <a:schemeClr val="tx1"/>
                          </a:solidFill>
                          <a:effectLst/>
                          <a:latin typeface="+mn-lt"/>
                        </a:rPr>
                        <a:t>$8.98 </a:t>
                      </a:r>
                    </a:p>
                  </a:txBody>
                  <a:tcPr marL="0" marR="0" marT="0" marB="0" anchor="ctr"/>
                </a:tc>
                <a:tc>
                  <a:txBody>
                    <a:bodyPr/>
                    <a:lstStyle/>
                    <a:p>
                      <a:pPr algn="ctr" fontAlgn="b"/>
                      <a:r>
                        <a:rPr lang="en-US" sz="1800" b="1" i="0" u="none" strike="noStrike">
                          <a:solidFill>
                            <a:schemeClr val="tx1"/>
                          </a:solidFill>
                          <a:effectLst/>
                          <a:latin typeface="+mn-lt"/>
                        </a:rPr>
                        <a:t>$2.88</a:t>
                      </a:r>
                    </a:p>
                  </a:txBody>
                  <a:tcPr marL="0" marR="0" marT="0" marB="0" anchor="ctr"/>
                </a:tc>
                <a:tc>
                  <a:txBody>
                    <a:bodyPr/>
                    <a:lstStyle/>
                    <a:p>
                      <a:pPr algn="ctr" fontAlgn="b"/>
                      <a:r>
                        <a:rPr lang="en-US" sz="1800" b="0" i="0" u="none" strike="noStrike">
                          <a:solidFill>
                            <a:schemeClr val="tx1"/>
                          </a:solidFill>
                          <a:effectLst/>
                          <a:latin typeface="+mn-lt"/>
                        </a:rPr>
                        <a:t>($6.10)</a:t>
                      </a:r>
                    </a:p>
                  </a:txBody>
                  <a:tcPr marL="0" marR="0" marT="0" marB="0" anchor="ctr"/>
                </a:tc>
                <a:extLst>
                  <a:ext uri="{0D108BD9-81ED-4DB2-BD59-A6C34878D82A}">
                    <a16:rowId xmlns:a16="http://schemas.microsoft.com/office/drawing/2014/main" val="814205535"/>
                  </a:ext>
                </a:extLst>
              </a:tr>
            </a:tbl>
          </a:graphicData>
        </a:graphic>
      </p:graphicFrame>
      <p:sp>
        <p:nvSpPr>
          <p:cNvPr id="4" name="Slide Number Placeholder 3">
            <a:extLst>
              <a:ext uri="{FF2B5EF4-FFF2-40B4-BE49-F238E27FC236}">
                <a16:creationId xmlns:a16="http://schemas.microsoft.com/office/drawing/2014/main" id="{266E295D-D548-42D5-BC52-3D8C7585CF17}"/>
              </a:ext>
            </a:extLst>
          </p:cNvPr>
          <p:cNvSpPr>
            <a:spLocks noGrp="1"/>
          </p:cNvSpPr>
          <p:nvPr>
            <p:ph type="sldNum" sz="quarter" idx="10"/>
          </p:nvPr>
        </p:nvSpPr>
        <p:spPr/>
        <p:txBody>
          <a:bodyPr/>
          <a:lstStyle/>
          <a:p>
            <a:fld id="{F9A1070B-E53E-4F23-90CF-57ED1B7E60C0}" type="slidenum">
              <a:rPr lang="en-US" smtClean="0"/>
              <a:pPr/>
              <a:t>49</a:t>
            </a:fld>
            <a:endParaRPr lang="en-US"/>
          </a:p>
        </p:txBody>
      </p:sp>
      <p:sp>
        <p:nvSpPr>
          <p:cNvPr id="7" name="Content Placeholder 2">
            <a:extLst>
              <a:ext uri="{FF2B5EF4-FFF2-40B4-BE49-F238E27FC236}">
                <a16:creationId xmlns:a16="http://schemas.microsoft.com/office/drawing/2014/main" id="{EBB40651-9453-4489-8F79-E1DF1CA1917E}"/>
              </a:ext>
            </a:extLst>
          </p:cNvPr>
          <p:cNvSpPr txBox="1">
            <a:spLocks/>
          </p:cNvSpPr>
          <p:nvPr/>
        </p:nvSpPr>
        <p:spPr>
          <a:xfrm>
            <a:off x="1003300" y="4130741"/>
            <a:ext cx="10177671" cy="2005364"/>
          </a:xfrm>
          <a:prstGeom prst="rect">
            <a:avLst/>
          </a:prstGeom>
        </p:spPr>
        <p:txBody>
          <a:bodyPr vert="horz" lIns="0" tIns="0" rIns="0" bIns="0" rtlCol="0">
            <a:normAutofit/>
          </a:bodyPr>
          <a:lstStyle>
            <a:lvl1pPr marL="228594" marR="0" indent="-228594" algn="l" defTabSz="914377" rtl="0" eaLnBrk="1" fontAlgn="auto" latinLnBrk="0" hangingPunct="1">
              <a:lnSpc>
                <a:spcPct val="100000"/>
              </a:lnSpc>
              <a:spcBef>
                <a:spcPts val="1000"/>
              </a:spcBef>
              <a:spcAft>
                <a:spcPts val="0"/>
              </a:spcAft>
              <a:buClr>
                <a:srgbClr val="3DCCD5"/>
              </a:buClr>
              <a:buSzTx/>
              <a:buFont typeface="Arial" panose="020B0604020202020204" pitchFamily="34" charset="0"/>
              <a:buChar char="•"/>
              <a:tabLst/>
              <a:defRPr sz="2400" kern="1200">
                <a:solidFill>
                  <a:schemeClr val="tx1"/>
                </a:solidFill>
                <a:latin typeface="+mn-lt"/>
                <a:ea typeface="+mn-ea"/>
                <a:cs typeface="+mn-cs"/>
              </a:defRPr>
            </a:lvl1pPr>
            <a:lvl2pPr marL="685783"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sz="2200" kern="1200">
                <a:solidFill>
                  <a:schemeClr val="tx1"/>
                </a:solidFill>
                <a:latin typeface="+mn-lt"/>
                <a:ea typeface="+mn-ea"/>
                <a:cs typeface="+mn-cs"/>
              </a:defRPr>
            </a:lvl2pPr>
            <a:lvl3pPr marL="1142971"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sz="2000" kern="1200">
                <a:solidFill>
                  <a:schemeClr val="tx1"/>
                </a:solidFill>
                <a:latin typeface="+mn-lt"/>
                <a:ea typeface="+mn-ea"/>
                <a:cs typeface="+mn-cs"/>
              </a:defRPr>
            </a:lvl3pPr>
            <a:lvl4pPr marL="1600160"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sz="2000" kern="1200">
                <a:solidFill>
                  <a:schemeClr val="tx1"/>
                </a:solidFill>
                <a:latin typeface="+mn-lt"/>
                <a:ea typeface="+mn-ea"/>
                <a:cs typeface="+mn-cs"/>
              </a:defRPr>
            </a:lvl4pPr>
            <a:lvl5pPr marL="2057349" marR="0" indent="-228594" algn="l" defTabSz="914377" rtl="0" eaLnBrk="1" fontAlgn="auto" latinLnBrk="0" hangingPunct="1">
              <a:lnSpc>
                <a:spcPct val="100000"/>
              </a:lnSpc>
              <a:spcBef>
                <a:spcPts val="500"/>
              </a:spcBef>
              <a:spcAft>
                <a:spcPts val="0"/>
              </a:spcAft>
              <a:buClr>
                <a:srgbClr val="3DCCD5"/>
              </a:buClr>
              <a:buSzTx/>
              <a:buFont typeface="Calibri" panose="020F0502020204030204" pitchFamily="34" charset="0"/>
              <a:buChar char="–"/>
              <a:tabLst/>
              <a:defRPr sz="2000" kern="1200" baseline="0">
                <a:solidFill>
                  <a:schemeClr val="tx1"/>
                </a:solidFill>
                <a:latin typeface="+mn-lt"/>
                <a:ea typeface="+mn-ea"/>
                <a:cs typeface="+mn-cs"/>
              </a:defRPr>
            </a:lvl5pPr>
            <a:lvl6pPr marL="2514312" indent="-228574" algn="l" defTabSz="914296"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6pPr>
            <a:lvl7pPr marL="2971460" indent="-228574" algn="l" defTabSz="914296"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7pPr>
            <a:lvl8pPr marL="3428606" indent="-228574" algn="l" defTabSz="914296"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8pPr>
            <a:lvl9pPr marL="3885754" indent="-228574" algn="l" defTabSz="914296"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30000"/>
              </a:lnSpc>
              <a:spcBef>
                <a:spcPts val="1000"/>
              </a:spcBef>
              <a:buNone/>
            </a:pPr>
            <a:r>
              <a:rPr lang="en-US" sz="2000"/>
              <a:t>North Coast Ag rates are decreasing from current because:</a:t>
            </a:r>
          </a:p>
          <a:p>
            <a:pPr algn="l">
              <a:lnSpc>
                <a:spcPct val="130000"/>
              </a:lnSpc>
              <a:spcBef>
                <a:spcPts val="1000"/>
              </a:spcBef>
            </a:pPr>
            <a:r>
              <a:rPr lang="en-US" sz="2000"/>
              <a:t>Decrease in annual use (27,000 </a:t>
            </a:r>
            <a:r>
              <a:rPr lang="en-US" sz="2000" err="1"/>
              <a:t>hcf</a:t>
            </a:r>
            <a:r>
              <a:rPr lang="en-US" sz="2000"/>
              <a:t> vs. 9,700 </a:t>
            </a:r>
            <a:r>
              <a:rPr lang="en-US" sz="2000" err="1"/>
              <a:t>hcf</a:t>
            </a:r>
            <a:r>
              <a:rPr lang="en-US" sz="2000"/>
              <a:t>)</a:t>
            </a:r>
          </a:p>
          <a:p>
            <a:pPr algn="l">
              <a:lnSpc>
                <a:spcPct val="130000"/>
              </a:lnSpc>
              <a:spcBef>
                <a:spcPts val="1000"/>
              </a:spcBef>
            </a:pPr>
            <a:r>
              <a:rPr lang="en-US" sz="2000"/>
              <a:t>Decrease in peaking (1.83 peak vs. 1.78 peak)</a:t>
            </a:r>
          </a:p>
          <a:p>
            <a:pPr algn="l">
              <a:lnSpc>
                <a:spcPct val="130000"/>
              </a:lnSpc>
              <a:spcBef>
                <a:spcPts val="1000"/>
              </a:spcBef>
            </a:pPr>
            <a:r>
              <a:rPr lang="en-US" sz="2000"/>
              <a:t>Proposed methodology for IRF allocation (based on assets vs. capacity)</a:t>
            </a:r>
          </a:p>
        </p:txBody>
      </p:sp>
    </p:spTree>
    <p:extLst>
      <p:ext uri="{BB962C8B-B14F-4D97-AF65-F5344CB8AC3E}">
        <p14:creationId xmlns:p14="http://schemas.microsoft.com/office/powerpoint/2010/main" val="30453625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76366-CF57-4EE1-8FA2-3E073CC21FFE}"/>
              </a:ext>
            </a:extLst>
          </p:cNvPr>
          <p:cNvSpPr>
            <a:spLocks noGrp="1"/>
          </p:cNvSpPr>
          <p:nvPr>
            <p:ph type="title"/>
          </p:nvPr>
        </p:nvSpPr>
        <p:spPr/>
        <p:txBody>
          <a:bodyPr/>
          <a:lstStyle/>
          <a:p>
            <a:r>
              <a:rPr lang="en-US"/>
              <a:t>Study Objectives</a:t>
            </a:r>
          </a:p>
        </p:txBody>
      </p:sp>
      <p:sp>
        <p:nvSpPr>
          <p:cNvPr id="3" name="Content Placeholder 2">
            <a:extLst>
              <a:ext uri="{FF2B5EF4-FFF2-40B4-BE49-F238E27FC236}">
                <a16:creationId xmlns:a16="http://schemas.microsoft.com/office/drawing/2014/main" id="{65FDB2BC-A957-42BF-A3EF-51CA50085CE4}"/>
              </a:ext>
            </a:extLst>
          </p:cNvPr>
          <p:cNvSpPr>
            <a:spLocks noGrp="1"/>
          </p:cNvSpPr>
          <p:nvPr>
            <p:ph idx="1"/>
          </p:nvPr>
        </p:nvSpPr>
        <p:spPr/>
        <p:txBody>
          <a:bodyPr/>
          <a:lstStyle/>
          <a:p>
            <a:pPr marL="457200" indent="-457200" algn="l" rtl="0" fontAlgn="base">
              <a:buFont typeface="+mj-lt"/>
              <a:buAutoNum type="arabicPeriod"/>
            </a:pPr>
            <a:r>
              <a:rPr lang="en-US" b="0" i="0" u="none" strike="noStrike" dirty="0">
                <a:effectLst/>
              </a:rPr>
              <a:t>Conduct an updated cost-of-service analysis</a:t>
            </a:r>
            <a:r>
              <a:rPr lang="en-US" b="0" i="0" dirty="0">
                <a:effectLst/>
              </a:rPr>
              <a:t>​</a:t>
            </a:r>
          </a:p>
          <a:p>
            <a:pPr marL="457200" indent="-457200" algn="l" rtl="0" fontAlgn="base">
              <a:buFont typeface="+mj-lt"/>
              <a:buAutoNum type="arabicPeriod"/>
            </a:pPr>
            <a:r>
              <a:rPr lang="en-US" b="0" i="0" u="none" strike="noStrike" dirty="0">
                <a:effectLst/>
              </a:rPr>
              <a:t>Design equitable and defensible water rates </a:t>
            </a:r>
          </a:p>
          <a:p>
            <a:pPr marL="457200" indent="-457200" algn="l" rtl="0" fontAlgn="base">
              <a:buFont typeface="+mj-lt"/>
              <a:buAutoNum type="arabicPeriod"/>
            </a:pPr>
            <a:r>
              <a:rPr lang="en-US" b="0" i="0" u="none" strike="noStrike" dirty="0">
                <a:effectLst/>
              </a:rPr>
              <a:t>Develop drought rates by stages</a:t>
            </a:r>
            <a:r>
              <a:rPr lang="en-US" b="0" i="0" dirty="0">
                <a:effectLst/>
              </a:rPr>
              <a:t>​</a:t>
            </a:r>
          </a:p>
          <a:p>
            <a:pPr marL="457200" indent="-457200" algn="l" rtl="0" fontAlgn="base">
              <a:buFont typeface="+mj-lt"/>
              <a:buAutoNum type="arabicPeriod"/>
            </a:pPr>
            <a:r>
              <a:rPr lang="en-US" b="0" i="0" u="none" strike="noStrike" dirty="0">
                <a:effectLst/>
              </a:rPr>
              <a:t>Develop System </a:t>
            </a:r>
            <a:r>
              <a:rPr lang="en-US" dirty="0"/>
              <a:t>D</a:t>
            </a:r>
            <a:r>
              <a:rPr lang="en-US" b="0" i="0" u="none" strike="noStrike" dirty="0">
                <a:effectLst/>
              </a:rPr>
              <a:t>evelopment </a:t>
            </a:r>
            <a:r>
              <a:rPr lang="en-US" dirty="0"/>
              <a:t>C</a:t>
            </a:r>
            <a:r>
              <a:rPr lang="en-US" b="0" i="0" u="none" strike="noStrike" dirty="0">
                <a:effectLst/>
              </a:rPr>
              <a:t>harges</a:t>
            </a:r>
            <a:r>
              <a:rPr lang="en-US" b="0" i="0" dirty="0">
                <a:effectLst/>
              </a:rPr>
              <a:t>​</a:t>
            </a:r>
          </a:p>
          <a:p>
            <a:pPr marL="457200" indent="-457200" algn="l" rtl="0" fontAlgn="base">
              <a:buFont typeface="+mj-lt"/>
              <a:buAutoNum type="arabicPeriod"/>
            </a:pPr>
            <a:r>
              <a:rPr lang="en-US" b="0" i="0" u="none" strike="noStrike" dirty="0">
                <a:effectLst/>
              </a:rPr>
              <a:t>Develop and implement a public outreach strategy</a:t>
            </a:r>
            <a:endParaRPr lang="en-US" b="0" i="0" dirty="0">
              <a:effectLst/>
            </a:endParaRPr>
          </a:p>
          <a:p>
            <a:pPr marL="457200" indent="-457200" algn="l" rtl="0" fontAlgn="base">
              <a:buFont typeface="+mj-lt"/>
              <a:buAutoNum type="arabicPeriod"/>
            </a:pPr>
            <a:r>
              <a:rPr lang="en-US" b="0" i="0" u="none" strike="noStrike" dirty="0">
                <a:effectLst/>
              </a:rPr>
              <a:t>Develop an administrative record that justifies the logic / rationality on the proposed rates</a:t>
            </a:r>
            <a:r>
              <a:rPr lang="en-US" b="0" i="0" dirty="0">
                <a:effectLst/>
              </a:rPr>
              <a:t>​</a:t>
            </a:r>
          </a:p>
          <a:p>
            <a:pPr marL="457200" indent="-457200" algn="l" rtl="0" fontAlgn="base">
              <a:buFont typeface="+mj-lt"/>
              <a:buAutoNum type="arabicPeriod"/>
            </a:pPr>
            <a:r>
              <a:rPr lang="en-US" b="0" i="0" u="none" strike="noStrike" dirty="0">
                <a:effectLst/>
              </a:rPr>
              <a:t>Implement five years of water rates</a:t>
            </a:r>
            <a:endParaRPr lang="en-US" b="0" i="0" dirty="0">
              <a:effectLst/>
            </a:endParaRPr>
          </a:p>
        </p:txBody>
      </p:sp>
      <p:sp>
        <p:nvSpPr>
          <p:cNvPr id="4" name="Slide Number Placeholder 3">
            <a:extLst>
              <a:ext uri="{FF2B5EF4-FFF2-40B4-BE49-F238E27FC236}">
                <a16:creationId xmlns:a16="http://schemas.microsoft.com/office/drawing/2014/main" id="{34FAE932-151A-4354-BC60-40C7B5679D7E}"/>
              </a:ext>
            </a:extLst>
          </p:cNvPr>
          <p:cNvSpPr>
            <a:spLocks noGrp="1"/>
          </p:cNvSpPr>
          <p:nvPr>
            <p:ph type="sldNum" sz="quarter" idx="10"/>
          </p:nvPr>
        </p:nvSpPr>
        <p:spPr/>
        <p:txBody>
          <a:bodyPr/>
          <a:lstStyle/>
          <a:p>
            <a:fld id="{F9A1070B-E53E-4F23-90CF-57ED1B7E60C0}" type="slidenum">
              <a:rPr lang="en-US" smtClean="0"/>
              <a:pPr/>
              <a:t>5</a:t>
            </a:fld>
            <a:endParaRPr lang="en-US"/>
          </a:p>
        </p:txBody>
      </p:sp>
    </p:spTree>
    <p:extLst>
      <p:ext uri="{BB962C8B-B14F-4D97-AF65-F5344CB8AC3E}">
        <p14:creationId xmlns:p14="http://schemas.microsoft.com/office/powerpoint/2010/main" val="18125182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27D81-882F-4F66-937A-2808E1EB8AC8}"/>
              </a:ext>
            </a:extLst>
          </p:cNvPr>
          <p:cNvSpPr>
            <a:spLocks noGrp="1"/>
          </p:cNvSpPr>
          <p:nvPr>
            <p:ph type="title"/>
          </p:nvPr>
        </p:nvSpPr>
        <p:spPr/>
        <p:txBody>
          <a:bodyPr/>
          <a:lstStyle/>
          <a:p>
            <a:r>
              <a:rPr lang="en-US"/>
              <a:t>Use by Class and Drought Stage</a:t>
            </a:r>
          </a:p>
        </p:txBody>
      </p:sp>
      <p:graphicFrame>
        <p:nvGraphicFramePr>
          <p:cNvPr id="5" name="Table 5">
            <a:extLst>
              <a:ext uri="{FF2B5EF4-FFF2-40B4-BE49-F238E27FC236}">
                <a16:creationId xmlns:a16="http://schemas.microsoft.com/office/drawing/2014/main" id="{6B53D797-0D21-422E-8CC4-FC2302614495}"/>
              </a:ext>
            </a:extLst>
          </p:cNvPr>
          <p:cNvGraphicFramePr>
            <a:graphicFrameLocks noGrp="1"/>
          </p:cNvGraphicFramePr>
          <p:nvPr>
            <p:ph idx="1"/>
          </p:nvPr>
        </p:nvGraphicFramePr>
        <p:xfrm>
          <a:off x="1003300" y="1557338"/>
          <a:ext cx="10177458" cy="3708400"/>
        </p:xfrm>
        <a:graphic>
          <a:graphicData uri="http://schemas.openxmlformats.org/drawingml/2006/table">
            <a:tbl>
              <a:tblPr firstRow="1" bandRow="1">
                <a:tableStyleId>{073A0DAA-6AF3-43AB-8588-CEC1D06C72B9}</a:tableStyleId>
              </a:tblPr>
              <a:tblGrid>
                <a:gridCol w="2189604">
                  <a:extLst>
                    <a:ext uri="{9D8B030D-6E8A-4147-A177-3AD203B41FA5}">
                      <a16:colId xmlns:a16="http://schemas.microsoft.com/office/drawing/2014/main" val="1209465337"/>
                    </a:ext>
                  </a:extLst>
                </a:gridCol>
                <a:gridCol w="1331309">
                  <a:extLst>
                    <a:ext uri="{9D8B030D-6E8A-4147-A177-3AD203B41FA5}">
                      <a16:colId xmlns:a16="http://schemas.microsoft.com/office/drawing/2014/main" val="2784489522"/>
                    </a:ext>
                  </a:extLst>
                </a:gridCol>
                <a:gridCol w="1331309">
                  <a:extLst>
                    <a:ext uri="{9D8B030D-6E8A-4147-A177-3AD203B41FA5}">
                      <a16:colId xmlns:a16="http://schemas.microsoft.com/office/drawing/2014/main" val="4028513850"/>
                    </a:ext>
                  </a:extLst>
                </a:gridCol>
                <a:gridCol w="1331309">
                  <a:extLst>
                    <a:ext uri="{9D8B030D-6E8A-4147-A177-3AD203B41FA5}">
                      <a16:colId xmlns:a16="http://schemas.microsoft.com/office/drawing/2014/main" val="1666959394"/>
                    </a:ext>
                  </a:extLst>
                </a:gridCol>
                <a:gridCol w="1331309">
                  <a:extLst>
                    <a:ext uri="{9D8B030D-6E8A-4147-A177-3AD203B41FA5}">
                      <a16:colId xmlns:a16="http://schemas.microsoft.com/office/drawing/2014/main" val="2538400760"/>
                    </a:ext>
                  </a:extLst>
                </a:gridCol>
                <a:gridCol w="1331309">
                  <a:extLst>
                    <a:ext uri="{9D8B030D-6E8A-4147-A177-3AD203B41FA5}">
                      <a16:colId xmlns:a16="http://schemas.microsoft.com/office/drawing/2014/main" val="750452145"/>
                    </a:ext>
                  </a:extLst>
                </a:gridCol>
                <a:gridCol w="1331309">
                  <a:extLst>
                    <a:ext uri="{9D8B030D-6E8A-4147-A177-3AD203B41FA5}">
                      <a16:colId xmlns:a16="http://schemas.microsoft.com/office/drawing/2014/main" val="1062807007"/>
                    </a:ext>
                  </a:extLst>
                </a:gridCol>
              </a:tblGrid>
              <a:tr h="370840">
                <a:tc>
                  <a:txBody>
                    <a:bodyPr/>
                    <a:lstStyle/>
                    <a:p>
                      <a:r>
                        <a:rPr lang="en-US" sz="1600">
                          <a:latin typeface="+mn-lt"/>
                        </a:rPr>
                        <a:t>Class</a:t>
                      </a:r>
                    </a:p>
                  </a:txBody>
                  <a:tcPr marL="45720" marR="45720" anchor="ctr"/>
                </a:tc>
                <a:tc>
                  <a:txBody>
                    <a:bodyPr/>
                    <a:lstStyle/>
                    <a:p>
                      <a:pPr algn="ctr"/>
                      <a:r>
                        <a:rPr lang="en-US" sz="1600">
                          <a:latin typeface="+mn-lt"/>
                        </a:rPr>
                        <a:t>Baseline</a:t>
                      </a:r>
                    </a:p>
                  </a:txBody>
                  <a:tcPr marL="45720" marR="45720" anchor="ctr"/>
                </a:tc>
                <a:tc>
                  <a:txBody>
                    <a:bodyPr/>
                    <a:lstStyle/>
                    <a:p>
                      <a:pPr algn="ctr"/>
                      <a:r>
                        <a:rPr lang="en-US" sz="1600">
                          <a:latin typeface="+mn-lt"/>
                        </a:rPr>
                        <a:t>Stage 1</a:t>
                      </a:r>
                    </a:p>
                  </a:txBody>
                  <a:tcPr marL="45720" marR="45720" anchor="ctr"/>
                </a:tc>
                <a:tc>
                  <a:txBody>
                    <a:bodyPr/>
                    <a:lstStyle/>
                    <a:p>
                      <a:pPr algn="ctr"/>
                      <a:r>
                        <a:rPr lang="en-US" sz="1600">
                          <a:latin typeface="+mn-lt"/>
                        </a:rPr>
                        <a:t>Stage 2</a:t>
                      </a:r>
                    </a:p>
                  </a:txBody>
                  <a:tcPr marL="45720" marR="45720" anchor="ctr"/>
                </a:tc>
                <a:tc>
                  <a:txBody>
                    <a:bodyPr/>
                    <a:lstStyle/>
                    <a:p>
                      <a:pPr algn="ctr"/>
                      <a:r>
                        <a:rPr lang="en-US" sz="1600">
                          <a:latin typeface="+mn-lt"/>
                        </a:rPr>
                        <a:t>Stage 3</a:t>
                      </a:r>
                    </a:p>
                  </a:txBody>
                  <a:tcPr marL="45720" marR="45720" anchor="ctr"/>
                </a:tc>
                <a:tc>
                  <a:txBody>
                    <a:bodyPr/>
                    <a:lstStyle/>
                    <a:p>
                      <a:pPr algn="ctr"/>
                      <a:r>
                        <a:rPr lang="en-US" sz="1600">
                          <a:latin typeface="+mn-lt"/>
                        </a:rPr>
                        <a:t>Stage 4</a:t>
                      </a:r>
                    </a:p>
                  </a:txBody>
                  <a:tcPr marL="45720" marR="45720" anchor="ctr"/>
                </a:tc>
                <a:tc>
                  <a:txBody>
                    <a:bodyPr/>
                    <a:lstStyle/>
                    <a:p>
                      <a:pPr algn="ctr"/>
                      <a:r>
                        <a:rPr lang="en-US" sz="1600">
                          <a:latin typeface="+mn-lt"/>
                        </a:rPr>
                        <a:t>Stage 5</a:t>
                      </a:r>
                    </a:p>
                  </a:txBody>
                  <a:tcPr marL="45720" marR="45720" anchor="ctr"/>
                </a:tc>
                <a:extLst>
                  <a:ext uri="{0D108BD9-81ED-4DB2-BD59-A6C34878D82A}">
                    <a16:rowId xmlns:a16="http://schemas.microsoft.com/office/drawing/2014/main" val="1065816934"/>
                  </a:ext>
                </a:extLst>
              </a:tr>
              <a:tr h="370840">
                <a:tc>
                  <a:txBody>
                    <a:bodyPr/>
                    <a:lstStyle/>
                    <a:p>
                      <a:r>
                        <a:rPr lang="en-US" sz="1600">
                          <a:latin typeface="+mn-lt"/>
                        </a:rPr>
                        <a:t>SFR</a:t>
                      </a:r>
                    </a:p>
                  </a:txBody>
                  <a:tcPr marL="45720" marR="45720" anchor="ctr"/>
                </a:tc>
                <a:tc>
                  <a:txBody>
                    <a:bodyPr/>
                    <a:lstStyle/>
                    <a:p>
                      <a:pPr algn="r" fontAlgn="b"/>
                      <a:r>
                        <a:rPr lang="en-US" sz="1600" b="0" i="0" u="none" strike="noStrike">
                          <a:solidFill>
                            <a:schemeClr val="tx2"/>
                          </a:solidFill>
                          <a:effectLst/>
                          <a:latin typeface="+mn-lt"/>
                        </a:rPr>
                        <a:t>1,201,100 </a:t>
                      </a:r>
                    </a:p>
                  </a:txBody>
                  <a:tcPr marL="45720" marR="45720" marT="0" marB="0" anchor="ctr"/>
                </a:tc>
                <a:tc>
                  <a:txBody>
                    <a:bodyPr/>
                    <a:lstStyle/>
                    <a:p>
                      <a:pPr algn="r" fontAlgn="b"/>
                      <a:r>
                        <a:rPr lang="en-US" sz="1600" b="0" i="0" u="none" strike="noStrike">
                          <a:solidFill>
                            <a:schemeClr val="tx2"/>
                          </a:solidFill>
                          <a:effectLst/>
                          <a:latin typeface="+mn-lt"/>
                        </a:rPr>
                        <a:t>1,068,979 </a:t>
                      </a:r>
                    </a:p>
                  </a:txBody>
                  <a:tcPr marL="45720" marR="45720" marT="0" marB="0" anchor="ctr"/>
                </a:tc>
                <a:tc>
                  <a:txBody>
                    <a:bodyPr/>
                    <a:lstStyle/>
                    <a:p>
                      <a:pPr algn="r" fontAlgn="b"/>
                      <a:r>
                        <a:rPr lang="en-US" sz="1600" b="0" i="0" u="none" strike="noStrike">
                          <a:solidFill>
                            <a:schemeClr val="tx2"/>
                          </a:solidFill>
                          <a:effectLst/>
                          <a:latin typeface="+mn-lt"/>
                        </a:rPr>
                        <a:t>948,869 </a:t>
                      </a:r>
                    </a:p>
                  </a:txBody>
                  <a:tcPr marL="45720" marR="45720" marT="0" marB="0" anchor="ctr"/>
                </a:tc>
                <a:tc>
                  <a:txBody>
                    <a:bodyPr/>
                    <a:lstStyle/>
                    <a:p>
                      <a:pPr algn="r" fontAlgn="b"/>
                      <a:r>
                        <a:rPr lang="en-US" sz="1600" b="0" i="0" u="none" strike="noStrike">
                          <a:solidFill>
                            <a:schemeClr val="tx2"/>
                          </a:solidFill>
                          <a:effectLst/>
                          <a:latin typeface="+mn-lt"/>
                        </a:rPr>
                        <a:t>816,748 </a:t>
                      </a:r>
                    </a:p>
                  </a:txBody>
                  <a:tcPr marL="45720" marR="45720" marT="0" marB="0" anchor="ctr"/>
                </a:tc>
                <a:tc>
                  <a:txBody>
                    <a:bodyPr/>
                    <a:lstStyle/>
                    <a:p>
                      <a:pPr algn="r" fontAlgn="b"/>
                      <a:r>
                        <a:rPr lang="en-US" sz="1600" b="0" i="0" u="none" strike="noStrike">
                          <a:solidFill>
                            <a:schemeClr val="tx2"/>
                          </a:solidFill>
                          <a:effectLst/>
                          <a:latin typeface="+mn-lt"/>
                        </a:rPr>
                        <a:t>696,638 </a:t>
                      </a:r>
                    </a:p>
                  </a:txBody>
                  <a:tcPr marL="45720" marR="45720" marT="0" marB="0" anchor="ctr"/>
                </a:tc>
                <a:tc>
                  <a:txBody>
                    <a:bodyPr/>
                    <a:lstStyle/>
                    <a:p>
                      <a:pPr algn="r" fontAlgn="b"/>
                      <a:r>
                        <a:rPr lang="en-US" sz="1600" b="0" i="0" u="none" strike="noStrike">
                          <a:solidFill>
                            <a:schemeClr val="tx2"/>
                          </a:solidFill>
                          <a:effectLst/>
                          <a:latin typeface="+mn-lt"/>
                        </a:rPr>
                        <a:t>612,561 </a:t>
                      </a:r>
                    </a:p>
                  </a:txBody>
                  <a:tcPr marL="45720" marR="45720" marT="0" marB="0" anchor="ctr"/>
                </a:tc>
                <a:extLst>
                  <a:ext uri="{0D108BD9-81ED-4DB2-BD59-A6C34878D82A}">
                    <a16:rowId xmlns:a16="http://schemas.microsoft.com/office/drawing/2014/main" val="4162396020"/>
                  </a:ext>
                </a:extLst>
              </a:tr>
              <a:tr h="370840">
                <a:tc>
                  <a:txBody>
                    <a:bodyPr/>
                    <a:lstStyle/>
                    <a:p>
                      <a:r>
                        <a:rPr lang="en-US" sz="1600">
                          <a:latin typeface="+mn-lt"/>
                        </a:rPr>
                        <a:t>MFR</a:t>
                      </a:r>
                    </a:p>
                  </a:txBody>
                  <a:tcPr marL="45720" marR="45720" anchor="ctr"/>
                </a:tc>
                <a:tc>
                  <a:txBody>
                    <a:bodyPr/>
                    <a:lstStyle/>
                    <a:p>
                      <a:pPr algn="r" fontAlgn="b"/>
                      <a:r>
                        <a:rPr lang="en-US" sz="1600" b="0" i="0" u="none" strike="noStrike">
                          <a:solidFill>
                            <a:schemeClr val="tx2"/>
                          </a:solidFill>
                          <a:effectLst/>
                          <a:latin typeface="+mn-lt"/>
                        </a:rPr>
                        <a:t>753,196 </a:t>
                      </a:r>
                    </a:p>
                  </a:txBody>
                  <a:tcPr marL="45720" marR="45720" marT="0" marB="0" anchor="ctr"/>
                </a:tc>
                <a:tc>
                  <a:txBody>
                    <a:bodyPr/>
                    <a:lstStyle/>
                    <a:p>
                      <a:pPr algn="r" fontAlgn="b"/>
                      <a:r>
                        <a:rPr lang="en-US" sz="1600" b="0" i="0" u="none" strike="noStrike">
                          <a:solidFill>
                            <a:schemeClr val="tx2"/>
                          </a:solidFill>
                          <a:effectLst/>
                          <a:latin typeface="+mn-lt"/>
                        </a:rPr>
                        <a:t>692,940 </a:t>
                      </a:r>
                    </a:p>
                  </a:txBody>
                  <a:tcPr marL="45720" marR="45720" marT="0" marB="0" anchor="ctr"/>
                </a:tc>
                <a:tc>
                  <a:txBody>
                    <a:bodyPr/>
                    <a:lstStyle/>
                    <a:p>
                      <a:pPr algn="r" fontAlgn="b"/>
                      <a:r>
                        <a:rPr lang="en-US" sz="1600" b="0" i="0" u="none" strike="noStrike">
                          <a:solidFill>
                            <a:schemeClr val="tx2"/>
                          </a:solidFill>
                          <a:effectLst/>
                          <a:latin typeface="+mn-lt"/>
                        </a:rPr>
                        <a:t>632,685 </a:t>
                      </a:r>
                    </a:p>
                  </a:txBody>
                  <a:tcPr marL="45720" marR="45720" marT="0" marB="0" anchor="ctr"/>
                </a:tc>
                <a:tc>
                  <a:txBody>
                    <a:bodyPr/>
                    <a:lstStyle/>
                    <a:p>
                      <a:pPr algn="r" fontAlgn="b"/>
                      <a:r>
                        <a:rPr lang="en-US" sz="1600" b="0" i="0" u="none" strike="noStrike">
                          <a:solidFill>
                            <a:schemeClr val="tx2"/>
                          </a:solidFill>
                          <a:effectLst/>
                          <a:latin typeface="+mn-lt"/>
                        </a:rPr>
                        <a:t>572,429 </a:t>
                      </a:r>
                    </a:p>
                  </a:txBody>
                  <a:tcPr marL="45720" marR="45720" marT="0" marB="0" anchor="ctr"/>
                </a:tc>
                <a:tc>
                  <a:txBody>
                    <a:bodyPr/>
                    <a:lstStyle/>
                    <a:p>
                      <a:pPr algn="r" fontAlgn="b"/>
                      <a:r>
                        <a:rPr lang="en-US" sz="1600" b="0" i="0" u="none" strike="noStrike">
                          <a:solidFill>
                            <a:schemeClr val="tx2"/>
                          </a:solidFill>
                          <a:effectLst/>
                          <a:latin typeface="+mn-lt"/>
                        </a:rPr>
                        <a:t>512,173 </a:t>
                      </a:r>
                    </a:p>
                  </a:txBody>
                  <a:tcPr marL="45720" marR="45720" marT="0" marB="0" anchor="ctr"/>
                </a:tc>
                <a:tc>
                  <a:txBody>
                    <a:bodyPr/>
                    <a:lstStyle/>
                    <a:p>
                      <a:pPr algn="r" fontAlgn="b"/>
                      <a:r>
                        <a:rPr lang="en-US" sz="1600" b="0" i="0" u="none" strike="noStrike">
                          <a:solidFill>
                            <a:schemeClr val="tx2"/>
                          </a:solidFill>
                          <a:effectLst/>
                          <a:latin typeface="+mn-lt"/>
                        </a:rPr>
                        <a:t>444,386 </a:t>
                      </a:r>
                    </a:p>
                  </a:txBody>
                  <a:tcPr marL="45720" marR="45720" marT="0" marB="0" anchor="ctr"/>
                </a:tc>
                <a:extLst>
                  <a:ext uri="{0D108BD9-81ED-4DB2-BD59-A6C34878D82A}">
                    <a16:rowId xmlns:a16="http://schemas.microsoft.com/office/drawing/2014/main" val="1640622700"/>
                  </a:ext>
                </a:extLst>
              </a:tr>
              <a:tr h="370840">
                <a:tc>
                  <a:txBody>
                    <a:bodyPr/>
                    <a:lstStyle/>
                    <a:p>
                      <a:r>
                        <a:rPr lang="en-US" sz="1600">
                          <a:latin typeface="+mn-lt"/>
                        </a:rPr>
                        <a:t>Commercial</a:t>
                      </a:r>
                    </a:p>
                  </a:txBody>
                  <a:tcPr marL="45720" marR="45720" anchor="ctr"/>
                </a:tc>
                <a:tc>
                  <a:txBody>
                    <a:bodyPr/>
                    <a:lstStyle/>
                    <a:p>
                      <a:pPr algn="r" fontAlgn="b"/>
                      <a:r>
                        <a:rPr lang="en-US" sz="1600" b="0" i="0" u="none" strike="noStrike">
                          <a:solidFill>
                            <a:schemeClr val="tx2"/>
                          </a:solidFill>
                          <a:effectLst/>
                          <a:latin typeface="+mn-lt"/>
                        </a:rPr>
                        <a:t>799,242 </a:t>
                      </a:r>
                    </a:p>
                  </a:txBody>
                  <a:tcPr marL="45720" marR="45720" marT="0" marB="0" anchor="ctr"/>
                </a:tc>
                <a:tc>
                  <a:txBody>
                    <a:bodyPr/>
                    <a:lstStyle/>
                    <a:p>
                      <a:pPr algn="r" fontAlgn="b"/>
                      <a:r>
                        <a:rPr lang="en-US" sz="1600" b="0" i="0" u="none" strike="noStrike">
                          <a:solidFill>
                            <a:schemeClr val="tx2"/>
                          </a:solidFill>
                          <a:effectLst/>
                          <a:latin typeface="+mn-lt"/>
                        </a:rPr>
                        <a:t>759,280 </a:t>
                      </a:r>
                    </a:p>
                  </a:txBody>
                  <a:tcPr marL="45720" marR="45720" marT="0" marB="0" anchor="ctr"/>
                </a:tc>
                <a:tc>
                  <a:txBody>
                    <a:bodyPr/>
                    <a:lstStyle/>
                    <a:p>
                      <a:pPr algn="r" fontAlgn="b"/>
                      <a:r>
                        <a:rPr lang="en-US" sz="1600" b="0" i="0" u="none" strike="noStrike">
                          <a:solidFill>
                            <a:schemeClr val="tx2"/>
                          </a:solidFill>
                          <a:effectLst/>
                          <a:latin typeface="+mn-lt"/>
                        </a:rPr>
                        <a:t>719,318 </a:t>
                      </a:r>
                    </a:p>
                  </a:txBody>
                  <a:tcPr marL="45720" marR="45720" marT="0" marB="0" anchor="ctr"/>
                </a:tc>
                <a:tc>
                  <a:txBody>
                    <a:bodyPr/>
                    <a:lstStyle/>
                    <a:p>
                      <a:pPr algn="r" fontAlgn="b"/>
                      <a:r>
                        <a:rPr lang="en-US" sz="1600" b="0" i="0" u="none" strike="noStrike">
                          <a:solidFill>
                            <a:schemeClr val="tx2"/>
                          </a:solidFill>
                          <a:effectLst/>
                          <a:latin typeface="+mn-lt"/>
                        </a:rPr>
                        <a:t>679,356 </a:t>
                      </a:r>
                    </a:p>
                  </a:txBody>
                  <a:tcPr marL="45720" marR="45720" marT="0" marB="0" anchor="ctr"/>
                </a:tc>
                <a:tc>
                  <a:txBody>
                    <a:bodyPr/>
                    <a:lstStyle/>
                    <a:p>
                      <a:pPr algn="r" fontAlgn="b"/>
                      <a:r>
                        <a:rPr lang="en-US" sz="1600" b="0" i="0" u="none" strike="noStrike">
                          <a:solidFill>
                            <a:schemeClr val="tx2"/>
                          </a:solidFill>
                          <a:effectLst/>
                          <a:latin typeface="+mn-lt"/>
                        </a:rPr>
                        <a:t>631,401 </a:t>
                      </a:r>
                    </a:p>
                  </a:txBody>
                  <a:tcPr marL="45720" marR="45720" marT="0" marB="0" anchor="ctr"/>
                </a:tc>
                <a:tc>
                  <a:txBody>
                    <a:bodyPr/>
                    <a:lstStyle/>
                    <a:p>
                      <a:pPr algn="r" fontAlgn="b"/>
                      <a:r>
                        <a:rPr lang="en-US" sz="1600" b="0" i="0" u="none" strike="noStrike">
                          <a:solidFill>
                            <a:schemeClr val="tx2"/>
                          </a:solidFill>
                          <a:effectLst/>
                          <a:latin typeface="+mn-lt"/>
                        </a:rPr>
                        <a:t>487,538 </a:t>
                      </a:r>
                    </a:p>
                  </a:txBody>
                  <a:tcPr marL="45720" marR="45720" marT="0" marB="0" anchor="ctr"/>
                </a:tc>
                <a:extLst>
                  <a:ext uri="{0D108BD9-81ED-4DB2-BD59-A6C34878D82A}">
                    <a16:rowId xmlns:a16="http://schemas.microsoft.com/office/drawing/2014/main" val="1828884201"/>
                  </a:ext>
                </a:extLst>
              </a:tr>
              <a:tr h="370840">
                <a:tc>
                  <a:txBody>
                    <a:bodyPr/>
                    <a:lstStyle/>
                    <a:p>
                      <a:r>
                        <a:rPr lang="en-US" sz="1600">
                          <a:latin typeface="+mn-lt"/>
                        </a:rPr>
                        <a:t>North Coast</a:t>
                      </a:r>
                    </a:p>
                  </a:txBody>
                  <a:tcPr marL="45720" marR="45720" anchor="ctr"/>
                </a:tc>
                <a:tc>
                  <a:txBody>
                    <a:bodyPr/>
                    <a:lstStyle/>
                    <a:p>
                      <a:pPr algn="r" fontAlgn="b"/>
                      <a:r>
                        <a:rPr lang="en-US" sz="1600" b="0" i="0" u="none" strike="noStrike">
                          <a:solidFill>
                            <a:schemeClr val="tx2"/>
                          </a:solidFill>
                          <a:effectLst/>
                          <a:latin typeface="+mn-lt"/>
                        </a:rPr>
                        <a:t>9,713 </a:t>
                      </a:r>
                    </a:p>
                  </a:txBody>
                  <a:tcPr marL="45720" marR="45720" marT="0" marB="0" anchor="ctr"/>
                </a:tc>
                <a:tc>
                  <a:txBody>
                    <a:bodyPr/>
                    <a:lstStyle/>
                    <a:p>
                      <a:pPr algn="r" fontAlgn="b"/>
                      <a:r>
                        <a:rPr lang="en-US" sz="1600" b="0" i="0" u="none" strike="noStrike">
                          <a:solidFill>
                            <a:schemeClr val="tx2"/>
                          </a:solidFill>
                          <a:effectLst/>
                          <a:latin typeface="+mn-lt"/>
                        </a:rPr>
                        <a:t>9,227 </a:t>
                      </a:r>
                    </a:p>
                  </a:txBody>
                  <a:tcPr marL="45720" marR="45720" marT="0" marB="0" anchor="ctr"/>
                </a:tc>
                <a:tc>
                  <a:txBody>
                    <a:bodyPr/>
                    <a:lstStyle/>
                    <a:p>
                      <a:pPr algn="r" fontAlgn="b"/>
                      <a:r>
                        <a:rPr lang="en-US" sz="1600" b="0" i="0" u="none" strike="noStrike">
                          <a:solidFill>
                            <a:schemeClr val="tx2"/>
                          </a:solidFill>
                          <a:effectLst/>
                          <a:latin typeface="+mn-lt"/>
                        </a:rPr>
                        <a:t>8,742 </a:t>
                      </a:r>
                    </a:p>
                  </a:txBody>
                  <a:tcPr marL="45720" marR="45720" marT="0" marB="0" anchor="ctr"/>
                </a:tc>
                <a:tc>
                  <a:txBody>
                    <a:bodyPr/>
                    <a:lstStyle/>
                    <a:p>
                      <a:pPr algn="r" fontAlgn="b"/>
                      <a:r>
                        <a:rPr lang="en-US" sz="1600" b="0" i="0" u="none" strike="noStrike">
                          <a:solidFill>
                            <a:schemeClr val="tx2"/>
                          </a:solidFill>
                          <a:effectLst/>
                          <a:latin typeface="+mn-lt"/>
                        </a:rPr>
                        <a:t>8,256 </a:t>
                      </a:r>
                    </a:p>
                  </a:txBody>
                  <a:tcPr marL="45720" marR="45720" marT="0" marB="0" anchor="ctr"/>
                </a:tc>
                <a:tc>
                  <a:txBody>
                    <a:bodyPr/>
                    <a:lstStyle/>
                    <a:p>
                      <a:pPr algn="r" fontAlgn="b"/>
                      <a:r>
                        <a:rPr lang="en-US" sz="1600" b="0" i="0" u="none" strike="noStrike">
                          <a:solidFill>
                            <a:schemeClr val="tx2"/>
                          </a:solidFill>
                          <a:effectLst/>
                          <a:latin typeface="+mn-lt"/>
                        </a:rPr>
                        <a:t>7,285 </a:t>
                      </a:r>
                    </a:p>
                  </a:txBody>
                  <a:tcPr marL="45720" marR="45720" marT="0" marB="0" anchor="ctr"/>
                </a:tc>
                <a:tc>
                  <a:txBody>
                    <a:bodyPr/>
                    <a:lstStyle/>
                    <a:p>
                      <a:pPr algn="r" fontAlgn="b"/>
                      <a:r>
                        <a:rPr lang="en-US" sz="1600" b="0" i="0" u="none" strike="noStrike">
                          <a:solidFill>
                            <a:schemeClr val="tx2"/>
                          </a:solidFill>
                          <a:effectLst/>
                          <a:latin typeface="+mn-lt"/>
                        </a:rPr>
                        <a:t>2,914 </a:t>
                      </a:r>
                    </a:p>
                  </a:txBody>
                  <a:tcPr marL="45720" marR="45720" marT="0" marB="0" anchor="ctr"/>
                </a:tc>
                <a:extLst>
                  <a:ext uri="{0D108BD9-81ED-4DB2-BD59-A6C34878D82A}">
                    <a16:rowId xmlns:a16="http://schemas.microsoft.com/office/drawing/2014/main" val="675761639"/>
                  </a:ext>
                </a:extLst>
              </a:tr>
              <a:tr h="370840">
                <a:tc>
                  <a:txBody>
                    <a:bodyPr/>
                    <a:lstStyle/>
                    <a:p>
                      <a:r>
                        <a:rPr lang="en-US" sz="1600">
                          <a:latin typeface="+mn-lt"/>
                        </a:rPr>
                        <a:t>UCSC</a:t>
                      </a:r>
                    </a:p>
                  </a:txBody>
                  <a:tcPr marL="45720" marR="45720" anchor="ctr"/>
                </a:tc>
                <a:tc>
                  <a:txBody>
                    <a:bodyPr/>
                    <a:lstStyle/>
                    <a:p>
                      <a:pPr algn="r" fontAlgn="b"/>
                      <a:r>
                        <a:rPr lang="en-US" sz="1600" b="0" i="0" u="none" strike="noStrike">
                          <a:solidFill>
                            <a:schemeClr val="tx2"/>
                          </a:solidFill>
                          <a:effectLst/>
                          <a:latin typeface="+mn-lt"/>
                        </a:rPr>
                        <a:t>225,428 </a:t>
                      </a:r>
                    </a:p>
                  </a:txBody>
                  <a:tcPr marL="45720" marR="45720" marT="0" marB="0" anchor="ctr"/>
                </a:tc>
                <a:tc>
                  <a:txBody>
                    <a:bodyPr/>
                    <a:lstStyle/>
                    <a:p>
                      <a:pPr algn="r" fontAlgn="b"/>
                      <a:r>
                        <a:rPr lang="en-US" sz="1600" b="0" i="0" u="none" strike="noStrike">
                          <a:solidFill>
                            <a:schemeClr val="tx2"/>
                          </a:solidFill>
                          <a:effectLst/>
                          <a:latin typeface="+mn-lt"/>
                        </a:rPr>
                        <a:t>205,139 </a:t>
                      </a:r>
                    </a:p>
                  </a:txBody>
                  <a:tcPr marL="45720" marR="45720" marT="0" marB="0" anchor="ctr"/>
                </a:tc>
                <a:tc>
                  <a:txBody>
                    <a:bodyPr/>
                    <a:lstStyle/>
                    <a:p>
                      <a:pPr algn="r" fontAlgn="b"/>
                      <a:r>
                        <a:rPr lang="en-US" sz="1600" b="0" i="0" u="none" strike="noStrike">
                          <a:solidFill>
                            <a:schemeClr val="tx2"/>
                          </a:solidFill>
                          <a:effectLst/>
                          <a:latin typeface="+mn-lt"/>
                        </a:rPr>
                        <a:t>182,597 </a:t>
                      </a:r>
                    </a:p>
                  </a:txBody>
                  <a:tcPr marL="45720" marR="45720" marT="0" marB="0" anchor="ctr"/>
                </a:tc>
                <a:tc>
                  <a:txBody>
                    <a:bodyPr/>
                    <a:lstStyle/>
                    <a:p>
                      <a:pPr algn="r" fontAlgn="b"/>
                      <a:r>
                        <a:rPr lang="en-US" sz="1600" b="0" i="0" u="none" strike="noStrike">
                          <a:solidFill>
                            <a:schemeClr val="tx2"/>
                          </a:solidFill>
                          <a:effectLst/>
                          <a:latin typeface="+mn-lt"/>
                        </a:rPr>
                        <a:t>162,308 </a:t>
                      </a:r>
                    </a:p>
                  </a:txBody>
                  <a:tcPr marL="45720" marR="45720" marT="0" marB="0" anchor="ctr"/>
                </a:tc>
                <a:tc>
                  <a:txBody>
                    <a:bodyPr/>
                    <a:lstStyle/>
                    <a:p>
                      <a:pPr algn="r" fontAlgn="b"/>
                      <a:r>
                        <a:rPr lang="en-US" sz="1600" b="0" i="0" u="none" strike="noStrike">
                          <a:solidFill>
                            <a:schemeClr val="tx2"/>
                          </a:solidFill>
                          <a:effectLst/>
                          <a:latin typeface="+mn-lt"/>
                        </a:rPr>
                        <a:t>139,765 </a:t>
                      </a:r>
                    </a:p>
                  </a:txBody>
                  <a:tcPr marL="45720" marR="45720" marT="0" marB="0" anchor="ctr"/>
                </a:tc>
                <a:tc>
                  <a:txBody>
                    <a:bodyPr/>
                    <a:lstStyle/>
                    <a:p>
                      <a:pPr algn="r" fontAlgn="b"/>
                      <a:r>
                        <a:rPr lang="en-US" sz="1600" b="0" i="0" u="none" strike="noStrike">
                          <a:solidFill>
                            <a:schemeClr val="tx2"/>
                          </a:solidFill>
                          <a:effectLst/>
                          <a:latin typeface="+mn-lt"/>
                        </a:rPr>
                        <a:t>123,985 </a:t>
                      </a:r>
                    </a:p>
                  </a:txBody>
                  <a:tcPr marL="45720" marR="45720" marT="0" marB="0" anchor="ctr"/>
                </a:tc>
                <a:extLst>
                  <a:ext uri="{0D108BD9-81ED-4DB2-BD59-A6C34878D82A}">
                    <a16:rowId xmlns:a16="http://schemas.microsoft.com/office/drawing/2014/main" val="337450286"/>
                  </a:ext>
                </a:extLst>
              </a:tr>
              <a:tr h="370840">
                <a:tc>
                  <a:txBody>
                    <a:bodyPr/>
                    <a:lstStyle/>
                    <a:p>
                      <a:r>
                        <a:rPr lang="en-US" sz="1600">
                          <a:latin typeface="+mn-lt"/>
                        </a:rPr>
                        <a:t>Irrigation</a:t>
                      </a:r>
                    </a:p>
                  </a:txBody>
                  <a:tcPr marL="45720" marR="45720" anchor="ctr"/>
                </a:tc>
                <a:tc>
                  <a:txBody>
                    <a:bodyPr/>
                    <a:lstStyle/>
                    <a:p>
                      <a:pPr algn="r" fontAlgn="b"/>
                      <a:r>
                        <a:rPr lang="en-US" sz="1600" b="0" i="0" u="none" strike="noStrike">
                          <a:solidFill>
                            <a:schemeClr val="tx2"/>
                          </a:solidFill>
                          <a:effectLst/>
                          <a:latin typeface="+mn-lt"/>
                        </a:rPr>
                        <a:t>157,725 </a:t>
                      </a:r>
                    </a:p>
                  </a:txBody>
                  <a:tcPr marL="45720" marR="45720" marT="0" marB="0" anchor="ctr"/>
                </a:tc>
                <a:tc>
                  <a:txBody>
                    <a:bodyPr/>
                    <a:lstStyle/>
                    <a:p>
                      <a:pPr algn="r" fontAlgn="b"/>
                      <a:r>
                        <a:rPr lang="en-US" sz="1600" b="0" i="0" u="none" strike="noStrike">
                          <a:solidFill>
                            <a:schemeClr val="tx2"/>
                          </a:solidFill>
                          <a:effectLst/>
                          <a:latin typeface="+mn-lt"/>
                        </a:rPr>
                        <a:t>118,294 </a:t>
                      </a:r>
                    </a:p>
                  </a:txBody>
                  <a:tcPr marL="45720" marR="45720" marT="0" marB="0" anchor="ctr"/>
                </a:tc>
                <a:tc>
                  <a:txBody>
                    <a:bodyPr/>
                    <a:lstStyle/>
                    <a:p>
                      <a:pPr algn="r" fontAlgn="b"/>
                      <a:r>
                        <a:rPr lang="en-US" sz="1600" b="0" i="0" u="none" strike="noStrike">
                          <a:solidFill>
                            <a:schemeClr val="tx2"/>
                          </a:solidFill>
                          <a:effectLst/>
                          <a:latin typeface="+mn-lt"/>
                        </a:rPr>
                        <a:t>78,863 </a:t>
                      </a:r>
                    </a:p>
                  </a:txBody>
                  <a:tcPr marL="45720" marR="45720" marT="0" marB="0" anchor="ctr"/>
                </a:tc>
                <a:tc>
                  <a:txBody>
                    <a:bodyPr/>
                    <a:lstStyle/>
                    <a:p>
                      <a:pPr algn="r" fontAlgn="b"/>
                      <a:r>
                        <a:rPr lang="en-US" sz="1600" b="0" i="0" u="none" strike="noStrike">
                          <a:solidFill>
                            <a:schemeClr val="tx2"/>
                          </a:solidFill>
                          <a:effectLst/>
                          <a:latin typeface="+mn-lt"/>
                        </a:rPr>
                        <a:t>39,431 </a:t>
                      </a:r>
                    </a:p>
                  </a:txBody>
                  <a:tcPr marL="45720" marR="45720" marT="0" marB="0" anchor="ctr"/>
                </a:tc>
                <a:tc>
                  <a:txBody>
                    <a:bodyPr/>
                    <a:lstStyle/>
                    <a:p>
                      <a:pPr algn="r" fontAlgn="b"/>
                      <a:r>
                        <a:rPr lang="en-US" sz="1600" b="0" i="0" u="none" strike="noStrike">
                          <a:solidFill>
                            <a:schemeClr val="tx2"/>
                          </a:solidFill>
                          <a:effectLst/>
                          <a:latin typeface="+mn-lt"/>
                        </a:rPr>
                        <a:t>0 </a:t>
                      </a:r>
                    </a:p>
                  </a:txBody>
                  <a:tcPr marL="45720" marR="45720" marT="0" marB="0" anchor="ctr"/>
                </a:tc>
                <a:tc>
                  <a:txBody>
                    <a:bodyPr/>
                    <a:lstStyle/>
                    <a:p>
                      <a:pPr algn="r" fontAlgn="b"/>
                      <a:r>
                        <a:rPr lang="en-US" sz="1600" b="0" i="0" u="none" strike="noStrike">
                          <a:solidFill>
                            <a:schemeClr val="tx2"/>
                          </a:solidFill>
                          <a:effectLst/>
                          <a:latin typeface="+mn-lt"/>
                        </a:rPr>
                        <a:t>0 </a:t>
                      </a:r>
                    </a:p>
                  </a:txBody>
                  <a:tcPr marL="45720" marR="45720" marT="0" marB="0" anchor="ctr"/>
                </a:tc>
                <a:extLst>
                  <a:ext uri="{0D108BD9-81ED-4DB2-BD59-A6C34878D82A}">
                    <a16:rowId xmlns:a16="http://schemas.microsoft.com/office/drawing/2014/main" val="3221094364"/>
                  </a:ext>
                </a:extLst>
              </a:tr>
              <a:tr h="370840">
                <a:tc>
                  <a:txBody>
                    <a:bodyPr/>
                    <a:lstStyle/>
                    <a:p>
                      <a:r>
                        <a:rPr lang="en-US" sz="1600">
                          <a:latin typeface="+mn-lt"/>
                        </a:rPr>
                        <a:t>Other</a:t>
                      </a:r>
                    </a:p>
                  </a:txBody>
                  <a:tcPr marL="45720" marR="45720" anchor="ctr"/>
                </a:tc>
                <a:tc>
                  <a:txBody>
                    <a:bodyPr/>
                    <a:lstStyle/>
                    <a:p>
                      <a:pPr algn="r" fontAlgn="b"/>
                      <a:r>
                        <a:rPr lang="en-US" sz="1600" b="0" i="0" u="none" strike="noStrike">
                          <a:solidFill>
                            <a:schemeClr val="tx2"/>
                          </a:solidFill>
                          <a:effectLst/>
                          <a:latin typeface="+mn-lt"/>
                        </a:rPr>
                        <a:t>73,190 </a:t>
                      </a:r>
                    </a:p>
                  </a:txBody>
                  <a:tcPr marL="45720" marR="45720" marT="0" marB="0" anchor="ctr"/>
                </a:tc>
                <a:tc>
                  <a:txBody>
                    <a:bodyPr/>
                    <a:lstStyle/>
                    <a:p>
                      <a:pPr algn="r" fontAlgn="b"/>
                      <a:r>
                        <a:rPr lang="en-US" sz="1600" b="0" i="0" u="none" strike="noStrike">
                          <a:solidFill>
                            <a:schemeClr val="tx2"/>
                          </a:solidFill>
                          <a:effectLst/>
                          <a:latin typeface="+mn-lt"/>
                        </a:rPr>
                        <a:t>69,531 </a:t>
                      </a:r>
                    </a:p>
                  </a:txBody>
                  <a:tcPr marL="45720" marR="45720" marT="0" marB="0" anchor="ctr"/>
                </a:tc>
                <a:tc>
                  <a:txBody>
                    <a:bodyPr/>
                    <a:lstStyle/>
                    <a:p>
                      <a:pPr algn="r" fontAlgn="b"/>
                      <a:r>
                        <a:rPr lang="en-US" sz="1600" b="0" i="0" u="none" strike="noStrike">
                          <a:solidFill>
                            <a:schemeClr val="tx2"/>
                          </a:solidFill>
                          <a:effectLst/>
                          <a:latin typeface="+mn-lt"/>
                        </a:rPr>
                        <a:t>65,871 </a:t>
                      </a:r>
                    </a:p>
                  </a:txBody>
                  <a:tcPr marL="45720" marR="45720" marT="0" marB="0" anchor="ctr"/>
                </a:tc>
                <a:tc>
                  <a:txBody>
                    <a:bodyPr/>
                    <a:lstStyle/>
                    <a:p>
                      <a:pPr algn="r" fontAlgn="b"/>
                      <a:r>
                        <a:rPr lang="en-US" sz="1600" b="0" i="0" u="none" strike="noStrike">
                          <a:solidFill>
                            <a:schemeClr val="tx2"/>
                          </a:solidFill>
                          <a:effectLst/>
                          <a:latin typeface="+mn-lt"/>
                        </a:rPr>
                        <a:t>73,190 </a:t>
                      </a:r>
                    </a:p>
                  </a:txBody>
                  <a:tcPr marL="45720" marR="45720" marT="0" marB="0" anchor="ctr"/>
                </a:tc>
                <a:tc>
                  <a:txBody>
                    <a:bodyPr/>
                    <a:lstStyle/>
                    <a:p>
                      <a:pPr algn="r" fontAlgn="b"/>
                      <a:r>
                        <a:rPr lang="en-US" sz="1600" b="0" i="0" u="none" strike="noStrike">
                          <a:solidFill>
                            <a:schemeClr val="tx2"/>
                          </a:solidFill>
                          <a:effectLst/>
                          <a:latin typeface="+mn-lt"/>
                        </a:rPr>
                        <a:t>73,190 </a:t>
                      </a:r>
                    </a:p>
                  </a:txBody>
                  <a:tcPr marL="45720" marR="45720" marT="0" marB="0" anchor="ctr"/>
                </a:tc>
                <a:tc>
                  <a:txBody>
                    <a:bodyPr/>
                    <a:lstStyle/>
                    <a:p>
                      <a:pPr algn="r" fontAlgn="b"/>
                      <a:r>
                        <a:rPr lang="en-US" sz="1600" b="0" i="0" u="none" strike="noStrike">
                          <a:solidFill>
                            <a:schemeClr val="tx2"/>
                          </a:solidFill>
                          <a:effectLst/>
                          <a:latin typeface="+mn-lt"/>
                        </a:rPr>
                        <a:t>73,190 </a:t>
                      </a:r>
                    </a:p>
                  </a:txBody>
                  <a:tcPr marL="45720" marR="45720" marT="0" marB="0" anchor="ctr"/>
                </a:tc>
                <a:extLst>
                  <a:ext uri="{0D108BD9-81ED-4DB2-BD59-A6C34878D82A}">
                    <a16:rowId xmlns:a16="http://schemas.microsoft.com/office/drawing/2014/main" val="2528383340"/>
                  </a:ext>
                </a:extLst>
              </a:tr>
              <a:tr h="370840">
                <a:tc>
                  <a:txBody>
                    <a:bodyPr/>
                    <a:lstStyle/>
                    <a:p>
                      <a:r>
                        <a:rPr lang="en-US" sz="1600" b="1">
                          <a:latin typeface="+mn-lt"/>
                        </a:rPr>
                        <a:t>Total</a:t>
                      </a:r>
                    </a:p>
                  </a:txBody>
                  <a:tcPr marL="45720" marR="45720" anchor="ctr"/>
                </a:tc>
                <a:tc>
                  <a:txBody>
                    <a:bodyPr/>
                    <a:lstStyle/>
                    <a:p>
                      <a:pPr algn="r" fontAlgn="b"/>
                      <a:r>
                        <a:rPr lang="en-US" sz="1600" b="1" i="0" u="none" strike="noStrike">
                          <a:solidFill>
                            <a:schemeClr val="tx2"/>
                          </a:solidFill>
                          <a:effectLst/>
                          <a:latin typeface="+mn-lt"/>
                        </a:rPr>
                        <a:t>3,219,594 </a:t>
                      </a:r>
                    </a:p>
                  </a:txBody>
                  <a:tcPr marL="45720" marR="45720" marT="0" marB="0" anchor="ctr"/>
                </a:tc>
                <a:tc>
                  <a:txBody>
                    <a:bodyPr/>
                    <a:lstStyle/>
                    <a:p>
                      <a:pPr algn="r" fontAlgn="b"/>
                      <a:r>
                        <a:rPr lang="en-US" sz="1600" b="1" i="0" u="none" strike="noStrike">
                          <a:solidFill>
                            <a:schemeClr val="tx2"/>
                          </a:solidFill>
                          <a:effectLst/>
                          <a:latin typeface="+mn-lt"/>
                        </a:rPr>
                        <a:t>2,923,390 </a:t>
                      </a:r>
                    </a:p>
                  </a:txBody>
                  <a:tcPr marL="45720" marR="45720" marT="0" marB="0" anchor="ctr"/>
                </a:tc>
                <a:tc>
                  <a:txBody>
                    <a:bodyPr/>
                    <a:lstStyle/>
                    <a:p>
                      <a:pPr algn="r" fontAlgn="b"/>
                      <a:r>
                        <a:rPr lang="en-US" sz="1600" b="1" i="0" u="none" strike="noStrike">
                          <a:solidFill>
                            <a:schemeClr val="tx2"/>
                          </a:solidFill>
                          <a:effectLst/>
                          <a:latin typeface="+mn-lt"/>
                        </a:rPr>
                        <a:t>2,636,943 </a:t>
                      </a:r>
                    </a:p>
                  </a:txBody>
                  <a:tcPr marL="45720" marR="45720" marT="0" marB="0" anchor="ctr"/>
                </a:tc>
                <a:tc>
                  <a:txBody>
                    <a:bodyPr/>
                    <a:lstStyle/>
                    <a:p>
                      <a:pPr algn="r" fontAlgn="b"/>
                      <a:r>
                        <a:rPr lang="en-US" sz="1600" b="1" i="0" u="none" strike="noStrike">
                          <a:solidFill>
                            <a:schemeClr val="tx2"/>
                          </a:solidFill>
                          <a:effectLst/>
                          <a:latin typeface="+mn-lt"/>
                        </a:rPr>
                        <a:t>2,351,718 </a:t>
                      </a:r>
                    </a:p>
                  </a:txBody>
                  <a:tcPr marL="45720" marR="45720" marT="0" marB="0" anchor="ctr"/>
                </a:tc>
                <a:tc>
                  <a:txBody>
                    <a:bodyPr/>
                    <a:lstStyle/>
                    <a:p>
                      <a:pPr algn="r" fontAlgn="b"/>
                      <a:r>
                        <a:rPr lang="en-US" sz="1600" b="1" i="0" u="none" strike="noStrike">
                          <a:solidFill>
                            <a:schemeClr val="tx2"/>
                          </a:solidFill>
                          <a:effectLst/>
                          <a:latin typeface="+mn-lt"/>
                        </a:rPr>
                        <a:t>2,060,453 </a:t>
                      </a:r>
                    </a:p>
                  </a:txBody>
                  <a:tcPr marL="45720" marR="45720" marT="0" marB="0" anchor="ctr"/>
                </a:tc>
                <a:tc>
                  <a:txBody>
                    <a:bodyPr/>
                    <a:lstStyle/>
                    <a:p>
                      <a:pPr algn="r" fontAlgn="b"/>
                      <a:r>
                        <a:rPr lang="en-US" sz="1600" b="1" i="0" u="none" strike="noStrike">
                          <a:solidFill>
                            <a:schemeClr val="tx2"/>
                          </a:solidFill>
                          <a:effectLst/>
                          <a:latin typeface="+mn-lt"/>
                        </a:rPr>
                        <a:t>1,744,574 </a:t>
                      </a:r>
                    </a:p>
                  </a:txBody>
                  <a:tcPr marL="45720" marR="45720" marT="0" marB="0" anchor="ctr"/>
                </a:tc>
                <a:extLst>
                  <a:ext uri="{0D108BD9-81ED-4DB2-BD59-A6C34878D82A}">
                    <a16:rowId xmlns:a16="http://schemas.microsoft.com/office/drawing/2014/main" val="3540771357"/>
                  </a:ext>
                </a:extLst>
              </a:tr>
              <a:tr h="370840">
                <a:tc>
                  <a:txBody>
                    <a:bodyPr/>
                    <a:lstStyle/>
                    <a:p>
                      <a:r>
                        <a:rPr lang="en-US" sz="1600" b="1">
                          <a:latin typeface="+mn-lt"/>
                        </a:rPr>
                        <a:t>% Reduction</a:t>
                      </a:r>
                    </a:p>
                  </a:txBody>
                  <a:tcPr marL="45720" marR="45720" anchor="ctr"/>
                </a:tc>
                <a:tc>
                  <a:txBody>
                    <a:bodyPr/>
                    <a:lstStyle/>
                    <a:p>
                      <a:pPr algn="r" fontAlgn="b"/>
                      <a:r>
                        <a:rPr lang="en-US" sz="1600" b="0" i="0" u="none" strike="noStrike">
                          <a:solidFill>
                            <a:schemeClr val="tx2"/>
                          </a:solidFill>
                          <a:effectLst/>
                          <a:latin typeface="+mn-lt"/>
                        </a:rPr>
                        <a:t>0.0%</a:t>
                      </a:r>
                    </a:p>
                  </a:txBody>
                  <a:tcPr marL="45720" marR="45720" marT="0" marB="0" anchor="ctr"/>
                </a:tc>
                <a:tc>
                  <a:txBody>
                    <a:bodyPr/>
                    <a:lstStyle/>
                    <a:p>
                      <a:pPr algn="r" fontAlgn="b"/>
                      <a:r>
                        <a:rPr lang="en-US" sz="1600" b="0" i="0" u="none" strike="noStrike">
                          <a:solidFill>
                            <a:schemeClr val="tx2"/>
                          </a:solidFill>
                          <a:effectLst/>
                          <a:latin typeface="+mn-lt"/>
                        </a:rPr>
                        <a:t>9.2%</a:t>
                      </a:r>
                    </a:p>
                  </a:txBody>
                  <a:tcPr marL="45720" marR="45720" marT="0" marB="0" anchor="ctr"/>
                </a:tc>
                <a:tc>
                  <a:txBody>
                    <a:bodyPr/>
                    <a:lstStyle/>
                    <a:p>
                      <a:pPr algn="r" fontAlgn="b"/>
                      <a:r>
                        <a:rPr lang="en-US" sz="1600" b="0" i="0" u="none" strike="noStrike">
                          <a:solidFill>
                            <a:schemeClr val="tx2"/>
                          </a:solidFill>
                          <a:effectLst/>
                          <a:latin typeface="+mn-lt"/>
                        </a:rPr>
                        <a:t>18.1%</a:t>
                      </a:r>
                    </a:p>
                  </a:txBody>
                  <a:tcPr marL="45720" marR="45720" marT="0" marB="0" anchor="ctr"/>
                </a:tc>
                <a:tc>
                  <a:txBody>
                    <a:bodyPr/>
                    <a:lstStyle/>
                    <a:p>
                      <a:pPr algn="r" fontAlgn="b"/>
                      <a:r>
                        <a:rPr lang="en-US" sz="1600" b="0" i="0" u="none" strike="noStrike">
                          <a:solidFill>
                            <a:schemeClr val="tx2"/>
                          </a:solidFill>
                          <a:effectLst/>
                          <a:latin typeface="+mn-lt"/>
                        </a:rPr>
                        <a:t>27.0%</a:t>
                      </a:r>
                    </a:p>
                  </a:txBody>
                  <a:tcPr marL="45720" marR="45720" marT="0" marB="0" anchor="ctr"/>
                </a:tc>
                <a:tc>
                  <a:txBody>
                    <a:bodyPr/>
                    <a:lstStyle/>
                    <a:p>
                      <a:pPr algn="r" fontAlgn="b"/>
                      <a:r>
                        <a:rPr lang="en-US" sz="1600" b="0" i="0" u="none" strike="noStrike">
                          <a:solidFill>
                            <a:schemeClr val="tx2"/>
                          </a:solidFill>
                          <a:effectLst/>
                          <a:latin typeface="+mn-lt"/>
                        </a:rPr>
                        <a:t>36.0%</a:t>
                      </a:r>
                    </a:p>
                  </a:txBody>
                  <a:tcPr marL="45720" marR="45720" marT="0" marB="0" anchor="ctr"/>
                </a:tc>
                <a:tc>
                  <a:txBody>
                    <a:bodyPr/>
                    <a:lstStyle/>
                    <a:p>
                      <a:pPr algn="r" fontAlgn="b"/>
                      <a:r>
                        <a:rPr lang="en-US" sz="1600" b="0" i="0" u="none" strike="noStrike">
                          <a:solidFill>
                            <a:schemeClr val="tx2"/>
                          </a:solidFill>
                          <a:effectLst/>
                          <a:latin typeface="+mn-lt"/>
                        </a:rPr>
                        <a:t>45.8%</a:t>
                      </a:r>
                    </a:p>
                  </a:txBody>
                  <a:tcPr marL="45720" marR="45720" marT="0" marB="0" anchor="ctr"/>
                </a:tc>
                <a:extLst>
                  <a:ext uri="{0D108BD9-81ED-4DB2-BD59-A6C34878D82A}">
                    <a16:rowId xmlns:a16="http://schemas.microsoft.com/office/drawing/2014/main" val="392730820"/>
                  </a:ext>
                </a:extLst>
              </a:tr>
            </a:tbl>
          </a:graphicData>
        </a:graphic>
      </p:graphicFrame>
      <p:sp>
        <p:nvSpPr>
          <p:cNvPr id="4" name="Slide Number Placeholder 3">
            <a:extLst>
              <a:ext uri="{FF2B5EF4-FFF2-40B4-BE49-F238E27FC236}">
                <a16:creationId xmlns:a16="http://schemas.microsoft.com/office/drawing/2014/main" id="{CEA70545-AE68-4926-98E0-A5615491E5BB}"/>
              </a:ext>
            </a:extLst>
          </p:cNvPr>
          <p:cNvSpPr>
            <a:spLocks noGrp="1"/>
          </p:cNvSpPr>
          <p:nvPr>
            <p:ph type="sldNum" sz="quarter" idx="10"/>
          </p:nvPr>
        </p:nvSpPr>
        <p:spPr/>
        <p:txBody>
          <a:bodyPr/>
          <a:lstStyle/>
          <a:p>
            <a:fld id="{F9A1070B-E53E-4F23-90CF-57ED1B7E60C0}" type="slidenum">
              <a:rPr lang="en-US" smtClean="0"/>
              <a:pPr/>
              <a:t>50</a:t>
            </a:fld>
            <a:endParaRPr lang="en-US"/>
          </a:p>
        </p:txBody>
      </p:sp>
    </p:spTree>
    <p:extLst>
      <p:ext uri="{BB962C8B-B14F-4D97-AF65-F5344CB8AC3E}">
        <p14:creationId xmlns:p14="http://schemas.microsoft.com/office/powerpoint/2010/main" val="15935888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27D81-882F-4F66-937A-2808E1EB8AC8}"/>
              </a:ext>
            </a:extLst>
          </p:cNvPr>
          <p:cNvSpPr>
            <a:spLocks noGrp="1"/>
          </p:cNvSpPr>
          <p:nvPr>
            <p:ph type="title"/>
          </p:nvPr>
        </p:nvSpPr>
        <p:spPr/>
        <p:txBody>
          <a:bodyPr/>
          <a:lstStyle/>
          <a:p>
            <a:r>
              <a:rPr lang="en-US"/>
              <a:t>Estimated Commodity Revenue</a:t>
            </a:r>
          </a:p>
        </p:txBody>
      </p:sp>
      <p:graphicFrame>
        <p:nvGraphicFramePr>
          <p:cNvPr id="5" name="Table 5">
            <a:extLst>
              <a:ext uri="{FF2B5EF4-FFF2-40B4-BE49-F238E27FC236}">
                <a16:creationId xmlns:a16="http://schemas.microsoft.com/office/drawing/2014/main" id="{6B53D797-0D21-422E-8CC4-FC2302614495}"/>
              </a:ext>
            </a:extLst>
          </p:cNvPr>
          <p:cNvGraphicFramePr>
            <a:graphicFrameLocks noGrp="1"/>
          </p:cNvGraphicFramePr>
          <p:nvPr>
            <p:ph idx="1"/>
          </p:nvPr>
        </p:nvGraphicFramePr>
        <p:xfrm>
          <a:off x="1003300" y="1557338"/>
          <a:ext cx="10177458" cy="3708400"/>
        </p:xfrm>
        <a:graphic>
          <a:graphicData uri="http://schemas.openxmlformats.org/drawingml/2006/table">
            <a:tbl>
              <a:tblPr firstRow="1" bandRow="1">
                <a:tableStyleId>{073A0DAA-6AF3-43AB-8588-CEC1D06C72B9}</a:tableStyleId>
              </a:tblPr>
              <a:tblGrid>
                <a:gridCol w="2189604">
                  <a:extLst>
                    <a:ext uri="{9D8B030D-6E8A-4147-A177-3AD203B41FA5}">
                      <a16:colId xmlns:a16="http://schemas.microsoft.com/office/drawing/2014/main" val="1209465337"/>
                    </a:ext>
                  </a:extLst>
                </a:gridCol>
                <a:gridCol w="1331309">
                  <a:extLst>
                    <a:ext uri="{9D8B030D-6E8A-4147-A177-3AD203B41FA5}">
                      <a16:colId xmlns:a16="http://schemas.microsoft.com/office/drawing/2014/main" val="2784489522"/>
                    </a:ext>
                  </a:extLst>
                </a:gridCol>
                <a:gridCol w="1331309">
                  <a:extLst>
                    <a:ext uri="{9D8B030D-6E8A-4147-A177-3AD203B41FA5}">
                      <a16:colId xmlns:a16="http://schemas.microsoft.com/office/drawing/2014/main" val="4028513850"/>
                    </a:ext>
                  </a:extLst>
                </a:gridCol>
                <a:gridCol w="1331309">
                  <a:extLst>
                    <a:ext uri="{9D8B030D-6E8A-4147-A177-3AD203B41FA5}">
                      <a16:colId xmlns:a16="http://schemas.microsoft.com/office/drawing/2014/main" val="1666959394"/>
                    </a:ext>
                  </a:extLst>
                </a:gridCol>
                <a:gridCol w="1331309">
                  <a:extLst>
                    <a:ext uri="{9D8B030D-6E8A-4147-A177-3AD203B41FA5}">
                      <a16:colId xmlns:a16="http://schemas.microsoft.com/office/drawing/2014/main" val="2538400760"/>
                    </a:ext>
                  </a:extLst>
                </a:gridCol>
                <a:gridCol w="1331309">
                  <a:extLst>
                    <a:ext uri="{9D8B030D-6E8A-4147-A177-3AD203B41FA5}">
                      <a16:colId xmlns:a16="http://schemas.microsoft.com/office/drawing/2014/main" val="750452145"/>
                    </a:ext>
                  </a:extLst>
                </a:gridCol>
                <a:gridCol w="1331309">
                  <a:extLst>
                    <a:ext uri="{9D8B030D-6E8A-4147-A177-3AD203B41FA5}">
                      <a16:colId xmlns:a16="http://schemas.microsoft.com/office/drawing/2014/main" val="1062807007"/>
                    </a:ext>
                  </a:extLst>
                </a:gridCol>
              </a:tblGrid>
              <a:tr h="370840">
                <a:tc>
                  <a:txBody>
                    <a:bodyPr/>
                    <a:lstStyle/>
                    <a:p>
                      <a:r>
                        <a:rPr lang="en-US" sz="1600">
                          <a:latin typeface="+mn-lt"/>
                        </a:rPr>
                        <a:t>Class</a:t>
                      </a:r>
                    </a:p>
                  </a:txBody>
                  <a:tcPr marL="45720" marR="45720" anchor="ctr"/>
                </a:tc>
                <a:tc>
                  <a:txBody>
                    <a:bodyPr/>
                    <a:lstStyle/>
                    <a:p>
                      <a:pPr algn="ctr"/>
                      <a:r>
                        <a:rPr lang="en-US" sz="1600">
                          <a:latin typeface="+mn-lt"/>
                        </a:rPr>
                        <a:t>Baseline</a:t>
                      </a:r>
                    </a:p>
                  </a:txBody>
                  <a:tcPr marL="45720" marR="45720" anchor="ctr"/>
                </a:tc>
                <a:tc>
                  <a:txBody>
                    <a:bodyPr/>
                    <a:lstStyle/>
                    <a:p>
                      <a:pPr algn="ctr"/>
                      <a:r>
                        <a:rPr lang="en-US" sz="1600">
                          <a:latin typeface="+mn-lt"/>
                        </a:rPr>
                        <a:t>Stage 1</a:t>
                      </a:r>
                    </a:p>
                  </a:txBody>
                  <a:tcPr marL="45720" marR="45720" anchor="ctr"/>
                </a:tc>
                <a:tc>
                  <a:txBody>
                    <a:bodyPr/>
                    <a:lstStyle/>
                    <a:p>
                      <a:pPr algn="ctr"/>
                      <a:r>
                        <a:rPr lang="en-US" sz="1600">
                          <a:latin typeface="+mn-lt"/>
                        </a:rPr>
                        <a:t>Stage 2</a:t>
                      </a:r>
                    </a:p>
                  </a:txBody>
                  <a:tcPr marL="45720" marR="45720" anchor="ctr"/>
                </a:tc>
                <a:tc>
                  <a:txBody>
                    <a:bodyPr/>
                    <a:lstStyle/>
                    <a:p>
                      <a:pPr algn="ctr"/>
                      <a:r>
                        <a:rPr lang="en-US" sz="1600">
                          <a:latin typeface="+mn-lt"/>
                        </a:rPr>
                        <a:t>Stage 3</a:t>
                      </a:r>
                    </a:p>
                  </a:txBody>
                  <a:tcPr marL="45720" marR="45720" anchor="ctr"/>
                </a:tc>
                <a:tc>
                  <a:txBody>
                    <a:bodyPr/>
                    <a:lstStyle/>
                    <a:p>
                      <a:pPr algn="ctr"/>
                      <a:r>
                        <a:rPr lang="en-US" sz="1600">
                          <a:latin typeface="+mn-lt"/>
                        </a:rPr>
                        <a:t>Stage 4</a:t>
                      </a:r>
                    </a:p>
                  </a:txBody>
                  <a:tcPr marL="45720" marR="45720" anchor="ctr"/>
                </a:tc>
                <a:tc>
                  <a:txBody>
                    <a:bodyPr/>
                    <a:lstStyle/>
                    <a:p>
                      <a:pPr algn="ctr"/>
                      <a:r>
                        <a:rPr lang="en-US" sz="1600">
                          <a:latin typeface="+mn-lt"/>
                        </a:rPr>
                        <a:t>Stage 5</a:t>
                      </a:r>
                    </a:p>
                  </a:txBody>
                  <a:tcPr marL="45720" marR="45720" anchor="ctr"/>
                </a:tc>
                <a:extLst>
                  <a:ext uri="{0D108BD9-81ED-4DB2-BD59-A6C34878D82A}">
                    <a16:rowId xmlns:a16="http://schemas.microsoft.com/office/drawing/2014/main" val="1065816934"/>
                  </a:ext>
                </a:extLst>
              </a:tr>
              <a:tr h="370840">
                <a:tc>
                  <a:txBody>
                    <a:bodyPr/>
                    <a:lstStyle/>
                    <a:p>
                      <a:r>
                        <a:rPr lang="en-US" sz="1600">
                          <a:latin typeface="+mn-lt"/>
                        </a:rPr>
                        <a:t>SFR</a:t>
                      </a:r>
                    </a:p>
                  </a:txBody>
                  <a:tcPr marL="45720" marR="45720" anchor="ctr"/>
                </a:tc>
                <a:tc>
                  <a:txBody>
                    <a:bodyPr/>
                    <a:lstStyle/>
                    <a:p>
                      <a:pPr algn="r" fontAlgn="b"/>
                      <a:r>
                        <a:rPr lang="en-US" sz="1600" b="0" i="0" u="none" strike="noStrike">
                          <a:solidFill>
                            <a:schemeClr val="tx2"/>
                          </a:solidFill>
                          <a:effectLst/>
                          <a:latin typeface="Arial" panose="020B0604020202020204" pitchFamily="34" charset="0"/>
                        </a:rPr>
                        <a:t>$13,910,634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$11,439,666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$9,730,501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$7,955,126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$6,785,254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$5,966,344 </a:t>
                      </a:r>
                    </a:p>
                  </a:txBody>
                  <a:tcPr marL="45720" marR="45720" marT="0" marB="0" anchor="ctr"/>
                </a:tc>
                <a:extLst>
                  <a:ext uri="{0D108BD9-81ED-4DB2-BD59-A6C34878D82A}">
                    <a16:rowId xmlns:a16="http://schemas.microsoft.com/office/drawing/2014/main" val="4162396020"/>
                  </a:ext>
                </a:extLst>
              </a:tr>
              <a:tr h="370840">
                <a:tc>
                  <a:txBody>
                    <a:bodyPr/>
                    <a:lstStyle/>
                    <a:p>
                      <a:r>
                        <a:rPr lang="en-US" sz="1600">
                          <a:latin typeface="+mn-lt"/>
                        </a:rPr>
                        <a:t>MFR</a:t>
                      </a:r>
                    </a:p>
                  </a:txBody>
                  <a:tcPr marL="45720" marR="45720" anchor="ctr"/>
                </a:tc>
                <a:tc>
                  <a:txBody>
                    <a:bodyPr/>
                    <a:lstStyle/>
                    <a:p>
                      <a:pPr algn="r" fontAlgn="b"/>
                      <a:r>
                        <a:rPr lang="en-US" sz="1600" b="0" i="0" u="none" strike="noStrike">
                          <a:solidFill>
                            <a:schemeClr val="tx2"/>
                          </a:solidFill>
                          <a:effectLst/>
                          <a:latin typeface="Arial" panose="020B0604020202020204" pitchFamily="34" charset="0"/>
                        </a:rPr>
                        <a:t>$7,625,844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$6,749,239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$6,162,348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$5,575,458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$4,988,568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$4,328,316 </a:t>
                      </a:r>
                    </a:p>
                  </a:txBody>
                  <a:tcPr marL="45720" marR="45720" marT="0" marB="0" anchor="ctr"/>
                </a:tc>
                <a:extLst>
                  <a:ext uri="{0D108BD9-81ED-4DB2-BD59-A6C34878D82A}">
                    <a16:rowId xmlns:a16="http://schemas.microsoft.com/office/drawing/2014/main" val="1640622700"/>
                  </a:ext>
                </a:extLst>
              </a:tr>
              <a:tr h="370840">
                <a:tc>
                  <a:txBody>
                    <a:bodyPr/>
                    <a:lstStyle/>
                    <a:p>
                      <a:r>
                        <a:rPr lang="en-US" sz="1600">
                          <a:latin typeface="+mn-lt"/>
                        </a:rPr>
                        <a:t>Commercial</a:t>
                      </a:r>
                    </a:p>
                  </a:txBody>
                  <a:tcPr marL="45720" marR="45720" anchor="ctr"/>
                </a:tc>
                <a:tc>
                  <a:txBody>
                    <a:bodyPr/>
                    <a:lstStyle/>
                    <a:p>
                      <a:pPr algn="r" fontAlgn="b"/>
                      <a:r>
                        <a:rPr lang="en-US" sz="1600" b="0" i="0" u="none" strike="noStrike">
                          <a:solidFill>
                            <a:schemeClr val="tx2"/>
                          </a:solidFill>
                          <a:effectLst/>
                          <a:latin typeface="Arial" panose="020B0604020202020204" pitchFamily="34" charset="0"/>
                        </a:rPr>
                        <a:t>$9,087,382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$8,633,012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$8,178,643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$7,724,274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$7,179,031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$5,543,303 </a:t>
                      </a:r>
                    </a:p>
                  </a:txBody>
                  <a:tcPr marL="45720" marR="45720" marT="0" marB="0" anchor="ctr"/>
                </a:tc>
                <a:extLst>
                  <a:ext uri="{0D108BD9-81ED-4DB2-BD59-A6C34878D82A}">
                    <a16:rowId xmlns:a16="http://schemas.microsoft.com/office/drawing/2014/main" val="1828884201"/>
                  </a:ext>
                </a:extLst>
              </a:tr>
              <a:tr h="370840">
                <a:tc>
                  <a:txBody>
                    <a:bodyPr/>
                    <a:lstStyle/>
                    <a:p>
                      <a:r>
                        <a:rPr lang="en-US" sz="1600">
                          <a:latin typeface="+mn-lt"/>
                        </a:rPr>
                        <a:t>North Coast</a:t>
                      </a:r>
                    </a:p>
                  </a:txBody>
                  <a:tcPr marL="45720" marR="45720" anchor="ctr"/>
                </a:tc>
                <a:tc>
                  <a:txBody>
                    <a:bodyPr/>
                    <a:lstStyle/>
                    <a:p>
                      <a:pPr algn="r" fontAlgn="b"/>
                      <a:r>
                        <a:rPr lang="en-US" sz="1600" b="0" i="0" u="none" strike="noStrike">
                          <a:solidFill>
                            <a:schemeClr val="tx2"/>
                          </a:solidFill>
                          <a:effectLst/>
                          <a:latin typeface="Arial" panose="020B0604020202020204" pitchFamily="34" charset="0"/>
                        </a:rPr>
                        <a:t>$62,649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$59,516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$56,384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$53,252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$46,987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$18,795 </a:t>
                      </a:r>
                    </a:p>
                  </a:txBody>
                  <a:tcPr marL="45720" marR="45720" marT="0" marB="0" anchor="ctr"/>
                </a:tc>
                <a:extLst>
                  <a:ext uri="{0D108BD9-81ED-4DB2-BD59-A6C34878D82A}">
                    <a16:rowId xmlns:a16="http://schemas.microsoft.com/office/drawing/2014/main" val="675761639"/>
                  </a:ext>
                </a:extLst>
              </a:tr>
              <a:tr h="370840">
                <a:tc>
                  <a:txBody>
                    <a:bodyPr/>
                    <a:lstStyle/>
                    <a:p>
                      <a:r>
                        <a:rPr lang="en-US" sz="1600">
                          <a:latin typeface="+mn-lt"/>
                        </a:rPr>
                        <a:t>UCSC</a:t>
                      </a:r>
                    </a:p>
                  </a:txBody>
                  <a:tcPr marL="45720" marR="45720" anchor="ctr"/>
                </a:tc>
                <a:tc>
                  <a:txBody>
                    <a:bodyPr/>
                    <a:lstStyle/>
                    <a:p>
                      <a:pPr algn="r" fontAlgn="b"/>
                      <a:r>
                        <a:rPr lang="en-US" sz="1600" b="0" i="0" u="none" strike="noStrike">
                          <a:solidFill>
                            <a:schemeClr val="tx2"/>
                          </a:solidFill>
                          <a:effectLst/>
                          <a:latin typeface="Arial" panose="020B0604020202020204" pitchFamily="34" charset="0"/>
                        </a:rPr>
                        <a:t>$2,720,916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$2,476,034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$2,203,942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$1,959,059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$1,686,968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$1,496,504 </a:t>
                      </a:r>
                    </a:p>
                  </a:txBody>
                  <a:tcPr marL="45720" marR="45720" marT="0" marB="0" anchor="ctr"/>
                </a:tc>
                <a:extLst>
                  <a:ext uri="{0D108BD9-81ED-4DB2-BD59-A6C34878D82A}">
                    <a16:rowId xmlns:a16="http://schemas.microsoft.com/office/drawing/2014/main" val="337450286"/>
                  </a:ext>
                </a:extLst>
              </a:tr>
              <a:tr h="370840">
                <a:tc>
                  <a:txBody>
                    <a:bodyPr/>
                    <a:lstStyle/>
                    <a:p>
                      <a:r>
                        <a:rPr lang="en-US" sz="1600">
                          <a:latin typeface="+mn-lt"/>
                        </a:rPr>
                        <a:t>Irrigation</a:t>
                      </a:r>
                    </a:p>
                  </a:txBody>
                  <a:tcPr marL="45720" marR="45720" anchor="ctr"/>
                </a:tc>
                <a:tc>
                  <a:txBody>
                    <a:bodyPr/>
                    <a:lstStyle/>
                    <a:p>
                      <a:pPr algn="r" fontAlgn="b"/>
                      <a:r>
                        <a:rPr lang="en-US" sz="1600" b="0" i="0" u="none" strike="noStrike">
                          <a:solidFill>
                            <a:schemeClr val="tx2"/>
                          </a:solidFill>
                          <a:effectLst/>
                          <a:latin typeface="Arial" panose="020B0604020202020204" pitchFamily="34" charset="0"/>
                        </a:rPr>
                        <a:t>$3,377,800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$2,428,571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$1,619,047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$809,524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$0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$0 </a:t>
                      </a:r>
                    </a:p>
                  </a:txBody>
                  <a:tcPr marL="45720" marR="45720" marT="0" marB="0" anchor="ctr"/>
                </a:tc>
                <a:extLst>
                  <a:ext uri="{0D108BD9-81ED-4DB2-BD59-A6C34878D82A}">
                    <a16:rowId xmlns:a16="http://schemas.microsoft.com/office/drawing/2014/main" val="3221094364"/>
                  </a:ext>
                </a:extLst>
              </a:tr>
              <a:tr h="370840">
                <a:tc>
                  <a:txBody>
                    <a:bodyPr/>
                    <a:lstStyle/>
                    <a:p>
                      <a:r>
                        <a:rPr lang="en-US" sz="1600">
                          <a:latin typeface="+mn-lt"/>
                        </a:rPr>
                        <a:t>Other</a:t>
                      </a:r>
                    </a:p>
                  </a:txBody>
                  <a:tcPr marL="45720" marR="45720" anchor="ctr"/>
                </a:tc>
                <a:tc>
                  <a:txBody>
                    <a:bodyPr/>
                    <a:lstStyle/>
                    <a:p>
                      <a:pPr algn="r" fontAlgn="b"/>
                      <a:r>
                        <a:rPr lang="en-US" sz="1600" b="0" i="0" u="none" strike="noStrike">
                          <a:solidFill>
                            <a:schemeClr val="tx2"/>
                          </a:solidFill>
                          <a:effectLst/>
                          <a:latin typeface="Arial" panose="020B0604020202020204" pitchFamily="34" charset="0"/>
                        </a:rPr>
                        <a:t>$832,170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$790,562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$748,953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$832,170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$832,170 </a:t>
                      </a:r>
                    </a:p>
                  </a:txBody>
                  <a:tcPr marL="45720" marR="45720" marT="0" marB="0" anchor="ctr"/>
                </a:tc>
                <a:tc>
                  <a:txBody>
                    <a:bodyPr/>
                    <a:lstStyle/>
                    <a:p>
                      <a:pPr algn="r" fontAlgn="b"/>
                      <a:r>
                        <a:rPr lang="en-US" sz="1600" b="0" i="0" u="none" strike="noStrike">
                          <a:solidFill>
                            <a:schemeClr val="tx2"/>
                          </a:solidFill>
                          <a:effectLst/>
                          <a:latin typeface="Arial" panose="020B0604020202020204" pitchFamily="34" charset="0"/>
                        </a:rPr>
                        <a:t>$832,170 </a:t>
                      </a:r>
                    </a:p>
                  </a:txBody>
                  <a:tcPr marL="45720" marR="45720" marT="0" marB="0" anchor="ctr"/>
                </a:tc>
                <a:extLst>
                  <a:ext uri="{0D108BD9-81ED-4DB2-BD59-A6C34878D82A}">
                    <a16:rowId xmlns:a16="http://schemas.microsoft.com/office/drawing/2014/main" val="2528383340"/>
                  </a:ext>
                </a:extLst>
              </a:tr>
              <a:tr h="370840">
                <a:tc>
                  <a:txBody>
                    <a:bodyPr/>
                    <a:lstStyle/>
                    <a:p>
                      <a:r>
                        <a:rPr lang="en-US" sz="1600" b="1">
                          <a:latin typeface="+mn-lt"/>
                        </a:rPr>
                        <a:t>Total</a:t>
                      </a:r>
                    </a:p>
                  </a:txBody>
                  <a:tcPr marL="45720" marR="45720" anchor="ctr"/>
                </a:tc>
                <a:tc>
                  <a:txBody>
                    <a:bodyPr/>
                    <a:lstStyle/>
                    <a:p>
                      <a:pPr algn="r" fontAlgn="b"/>
                      <a:r>
                        <a:rPr lang="en-US" sz="1600" b="1" i="0" u="none" strike="noStrike">
                          <a:solidFill>
                            <a:schemeClr val="tx2"/>
                          </a:solidFill>
                          <a:effectLst/>
                          <a:latin typeface="Arial" panose="020B0604020202020204" pitchFamily="34" charset="0"/>
                        </a:rPr>
                        <a:t>$37,617,394 </a:t>
                      </a:r>
                    </a:p>
                  </a:txBody>
                  <a:tcPr marL="45720" marR="45720" marT="0" marB="0" anchor="ctr"/>
                </a:tc>
                <a:tc>
                  <a:txBody>
                    <a:bodyPr/>
                    <a:lstStyle/>
                    <a:p>
                      <a:pPr algn="r" fontAlgn="b"/>
                      <a:r>
                        <a:rPr lang="en-US" sz="1600" b="1" i="0" u="none" strike="noStrike">
                          <a:solidFill>
                            <a:schemeClr val="tx2"/>
                          </a:solidFill>
                          <a:effectLst/>
                          <a:latin typeface="Arial" panose="020B0604020202020204" pitchFamily="34" charset="0"/>
                        </a:rPr>
                        <a:t>$32,576,599 </a:t>
                      </a:r>
                    </a:p>
                  </a:txBody>
                  <a:tcPr marL="45720" marR="45720" marT="0" marB="0" anchor="ctr"/>
                </a:tc>
                <a:tc>
                  <a:txBody>
                    <a:bodyPr/>
                    <a:lstStyle/>
                    <a:p>
                      <a:pPr algn="r" fontAlgn="b"/>
                      <a:r>
                        <a:rPr lang="en-US" sz="1600" b="1" i="0" u="none" strike="noStrike">
                          <a:solidFill>
                            <a:schemeClr val="tx2"/>
                          </a:solidFill>
                          <a:effectLst/>
                          <a:latin typeface="Arial" panose="020B0604020202020204" pitchFamily="34" charset="0"/>
                        </a:rPr>
                        <a:t>$28,699,819 </a:t>
                      </a:r>
                    </a:p>
                  </a:txBody>
                  <a:tcPr marL="45720" marR="45720" marT="0" marB="0" anchor="ctr"/>
                </a:tc>
                <a:tc>
                  <a:txBody>
                    <a:bodyPr/>
                    <a:lstStyle/>
                    <a:p>
                      <a:pPr algn="r" fontAlgn="b"/>
                      <a:r>
                        <a:rPr lang="en-US" sz="1600" b="1" i="0" u="none" strike="noStrike">
                          <a:solidFill>
                            <a:schemeClr val="tx2"/>
                          </a:solidFill>
                          <a:effectLst/>
                          <a:latin typeface="Arial" panose="020B0604020202020204" pitchFamily="34" charset="0"/>
                        </a:rPr>
                        <a:t>$24,908,863 </a:t>
                      </a:r>
                    </a:p>
                  </a:txBody>
                  <a:tcPr marL="45720" marR="45720" marT="0" marB="0" anchor="ctr"/>
                </a:tc>
                <a:tc>
                  <a:txBody>
                    <a:bodyPr/>
                    <a:lstStyle/>
                    <a:p>
                      <a:pPr algn="r" fontAlgn="b"/>
                      <a:r>
                        <a:rPr lang="en-US" sz="1600" b="1" i="0" u="none" strike="noStrike">
                          <a:solidFill>
                            <a:schemeClr val="tx2"/>
                          </a:solidFill>
                          <a:effectLst/>
                          <a:latin typeface="Arial" panose="020B0604020202020204" pitchFamily="34" charset="0"/>
                        </a:rPr>
                        <a:t>$21,518,978 </a:t>
                      </a:r>
                    </a:p>
                  </a:txBody>
                  <a:tcPr marL="45720" marR="45720" marT="0" marB="0" anchor="ctr"/>
                </a:tc>
                <a:tc>
                  <a:txBody>
                    <a:bodyPr/>
                    <a:lstStyle/>
                    <a:p>
                      <a:pPr algn="r" fontAlgn="b"/>
                      <a:r>
                        <a:rPr lang="en-US" sz="1600" b="1" i="0" u="none" strike="noStrike">
                          <a:solidFill>
                            <a:schemeClr val="tx2"/>
                          </a:solidFill>
                          <a:effectLst/>
                          <a:latin typeface="Arial" panose="020B0604020202020204" pitchFamily="34" charset="0"/>
                        </a:rPr>
                        <a:t>$18,185,432 </a:t>
                      </a:r>
                    </a:p>
                  </a:txBody>
                  <a:tcPr marL="45720" marR="45720" marT="0" marB="0" anchor="ctr"/>
                </a:tc>
                <a:extLst>
                  <a:ext uri="{0D108BD9-81ED-4DB2-BD59-A6C34878D82A}">
                    <a16:rowId xmlns:a16="http://schemas.microsoft.com/office/drawing/2014/main" val="3540771357"/>
                  </a:ext>
                </a:extLst>
              </a:tr>
              <a:tr h="370840">
                <a:tc>
                  <a:txBody>
                    <a:bodyPr/>
                    <a:lstStyle/>
                    <a:p>
                      <a:r>
                        <a:rPr lang="en-US" sz="1600" b="1">
                          <a:latin typeface="+mn-lt"/>
                        </a:rPr>
                        <a:t>Lost Revenue</a:t>
                      </a:r>
                    </a:p>
                  </a:txBody>
                  <a:tcPr marL="45720" marR="45720" anchor="ctr"/>
                </a:tc>
                <a:tc>
                  <a:txBody>
                    <a:bodyPr/>
                    <a:lstStyle/>
                    <a:p>
                      <a:pPr algn="l" fontAlgn="b"/>
                      <a:endParaRPr lang="en-US" sz="1600" b="0" i="0" u="none" strike="noStrike">
                        <a:solidFill>
                          <a:schemeClr val="tx2"/>
                        </a:solidFill>
                        <a:effectLst/>
                        <a:latin typeface="Arial" panose="020B0604020202020204" pitchFamily="34" charset="0"/>
                      </a:endParaRPr>
                    </a:p>
                  </a:txBody>
                  <a:tcPr marL="45720" marR="45720" marT="0" marB="0" anchor="ctr"/>
                </a:tc>
                <a:tc>
                  <a:txBody>
                    <a:bodyPr/>
                    <a:lstStyle/>
                    <a:p>
                      <a:pPr algn="r" fontAlgn="b"/>
                      <a:r>
                        <a:rPr lang="en-US" sz="1600" b="1" i="0" u="none" strike="noStrike">
                          <a:solidFill>
                            <a:schemeClr val="tx2"/>
                          </a:solidFill>
                          <a:effectLst/>
                          <a:latin typeface="Arial" panose="020B0604020202020204" pitchFamily="34" charset="0"/>
                        </a:rPr>
                        <a:t>$5,040,794 </a:t>
                      </a:r>
                    </a:p>
                  </a:txBody>
                  <a:tcPr marL="45720" marR="45720" marT="0" marB="0" anchor="ctr"/>
                </a:tc>
                <a:tc>
                  <a:txBody>
                    <a:bodyPr/>
                    <a:lstStyle/>
                    <a:p>
                      <a:pPr algn="r" fontAlgn="b"/>
                      <a:r>
                        <a:rPr lang="en-US" sz="1600" b="1" i="0" u="none" strike="noStrike">
                          <a:solidFill>
                            <a:schemeClr val="tx2"/>
                          </a:solidFill>
                          <a:effectLst/>
                          <a:latin typeface="Arial" panose="020B0604020202020204" pitchFamily="34" charset="0"/>
                        </a:rPr>
                        <a:t>$8,917,575 </a:t>
                      </a:r>
                    </a:p>
                  </a:txBody>
                  <a:tcPr marL="45720" marR="45720" marT="0" marB="0" anchor="ctr"/>
                </a:tc>
                <a:tc>
                  <a:txBody>
                    <a:bodyPr/>
                    <a:lstStyle/>
                    <a:p>
                      <a:pPr algn="r" fontAlgn="b"/>
                      <a:r>
                        <a:rPr lang="en-US" sz="1600" b="1" i="0" u="none" strike="noStrike">
                          <a:solidFill>
                            <a:schemeClr val="tx2"/>
                          </a:solidFill>
                          <a:effectLst/>
                          <a:latin typeface="Arial" panose="020B0604020202020204" pitchFamily="34" charset="0"/>
                        </a:rPr>
                        <a:t>$12,708,531 </a:t>
                      </a:r>
                    </a:p>
                  </a:txBody>
                  <a:tcPr marL="45720" marR="45720" marT="0" marB="0" anchor="ctr"/>
                </a:tc>
                <a:tc>
                  <a:txBody>
                    <a:bodyPr/>
                    <a:lstStyle/>
                    <a:p>
                      <a:pPr algn="r" fontAlgn="b"/>
                      <a:r>
                        <a:rPr lang="en-US" sz="1600" b="1" i="0" u="none" strike="noStrike">
                          <a:solidFill>
                            <a:schemeClr val="tx2"/>
                          </a:solidFill>
                          <a:effectLst/>
                          <a:latin typeface="Arial" panose="020B0604020202020204" pitchFamily="34" charset="0"/>
                        </a:rPr>
                        <a:t>$16,098,416 </a:t>
                      </a:r>
                    </a:p>
                  </a:txBody>
                  <a:tcPr marL="45720" marR="45720" marT="0" marB="0" anchor="ctr"/>
                </a:tc>
                <a:tc>
                  <a:txBody>
                    <a:bodyPr/>
                    <a:lstStyle/>
                    <a:p>
                      <a:pPr algn="r" fontAlgn="b"/>
                      <a:r>
                        <a:rPr lang="en-US" sz="1600" b="1" i="0" u="none" strike="noStrike">
                          <a:solidFill>
                            <a:schemeClr val="tx2"/>
                          </a:solidFill>
                          <a:effectLst/>
                          <a:latin typeface="Arial" panose="020B0604020202020204" pitchFamily="34" charset="0"/>
                        </a:rPr>
                        <a:t>$19,431,962 </a:t>
                      </a:r>
                    </a:p>
                  </a:txBody>
                  <a:tcPr marL="45720" marR="45720" marT="0" marB="0" anchor="ctr"/>
                </a:tc>
                <a:extLst>
                  <a:ext uri="{0D108BD9-81ED-4DB2-BD59-A6C34878D82A}">
                    <a16:rowId xmlns:a16="http://schemas.microsoft.com/office/drawing/2014/main" val="392730820"/>
                  </a:ext>
                </a:extLst>
              </a:tr>
            </a:tbl>
          </a:graphicData>
        </a:graphic>
      </p:graphicFrame>
      <p:sp>
        <p:nvSpPr>
          <p:cNvPr id="4" name="Slide Number Placeholder 3">
            <a:extLst>
              <a:ext uri="{FF2B5EF4-FFF2-40B4-BE49-F238E27FC236}">
                <a16:creationId xmlns:a16="http://schemas.microsoft.com/office/drawing/2014/main" id="{CEA70545-AE68-4926-98E0-A5615491E5BB}"/>
              </a:ext>
            </a:extLst>
          </p:cNvPr>
          <p:cNvSpPr>
            <a:spLocks noGrp="1"/>
          </p:cNvSpPr>
          <p:nvPr>
            <p:ph type="sldNum" sz="quarter" idx="10"/>
          </p:nvPr>
        </p:nvSpPr>
        <p:spPr/>
        <p:txBody>
          <a:bodyPr/>
          <a:lstStyle/>
          <a:p>
            <a:fld id="{F9A1070B-E53E-4F23-90CF-57ED1B7E60C0}" type="slidenum">
              <a:rPr lang="en-US" smtClean="0"/>
              <a:pPr/>
              <a:t>51</a:t>
            </a:fld>
            <a:endParaRPr lang="en-US"/>
          </a:p>
        </p:txBody>
      </p:sp>
    </p:spTree>
    <p:extLst>
      <p:ext uri="{BB962C8B-B14F-4D97-AF65-F5344CB8AC3E}">
        <p14:creationId xmlns:p14="http://schemas.microsoft.com/office/powerpoint/2010/main" val="182177949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63522-4E06-4F0D-9381-9DC68BDD7C51}"/>
              </a:ext>
            </a:extLst>
          </p:cNvPr>
          <p:cNvSpPr>
            <a:spLocks noGrp="1"/>
          </p:cNvSpPr>
          <p:nvPr>
            <p:ph type="title"/>
          </p:nvPr>
        </p:nvSpPr>
        <p:spPr/>
        <p:txBody>
          <a:bodyPr/>
          <a:lstStyle/>
          <a:p>
            <a:r>
              <a:rPr lang="en-US"/>
              <a:t>Cost of Service Analysis</a:t>
            </a:r>
          </a:p>
        </p:txBody>
      </p:sp>
      <p:sp>
        <p:nvSpPr>
          <p:cNvPr id="3" name="Content Placeholder 2">
            <a:extLst>
              <a:ext uri="{FF2B5EF4-FFF2-40B4-BE49-F238E27FC236}">
                <a16:creationId xmlns:a16="http://schemas.microsoft.com/office/drawing/2014/main" id="{3A1F6251-A240-43FF-85C1-FDB14FE7DB34}"/>
              </a:ext>
            </a:extLst>
          </p:cNvPr>
          <p:cNvSpPr>
            <a:spLocks noGrp="1"/>
          </p:cNvSpPr>
          <p:nvPr>
            <p:ph idx="1"/>
          </p:nvPr>
        </p:nvSpPr>
        <p:spPr/>
        <p:txBody>
          <a:bodyPr/>
          <a:lstStyle/>
          <a:p>
            <a:r>
              <a:rPr lang="en-US" sz="2800"/>
              <a:t>“Revenue neutral” requirement is $39.3 million</a:t>
            </a:r>
          </a:p>
          <a:p>
            <a:pPr lvl="1"/>
            <a:r>
              <a:rPr lang="en-US" sz="2800"/>
              <a:t>$9 million or 23% is for infrastructure/capital-related costs </a:t>
            </a:r>
          </a:p>
          <a:p>
            <a:pPr lvl="1"/>
            <a:r>
              <a:rPr lang="en-US" sz="2800"/>
              <a:t>Does not include Rate Stabilization Fee revenues</a:t>
            </a:r>
          </a:p>
          <a:p>
            <a:pPr lvl="1"/>
            <a:r>
              <a:rPr lang="en-US" sz="2800"/>
              <a:t>No differential between Inside and Outside City rates </a:t>
            </a:r>
          </a:p>
          <a:p>
            <a:pPr lvl="2"/>
            <a:r>
              <a:rPr lang="en-US" sz="2400"/>
              <a:t>Currently Outside City pays 14.5% surcharge</a:t>
            </a:r>
          </a:p>
          <a:p>
            <a:pPr lvl="2"/>
            <a:r>
              <a:rPr lang="en-US" sz="2400"/>
              <a:t>Based on a prior analysis (all else equal), Inside will go up ~4% and Outside will decrease by ~8%</a:t>
            </a:r>
          </a:p>
          <a:p>
            <a:endParaRPr lang="en-US"/>
          </a:p>
        </p:txBody>
      </p:sp>
      <p:sp>
        <p:nvSpPr>
          <p:cNvPr id="4" name="Slide Number Placeholder 3">
            <a:extLst>
              <a:ext uri="{FF2B5EF4-FFF2-40B4-BE49-F238E27FC236}">
                <a16:creationId xmlns:a16="http://schemas.microsoft.com/office/drawing/2014/main" id="{696156E4-7751-45A9-8D9F-DE7C2EFC78B4}"/>
              </a:ext>
            </a:extLst>
          </p:cNvPr>
          <p:cNvSpPr>
            <a:spLocks noGrp="1"/>
          </p:cNvSpPr>
          <p:nvPr>
            <p:ph type="sldNum" sz="quarter" idx="10"/>
          </p:nvPr>
        </p:nvSpPr>
        <p:spPr/>
        <p:txBody>
          <a:bodyPr/>
          <a:lstStyle/>
          <a:p>
            <a:fld id="{F9A1070B-E53E-4F23-90CF-57ED1B7E60C0}" type="slidenum">
              <a:rPr lang="en-US" smtClean="0"/>
              <a:pPr/>
              <a:t>52</a:t>
            </a:fld>
            <a:endParaRPr lang="en-US"/>
          </a:p>
        </p:txBody>
      </p:sp>
    </p:spTree>
    <p:extLst>
      <p:ext uri="{BB962C8B-B14F-4D97-AF65-F5344CB8AC3E}">
        <p14:creationId xmlns:p14="http://schemas.microsoft.com/office/powerpoint/2010/main" val="111860928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FE7E6-7FF7-43F6-996F-9985F25CF759}"/>
              </a:ext>
            </a:extLst>
          </p:cNvPr>
          <p:cNvSpPr>
            <a:spLocks noGrp="1"/>
          </p:cNvSpPr>
          <p:nvPr>
            <p:ph type="title"/>
          </p:nvPr>
        </p:nvSpPr>
        <p:spPr/>
        <p:txBody>
          <a:bodyPr/>
          <a:lstStyle/>
          <a:p>
            <a:r>
              <a:rPr lang="en-US"/>
              <a:t>Do we need this?</a:t>
            </a:r>
          </a:p>
        </p:txBody>
      </p:sp>
      <p:sp>
        <p:nvSpPr>
          <p:cNvPr id="3" name="Content Placeholder 2">
            <a:extLst>
              <a:ext uri="{FF2B5EF4-FFF2-40B4-BE49-F238E27FC236}">
                <a16:creationId xmlns:a16="http://schemas.microsoft.com/office/drawing/2014/main" id="{C691C304-8E16-410B-A665-90B066A2907C}"/>
              </a:ext>
            </a:extLst>
          </p:cNvPr>
          <p:cNvSpPr>
            <a:spLocks noGrp="1"/>
          </p:cNvSpPr>
          <p:nvPr>
            <p:ph idx="1"/>
          </p:nvPr>
        </p:nvSpPr>
        <p:spPr/>
        <p:txBody>
          <a:bodyPr>
            <a:normAutofit lnSpcReduction="10000"/>
          </a:bodyPr>
          <a:lstStyle/>
          <a:p>
            <a:r>
              <a:rPr lang="en-US" sz="2800"/>
              <a:t>The preliminary results in this presentation are based on the cost of service (COS) analysis, which is:</a:t>
            </a:r>
          </a:p>
          <a:p>
            <a:pPr lvl="1"/>
            <a:r>
              <a:rPr lang="en-US" sz="2400"/>
              <a:t>Revenue neutral (collects same amount of revenue as current rates)</a:t>
            </a:r>
          </a:p>
          <a:p>
            <a:pPr lvl="1"/>
            <a:r>
              <a:rPr lang="en-US" sz="2400"/>
              <a:t>Cost of service analysis utilizes the FY 2021 Budget</a:t>
            </a:r>
          </a:p>
          <a:p>
            <a:pPr lvl="1"/>
            <a:r>
              <a:rPr lang="en-US" sz="2400"/>
              <a:t>Based on customer consumption data from FY 2019</a:t>
            </a:r>
          </a:p>
          <a:p>
            <a:r>
              <a:rPr lang="en-US" sz="2800"/>
              <a:t>The COS rates are based on the above assumptions</a:t>
            </a:r>
          </a:p>
          <a:p>
            <a:endParaRPr lang="en-US" sz="2400"/>
          </a:p>
          <a:p>
            <a:r>
              <a:rPr lang="en-US" sz="2800"/>
              <a:t>Financial requirements are then layered onto the COS rates</a:t>
            </a:r>
          </a:p>
          <a:p>
            <a:pPr lvl="1"/>
            <a:r>
              <a:rPr lang="en-US" sz="2400"/>
              <a:t>Rates will be increased across the board based on required revenue adjustments</a:t>
            </a:r>
          </a:p>
        </p:txBody>
      </p:sp>
      <p:sp>
        <p:nvSpPr>
          <p:cNvPr id="4" name="Slide Number Placeholder 3">
            <a:extLst>
              <a:ext uri="{FF2B5EF4-FFF2-40B4-BE49-F238E27FC236}">
                <a16:creationId xmlns:a16="http://schemas.microsoft.com/office/drawing/2014/main" id="{57C9E410-B9A5-4EDD-BC96-A1010467061A}"/>
              </a:ext>
            </a:extLst>
          </p:cNvPr>
          <p:cNvSpPr>
            <a:spLocks noGrp="1"/>
          </p:cNvSpPr>
          <p:nvPr>
            <p:ph type="sldNum" sz="quarter" idx="10"/>
          </p:nvPr>
        </p:nvSpPr>
        <p:spPr/>
        <p:txBody>
          <a:bodyPr/>
          <a:lstStyle/>
          <a:p>
            <a:fld id="{F9A1070B-E53E-4F23-90CF-57ED1B7E60C0}" type="slidenum">
              <a:rPr lang="en-US" smtClean="0"/>
              <a:pPr/>
              <a:t>53</a:t>
            </a:fld>
            <a:endParaRPr lang="en-US"/>
          </a:p>
        </p:txBody>
      </p:sp>
    </p:spTree>
    <p:extLst>
      <p:ext uri="{BB962C8B-B14F-4D97-AF65-F5344CB8AC3E}">
        <p14:creationId xmlns:p14="http://schemas.microsoft.com/office/powerpoint/2010/main" val="16872466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CDC74-C99B-44C2-8472-D67737754B9E}"/>
              </a:ext>
            </a:extLst>
          </p:cNvPr>
          <p:cNvSpPr>
            <a:spLocks noGrp="1"/>
          </p:cNvSpPr>
          <p:nvPr>
            <p:ph type="title"/>
          </p:nvPr>
        </p:nvSpPr>
        <p:spPr/>
        <p:txBody>
          <a:bodyPr/>
          <a:lstStyle/>
          <a:p>
            <a:r>
              <a:rPr lang="en-US"/>
              <a:t>Ag Reliability – Operating and Capital	</a:t>
            </a:r>
          </a:p>
        </p:txBody>
      </p:sp>
      <p:sp>
        <p:nvSpPr>
          <p:cNvPr id="3" name="Content Placeholder 2">
            <a:extLst>
              <a:ext uri="{FF2B5EF4-FFF2-40B4-BE49-F238E27FC236}">
                <a16:creationId xmlns:a16="http://schemas.microsoft.com/office/drawing/2014/main" id="{94F685FA-8CE5-45FD-820D-7E04A84D3025}"/>
              </a:ext>
            </a:extLst>
          </p:cNvPr>
          <p:cNvSpPr>
            <a:spLocks noGrp="1"/>
          </p:cNvSpPr>
          <p:nvPr>
            <p:ph idx="1"/>
          </p:nvPr>
        </p:nvSpPr>
        <p:spPr/>
        <p:txBody>
          <a:bodyPr>
            <a:normAutofit fontScale="92500" lnSpcReduction="20000"/>
          </a:bodyPr>
          <a:lstStyle/>
          <a:p>
            <a:r>
              <a:rPr lang="en-US"/>
              <a:t>Operating costs -- Water supply-related costs related to providing raw water to North Coast Ag customers:</a:t>
            </a:r>
          </a:p>
          <a:p>
            <a:pPr lvl="1"/>
            <a:r>
              <a:rPr lang="en-US"/>
              <a:t>Maintain reliability – cost basis for Ag is the same as all other customers and includes its proportionate share of operating costs for raw water storage and infrastructure facilities, including the San Lorenzo, North Coast and </a:t>
            </a:r>
            <a:r>
              <a:rPr lang="en-US" err="1"/>
              <a:t>Beltz</a:t>
            </a:r>
            <a:r>
              <a:rPr lang="en-US"/>
              <a:t> wellfield sources.</a:t>
            </a:r>
          </a:p>
          <a:p>
            <a:pPr lvl="1"/>
            <a:r>
              <a:rPr lang="en-US"/>
              <a:t>Decreased reliability – cost basis for Ag is the proportionate share of operating costs for the North Coast sources and facilities</a:t>
            </a:r>
          </a:p>
          <a:p>
            <a:r>
              <a:rPr lang="en-US"/>
              <a:t>Capital costs (IRF)</a:t>
            </a:r>
          </a:p>
          <a:p>
            <a:pPr lvl="1"/>
            <a:r>
              <a:rPr lang="en-US"/>
              <a:t>Maintain reliability – cost basis for Ag is the same as all other customers and includes its proportionate share of capital costs associated with all raw water storage and infrastructure facilities, including the San Lorenzo, North Coast and </a:t>
            </a:r>
            <a:r>
              <a:rPr lang="en-US" err="1"/>
              <a:t>Beltz</a:t>
            </a:r>
            <a:r>
              <a:rPr lang="en-US"/>
              <a:t> wellfield sources.</a:t>
            </a:r>
          </a:p>
          <a:p>
            <a:pPr lvl="1"/>
            <a:r>
              <a:rPr lang="en-US"/>
              <a:t>Decreased reliability – cost basis for Ag is the proportionate share of capital costs for the North Coast sources and facilities – other costs aren’t relevant due to the interruptible nature of this level of service.</a:t>
            </a:r>
          </a:p>
          <a:p>
            <a:endParaRPr lang="en-US"/>
          </a:p>
        </p:txBody>
      </p:sp>
      <p:sp>
        <p:nvSpPr>
          <p:cNvPr id="4" name="Slide Number Placeholder 3">
            <a:extLst>
              <a:ext uri="{FF2B5EF4-FFF2-40B4-BE49-F238E27FC236}">
                <a16:creationId xmlns:a16="http://schemas.microsoft.com/office/drawing/2014/main" id="{80C884A2-7CD8-4576-A313-B735B928DE86}"/>
              </a:ext>
            </a:extLst>
          </p:cNvPr>
          <p:cNvSpPr>
            <a:spLocks noGrp="1"/>
          </p:cNvSpPr>
          <p:nvPr>
            <p:ph type="sldNum" sz="quarter" idx="10"/>
          </p:nvPr>
        </p:nvSpPr>
        <p:spPr/>
        <p:txBody>
          <a:bodyPr/>
          <a:lstStyle/>
          <a:p>
            <a:fld id="{F9A1070B-E53E-4F23-90CF-57ED1B7E60C0}" type="slidenum">
              <a:rPr lang="en-US" smtClean="0"/>
              <a:pPr/>
              <a:t>54</a:t>
            </a:fld>
            <a:endParaRPr lang="en-US"/>
          </a:p>
        </p:txBody>
      </p:sp>
    </p:spTree>
    <p:extLst>
      <p:ext uri="{BB962C8B-B14F-4D97-AF65-F5344CB8AC3E}">
        <p14:creationId xmlns:p14="http://schemas.microsoft.com/office/powerpoint/2010/main" val="34797181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7980A-D5E6-4E5D-9EC3-3DAF294CD414}"/>
              </a:ext>
            </a:extLst>
          </p:cNvPr>
          <p:cNvSpPr>
            <a:spLocks noGrp="1"/>
          </p:cNvSpPr>
          <p:nvPr>
            <p:ph type="title"/>
          </p:nvPr>
        </p:nvSpPr>
        <p:spPr/>
        <p:txBody>
          <a:bodyPr anchor="b"/>
          <a:lstStyle/>
          <a:p>
            <a:r>
              <a:rPr lang="en-US" sz="2800"/>
              <a:t>Proposed 5-Year Rate Schedule </a:t>
            </a:r>
          </a:p>
        </p:txBody>
      </p:sp>
      <p:sp>
        <p:nvSpPr>
          <p:cNvPr id="4" name="Slide Number Placeholder 3">
            <a:extLst>
              <a:ext uri="{FF2B5EF4-FFF2-40B4-BE49-F238E27FC236}">
                <a16:creationId xmlns:a16="http://schemas.microsoft.com/office/drawing/2014/main" id="{2E4EC014-8B41-4603-AB1A-82EB7CF6C976}"/>
              </a:ext>
            </a:extLst>
          </p:cNvPr>
          <p:cNvSpPr>
            <a:spLocks noGrp="1"/>
          </p:cNvSpPr>
          <p:nvPr>
            <p:ph type="sldNum" sz="quarter" idx="10"/>
          </p:nvPr>
        </p:nvSpPr>
        <p:spPr/>
        <p:txBody>
          <a:bodyPr/>
          <a:lstStyle/>
          <a:p>
            <a:fld id="{F9A1070B-E53E-4F23-90CF-57ED1B7E60C0}" type="slidenum">
              <a:rPr lang="en-US" smtClean="0"/>
              <a:pPr/>
              <a:t>55</a:t>
            </a:fld>
            <a:endParaRPr lang="en-US"/>
          </a:p>
        </p:txBody>
      </p:sp>
      <p:sp>
        <p:nvSpPr>
          <p:cNvPr id="6" name="Content Placeholder 5">
            <a:extLst>
              <a:ext uri="{FF2B5EF4-FFF2-40B4-BE49-F238E27FC236}">
                <a16:creationId xmlns:a16="http://schemas.microsoft.com/office/drawing/2014/main" id="{7DF97C36-C01B-496F-B303-C68580CEF723}"/>
              </a:ext>
            </a:extLst>
          </p:cNvPr>
          <p:cNvSpPr>
            <a:spLocks noGrp="1"/>
          </p:cNvSpPr>
          <p:nvPr>
            <p:ph idx="1"/>
          </p:nvPr>
        </p:nvSpPr>
        <p:spPr>
          <a:xfrm>
            <a:off x="1003853" y="3577657"/>
            <a:ext cx="10177671" cy="2387715"/>
          </a:xfrm>
        </p:spPr>
        <p:txBody>
          <a:bodyPr/>
          <a:lstStyle/>
          <a:p>
            <a:r>
              <a:rPr lang="en-US" sz="2400"/>
              <a:t>RTS Charge for North Coast Ag is the same as all other customers and the same for both reliability options</a:t>
            </a:r>
            <a:endParaRPr lang="en-US"/>
          </a:p>
          <a:p>
            <a:r>
              <a:rPr lang="en-US"/>
              <a:t>North Coast Ag customers have expressed a preference for the maintain reliability option based on August 3, 2021 meeting</a:t>
            </a:r>
          </a:p>
        </p:txBody>
      </p:sp>
      <p:graphicFrame>
        <p:nvGraphicFramePr>
          <p:cNvPr id="7" name="Table 5">
            <a:extLst>
              <a:ext uri="{FF2B5EF4-FFF2-40B4-BE49-F238E27FC236}">
                <a16:creationId xmlns:a16="http://schemas.microsoft.com/office/drawing/2014/main" id="{2082E79D-DAF7-4722-884B-DAB814A1B498}"/>
              </a:ext>
            </a:extLst>
          </p:cNvPr>
          <p:cNvGraphicFramePr>
            <a:graphicFrameLocks/>
          </p:cNvGraphicFramePr>
          <p:nvPr/>
        </p:nvGraphicFramePr>
        <p:xfrm>
          <a:off x="1003300" y="1557338"/>
          <a:ext cx="10177455" cy="1844040"/>
        </p:xfrm>
        <a:graphic>
          <a:graphicData uri="http://schemas.openxmlformats.org/drawingml/2006/table">
            <a:tbl>
              <a:tblPr firstRow="1" bandRow="1">
                <a:tableStyleId>{073A0DAA-6AF3-43AB-8588-CEC1D06C72B9}</a:tableStyleId>
              </a:tblPr>
              <a:tblGrid>
                <a:gridCol w="1994733">
                  <a:extLst>
                    <a:ext uri="{9D8B030D-6E8A-4147-A177-3AD203B41FA5}">
                      <a16:colId xmlns:a16="http://schemas.microsoft.com/office/drawing/2014/main" val="361993303"/>
                    </a:ext>
                  </a:extLst>
                </a:gridCol>
                <a:gridCol w="1363787">
                  <a:extLst>
                    <a:ext uri="{9D8B030D-6E8A-4147-A177-3AD203B41FA5}">
                      <a16:colId xmlns:a16="http://schemas.microsoft.com/office/drawing/2014/main" val="2281980533"/>
                    </a:ext>
                  </a:extLst>
                </a:gridCol>
                <a:gridCol w="1363787">
                  <a:extLst>
                    <a:ext uri="{9D8B030D-6E8A-4147-A177-3AD203B41FA5}">
                      <a16:colId xmlns:a16="http://schemas.microsoft.com/office/drawing/2014/main" val="3357096341"/>
                    </a:ext>
                  </a:extLst>
                </a:gridCol>
                <a:gridCol w="1363787">
                  <a:extLst>
                    <a:ext uri="{9D8B030D-6E8A-4147-A177-3AD203B41FA5}">
                      <a16:colId xmlns:a16="http://schemas.microsoft.com/office/drawing/2014/main" val="2725839440"/>
                    </a:ext>
                  </a:extLst>
                </a:gridCol>
                <a:gridCol w="1363787">
                  <a:extLst>
                    <a:ext uri="{9D8B030D-6E8A-4147-A177-3AD203B41FA5}">
                      <a16:colId xmlns:a16="http://schemas.microsoft.com/office/drawing/2014/main" val="2713525087"/>
                    </a:ext>
                  </a:extLst>
                </a:gridCol>
                <a:gridCol w="1363787">
                  <a:extLst>
                    <a:ext uri="{9D8B030D-6E8A-4147-A177-3AD203B41FA5}">
                      <a16:colId xmlns:a16="http://schemas.microsoft.com/office/drawing/2014/main" val="1518708399"/>
                    </a:ext>
                  </a:extLst>
                </a:gridCol>
                <a:gridCol w="1363787">
                  <a:extLst>
                    <a:ext uri="{9D8B030D-6E8A-4147-A177-3AD203B41FA5}">
                      <a16:colId xmlns:a16="http://schemas.microsoft.com/office/drawing/2014/main" val="2309918014"/>
                    </a:ext>
                  </a:extLst>
                </a:gridCol>
              </a:tblGrid>
              <a:tr h="370840">
                <a:tc>
                  <a:txBody>
                    <a:bodyPr/>
                    <a:lstStyle/>
                    <a:p>
                      <a:pPr algn="l" fontAlgn="ctr"/>
                      <a:r>
                        <a:rPr lang="en-US" sz="1600" b="1" i="0" u="none" strike="noStrike">
                          <a:solidFill>
                            <a:schemeClr val="bg2"/>
                          </a:solidFill>
                          <a:effectLst/>
                          <a:latin typeface="+mn-lt"/>
                        </a:rPr>
                        <a:t>North Coast Ag</a:t>
                      </a:r>
                    </a:p>
                  </a:txBody>
                  <a:tcPr marL="45720" marR="45720" marT="0" marB="0" anchor="ctr"/>
                </a:tc>
                <a:tc>
                  <a:txBody>
                    <a:bodyPr/>
                    <a:lstStyle/>
                    <a:p>
                      <a:pPr algn="ctr" fontAlgn="ctr"/>
                      <a:r>
                        <a:rPr lang="en-US" sz="1600" b="1" i="0" u="none" strike="noStrike">
                          <a:solidFill>
                            <a:schemeClr val="bg2"/>
                          </a:solidFill>
                          <a:effectLst/>
                          <a:latin typeface="+mn-lt"/>
                        </a:rPr>
                        <a:t>Current</a:t>
                      </a:r>
                      <a:br>
                        <a:rPr lang="en-US" sz="1600" b="1" i="0" u="none" strike="noStrike">
                          <a:solidFill>
                            <a:schemeClr val="bg2"/>
                          </a:solidFill>
                          <a:effectLst/>
                          <a:latin typeface="+mn-lt"/>
                        </a:rPr>
                      </a:br>
                      <a:r>
                        <a:rPr lang="en-US" sz="1600" b="1" i="0" u="none" strike="noStrike">
                          <a:solidFill>
                            <a:schemeClr val="bg2"/>
                          </a:solidFill>
                          <a:effectLst/>
                          <a:latin typeface="+mn-lt"/>
                        </a:rPr>
                        <a:t>FY 2022 Charge</a:t>
                      </a:r>
                    </a:p>
                  </a:txBody>
                  <a:tcPr marL="45720" marR="45720" marT="0" marB="0" anchor="ctr"/>
                </a:tc>
                <a:tc>
                  <a:txBody>
                    <a:bodyPr/>
                    <a:lstStyle/>
                    <a:p>
                      <a:pPr algn="ctr" fontAlgn="ctr"/>
                      <a:r>
                        <a:rPr lang="en-US" sz="1600" b="1" i="0" u="none" strike="noStrike">
                          <a:solidFill>
                            <a:schemeClr val="bg2"/>
                          </a:solidFill>
                          <a:effectLst/>
                          <a:latin typeface="+mn-lt"/>
                        </a:rPr>
                        <a:t>Proposed</a:t>
                      </a:r>
                      <a:br>
                        <a:rPr lang="en-US" sz="1600" b="1" i="0" u="none" strike="noStrike">
                          <a:solidFill>
                            <a:schemeClr val="bg2"/>
                          </a:solidFill>
                          <a:effectLst/>
                          <a:latin typeface="+mn-lt"/>
                        </a:rPr>
                      </a:br>
                      <a:r>
                        <a:rPr lang="en-US" sz="1600" b="1" i="0" u="none" strike="noStrike">
                          <a:solidFill>
                            <a:schemeClr val="bg2"/>
                          </a:solidFill>
                          <a:effectLst/>
                          <a:latin typeface="+mn-lt"/>
                        </a:rPr>
                        <a:t>FY 2023 Charge</a:t>
                      </a:r>
                    </a:p>
                  </a:txBody>
                  <a:tcPr marL="45720" marR="45720" marT="0" marB="0" anchor="ctr"/>
                </a:tc>
                <a:tc>
                  <a:txBody>
                    <a:bodyPr/>
                    <a:lstStyle/>
                    <a:p>
                      <a:pPr algn="ctr" fontAlgn="ctr"/>
                      <a:r>
                        <a:rPr lang="en-US" sz="1600" b="1" i="0" u="none" strike="noStrike">
                          <a:solidFill>
                            <a:schemeClr val="bg2"/>
                          </a:solidFill>
                          <a:effectLst/>
                          <a:latin typeface="+mn-lt"/>
                        </a:rPr>
                        <a:t>Proposed</a:t>
                      </a:r>
                      <a:br>
                        <a:rPr lang="en-US" sz="1600" b="1" i="0" u="none" strike="noStrike">
                          <a:solidFill>
                            <a:schemeClr val="bg2"/>
                          </a:solidFill>
                          <a:effectLst/>
                          <a:latin typeface="+mn-lt"/>
                        </a:rPr>
                      </a:br>
                      <a:r>
                        <a:rPr lang="en-US" sz="1600" b="1" i="0" u="none" strike="noStrike">
                          <a:solidFill>
                            <a:schemeClr val="bg2"/>
                          </a:solidFill>
                          <a:effectLst/>
                          <a:latin typeface="+mn-lt"/>
                        </a:rPr>
                        <a:t>FY 2024 Charge</a:t>
                      </a:r>
                    </a:p>
                  </a:txBody>
                  <a:tcPr marL="45720" marR="45720" marT="0" marB="0" anchor="ctr"/>
                </a:tc>
                <a:tc>
                  <a:txBody>
                    <a:bodyPr/>
                    <a:lstStyle/>
                    <a:p>
                      <a:pPr algn="ctr" fontAlgn="ctr"/>
                      <a:r>
                        <a:rPr lang="en-US" sz="1600" b="1" i="0" u="none" strike="noStrike">
                          <a:solidFill>
                            <a:schemeClr val="bg2"/>
                          </a:solidFill>
                          <a:effectLst/>
                          <a:latin typeface="+mn-lt"/>
                        </a:rPr>
                        <a:t>Proposed</a:t>
                      </a:r>
                      <a:br>
                        <a:rPr lang="en-US" sz="1600" b="1" i="0" u="none" strike="noStrike">
                          <a:solidFill>
                            <a:schemeClr val="bg2"/>
                          </a:solidFill>
                          <a:effectLst/>
                          <a:latin typeface="+mn-lt"/>
                        </a:rPr>
                      </a:br>
                      <a:r>
                        <a:rPr lang="en-US" sz="1600" b="1" i="0" u="none" strike="noStrike">
                          <a:solidFill>
                            <a:schemeClr val="bg2"/>
                          </a:solidFill>
                          <a:effectLst/>
                          <a:latin typeface="+mn-lt"/>
                        </a:rPr>
                        <a:t>FY 2025 Charge</a:t>
                      </a:r>
                    </a:p>
                  </a:txBody>
                  <a:tcPr marL="45720" marR="45720" marT="0" marB="0" anchor="ctr"/>
                </a:tc>
                <a:tc>
                  <a:txBody>
                    <a:bodyPr/>
                    <a:lstStyle/>
                    <a:p>
                      <a:pPr algn="ctr" fontAlgn="ctr"/>
                      <a:r>
                        <a:rPr lang="en-US" sz="1600" b="1" i="0" u="none" strike="noStrike">
                          <a:solidFill>
                            <a:schemeClr val="bg2"/>
                          </a:solidFill>
                          <a:effectLst/>
                          <a:latin typeface="+mn-lt"/>
                        </a:rPr>
                        <a:t>Proposed</a:t>
                      </a:r>
                      <a:br>
                        <a:rPr lang="en-US" sz="1600" b="1" i="0" u="none" strike="noStrike">
                          <a:solidFill>
                            <a:schemeClr val="bg2"/>
                          </a:solidFill>
                          <a:effectLst/>
                          <a:latin typeface="+mn-lt"/>
                        </a:rPr>
                      </a:br>
                      <a:r>
                        <a:rPr lang="en-US" sz="1600" b="1" i="0" u="none" strike="noStrike">
                          <a:solidFill>
                            <a:schemeClr val="bg2"/>
                          </a:solidFill>
                          <a:effectLst/>
                          <a:latin typeface="+mn-lt"/>
                        </a:rPr>
                        <a:t>FY 2026 Charge</a:t>
                      </a:r>
                    </a:p>
                  </a:txBody>
                  <a:tcPr marL="45720" marR="45720" marT="0" marB="0" anchor="ctr"/>
                </a:tc>
                <a:tc>
                  <a:txBody>
                    <a:bodyPr/>
                    <a:lstStyle/>
                    <a:p>
                      <a:pPr algn="ctr" fontAlgn="ctr"/>
                      <a:r>
                        <a:rPr lang="en-US" sz="1600" b="1" i="0" u="none" strike="noStrike">
                          <a:solidFill>
                            <a:schemeClr val="bg2"/>
                          </a:solidFill>
                          <a:effectLst/>
                          <a:latin typeface="+mn-lt"/>
                        </a:rPr>
                        <a:t>Proposed</a:t>
                      </a:r>
                      <a:br>
                        <a:rPr lang="en-US" sz="1600" b="1" i="0" u="none" strike="noStrike">
                          <a:solidFill>
                            <a:schemeClr val="bg2"/>
                          </a:solidFill>
                          <a:effectLst/>
                          <a:latin typeface="+mn-lt"/>
                        </a:rPr>
                      </a:br>
                      <a:r>
                        <a:rPr lang="en-US" sz="1600" b="1" i="0" u="none" strike="noStrike">
                          <a:solidFill>
                            <a:schemeClr val="bg2"/>
                          </a:solidFill>
                          <a:effectLst/>
                          <a:latin typeface="+mn-lt"/>
                        </a:rPr>
                        <a:t>FY 2027 Charge</a:t>
                      </a:r>
                    </a:p>
                  </a:txBody>
                  <a:tcPr marL="45720" marR="45720" marT="0" marB="0" anchor="ctr"/>
                </a:tc>
                <a:extLst>
                  <a:ext uri="{0D108BD9-81ED-4DB2-BD59-A6C34878D82A}">
                    <a16:rowId xmlns:a16="http://schemas.microsoft.com/office/drawing/2014/main" val="418201297"/>
                  </a:ext>
                </a:extLst>
              </a:tr>
              <a:tr h="370840">
                <a:tc>
                  <a:txBody>
                    <a:bodyPr/>
                    <a:lstStyle/>
                    <a:p>
                      <a:pPr algn="l" fontAlgn="b"/>
                      <a:r>
                        <a:rPr lang="en-US" sz="1600" b="1" i="0" u="none" strike="noStrike">
                          <a:solidFill>
                            <a:schemeClr val="tx1"/>
                          </a:solidFill>
                          <a:effectLst/>
                          <a:latin typeface="+mn-lt"/>
                        </a:rPr>
                        <a:t>Commodity + IRF</a:t>
                      </a:r>
                    </a:p>
                  </a:txBody>
                  <a:tcPr marL="45720" marR="45720" marT="0" marB="0" anchor="ctr"/>
                </a:tc>
                <a:tc>
                  <a:txBody>
                    <a:bodyPr/>
                    <a:lstStyle/>
                    <a:p>
                      <a:pPr algn="l" fontAlgn="b"/>
                      <a:endParaRPr lang="en-US" sz="1600" b="0" i="0" u="none" strike="noStrike">
                        <a:solidFill>
                          <a:schemeClr val="tx1"/>
                        </a:solidFill>
                        <a:effectLst/>
                        <a:latin typeface="+mn-lt"/>
                      </a:endParaRPr>
                    </a:p>
                  </a:txBody>
                  <a:tcPr marL="45720" marR="45720" marT="0" marB="0" anchor="ctr"/>
                </a:tc>
                <a:tc>
                  <a:txBody>
                    <a:bodyPr/>
                    <a:lstStyle/>
                    <a:p>
                      <a:pPr algn="l" fontAlgn="b"/>
                      <a:endParaRPr lang="en-US" sz="1600" b="0" i="0" u="none" strike="noStrike">
                        <a:solidFill>
                          <a:schemeClr val="tx1"/>
                        </a:solidFill>
                        <a:effectLst/>
                        <a:latin typeface="+mn-lt"/>
                      </a:endParaRPr>
                    </a:p>
                  </a:txBody>
                  <a:tcPr marL="45720" marR="45720" marT="0" marB="0" anchor="ctr"/>
                </a:tc>
                <a:tc>
                  <a:txBody>
                    <a:bodyPr/>
                    <a:lstStyle/>
                    <a:p>
                      <a:pPr algn="l" fontAlgn="b"/>
                      <a:endParaRPr lang="en-US" sz="1600" b="0" i="0" u="none" strike="noStrike">
                        <a:solidFill>
                          <a:schemeClr val="tx1"/>
                        </a:solidFill>
                        <a:effectLst/>
                        <a:latin typeface="+mn-lt"/>
                      </a:endParaRPr>
                    </a:p>
                  </a:txBody>
                  <a:tcPr marL="45720" marR="45720" marT="0" marB="0" anchor="ctr"/>
                </a:tc>
                <a:tc>
                  <a:txBody>
                    <a:bodyPr/>
                    <a:lstStyle/>
                    <a:p>
                      <a:pPr algn="l" fontAlgn="b"/>
                      <a:endParaRPr lang="en-US" sz="1600" b="0" i="0" u="none" strike="noStrike">
                        <a:solidFill>
                          <a:schemeClr val="tx1"/>
                        </a:solidFill>
                        <a:effectLst/>
                        <a:latin typeface="+mn-lt"/>
                      </a:endParaRPr>
                    </a:p>
                  </a:txBody>
                  <a:tcPr marL="45720" marR="45720" marT="0" marB="0" anchor="ctr"/>
                </a:tc>
                <a:tc>
                  <a:txBody>
                    <a:bodyPr/>
                    <a:lstStyle/>
                    <a:p>
                      <a:pPr algn="l" fontAlgn="b"/>
                      <a:endParaRPr lang="en-US" sz="1600" b="0" i="0" u="none" strike="noStrike">
                        <a:solidFill>
                          <a:schemeClr val="tx1"/>
                        </a:solidFill>
                        <a:effectLst/>
                        <a:latin typeface="+mn-lt"/>
                      </a:endParaRPr>
                    </a:p>
                  </a:txBody>
                  <a:tcPr marL="45720" marR="45720" marT="0" marB="0" anchor="ctr"/>
                </a:tc>
                <a:tc>
                  <a:txBody>
                    <a:bodyPr/>
                    <a:lstStyle/>
                    <a:p>
                      <a:pPr algn="l" fontAlgn="b"/>
                      <a:endParaRPr lang="en-US" sz="1600" b="0" i="0" u="none" strike="noStrike">
                        <a:solidFill>
                          <a:schemeClr val="tx1"/>
                        </a:solidFill>
                        <a:effectLst/>
                        <a:latin typeface="+mn-lt"/>
                      </a:endParaRPr>
                    </a:p>
                  </a:txBody>
                  <a:tcPr marL="45720" marR="45720" marT="0" marB="0" anchor="ctr"/>
                </a:tc>
                <a:extLst>
                  <a:ext uri="{0D108BD9-81ED-4DB2-BD59-A6C34878D82A}">
                    <a16:rowId xmlns:a16="http://schemas.microsoft.com/office/drawing/2014/main" val="561660830"/>
                  </a:ext>
                </a:extLst>
              </a:tr>
              <a:tr h="370840">
                <a:tc>
                  <a:txBody>
                    <a:bodyPr/>
                    <a:lstStyle/>
                    <a:p>
                      <a:pPr algn="l" fontAlgn="b"/>
                      <a:r>
                        <a:rPr lang="en-US" sz="1600" b="0" i="0" u="none" strike="noStrike">
                          <a:solidFill>
                            <a:schemeClr val="tx1"/>
                          </a:solidFill>
                          <a:effectLst/>
                          <a:latin typeface="+mn-lt"/>
                        </a:rPr>
                        <a:t>Maintain Reliability</a:t>
                      </a:r>
                    </a:p>
                  </a:txBody>
                  <a:tcPr marL="45720" marR="45720" marT="0" marB="0" anchor="ctr"/>
                </a:tc>
                <a:tc>
                  <a:txBody>
                    <a:bodyPr/>
                    <a:lstStyle/>
                    <a:p>
                      <a:pPr marL="0" marR="0" algn="r">
                        <a:lnSpc>
                          <a:spcPct val="110000"/>
                        </a:lnSpc>
                        <a:spcBef>
                          <a:spcPts val="0"/>
                        </a:spcBef>
                        <a:spcAft>
                          <a:spcPts val="0"/>
                        </a:spcAft>
                      </a:pPr>
                      <a:r>
                        <a:rPr lang="en-US" sz="1600" b="0">
                          <a:solidFill>
                            <a:schemeClr val="tx2"/>
                          </a:solidFill>
                          <a:effectLst/>
                          <a:latin typeface="+mn-lt"/>
                          <a:ea typeface="Times New Roman" panose="02020603050405020304" pitchFamily="18" charset="0"/>
                          <a:cs typeface="Arial" panose="020B0604020202020204" pitchFamily="34" charset="0"/>
                        </a:rPr>
                        <a:t>$8.98</a:t>
                      </a:r>
                      <a:endParaRPr lang="en-US" sz="1600" b="0">
                        <a:solidFill>
                          <a:schemeClr val="tx2"/>
                        </a:solidFill>
                        <a:effectLst/>
                        <a:latin typeface="+mn-lt"/>
                        <a:ea typeface="Times New Roman" panose="02020603050405020304" pitchFamily="18" charset="0"/>
                      </a:endParaRPr>
                    </a:p>
                  </a:txBody>
                  <a:tcPr marL="45720" marR="45720" marT="0" marB="0" anchor="ctr"/>
                </a:tc>
                <a:tc>
                  <a:txBody>
                    <a:bodyPr/>
                    <a:lstStyle/>
                    <a:p>
                      <a:pPr marL="0" marR="0" algn="r">
                        <a:lnSpc>
                          <a:spcPct val="110000"/>
                        </a:lnSpc>
                        <a:spcBef>
                          <a:spcPts val="0"/>
                        </a:spcBef>
                        <a:spcAft>
                          <a:spcPts val="0"/>
                        </a:spcAft>
                      </a:pPr>
                      <a:r>
                        <a:rPr lang="en-US" sz="1600" b="0">
                          <a:solidFill>
                            <a:schemeClr val="tx2"/>
                          </a:solidFill>
                          <a:effectLst/>
                          <a:latin typeface="+mn-lt"/>
                          <a:ea typeface="Times New Roman" panose="02020603050405020304" pitchFamily="18" charset="0"/>
                          <a:cs typeface="Arial" panose="020B0604020202020204" pitchFamily="34" charset="0"/>
                        </a:rPr>
                        <a:t>$6.45</a:t>
                      </a:r>
                      <a:endParaRPr lang="en-US" sz="1600" b="0">
                        <a:solidFill>
                          <a:schemeClr val="tx2"/>
                        </a:solidFill>
                        <a:effectLst/>
                        <a:latin typeface="+mn-lt"/>
                        <a:ea typeface="Times New Roman" panose="02020603050405020304" pitchFamily="18" charset="0"/>
                      </a:endParaRPr>
                    </a:p>
                  </a:txBody>
                  <a:tcPr marL="45720" marR="45720" marT="0" marB="0" anchor="ctr"/>
                </a:tc>
                <a:tc>
                  <a:txBody>
                    <a:bodyPr/>
                    <a:lstStyle/>
                    <a:p>
                      <a:pPr marL="0" marR="0" algn="r">
                        <a:lnSpc>
                          <a:spcPct val="110000"/>
                        </a:lnSpc>
                        <a:spcBef>
                          <a:spcPts val="0"/>
                        </a:spcBef>
                        <a:spcAft>
                          <a:spcPts val="0"/>
                        </a:spcAft>
                      </a:pPr>
                      <a:r>
                        <a:rPr lang="en-US" sz="1600" b="0">
                          <a:solidFill>
                            <a:schemeClr val="tx2"/>
                          </a:solidFill>
                          <a:effectLst/>
                          <a:latin typeface="+mn-lt"/>
                          <a:ea typeface="Times New Roman" panose="02020603050405020304" pitchFamily="18" charset="0"/>
                          <a:cs typeface="Arial" panose="020B0604020202020204" pitchFamily="34" charset="0"/>
                        </a:rPr>
                        <a:t>$7.51</a:t>
                      </a:r>
                      <a:endParaRPr lang="en-US" sz="1600" b="0">
                        <a:solidFill>
                          <a:schemeClr val="tx2"/>
                        </a:solidFill>
                        <a:effectLst/>
                        <a:latin typeface="+mn-lt"/>
                        <a:ea typeface="Times New Roman" panose="02020603050405020304" pitchFamily="18" charset="0"/>
                      </a:endParaRPr>
                    </a:p>
                  </a:txBody>
                  <a:tcPr marL="45720" marR="45720" marT="0" marB="0" anchor="ctr"/>
                </a:tc>
                <a:tc>
                  <a:txBody>
                    <a:bodyPr/>
                    <a:lstStyle/>
                    <a:p>
                      <a:pPr marL="0" marR="0" algn="r">
                        <a:lnSpc>
                          <a:spcPct val="110000"/>
                        </a:lnSpc>
                        <a:spcBef>
                          <a:spcPts val="0"/>
                        </a:spcBef>
                        <a:spcAft>
                          <a:spcPts val="0"/>
                        </a:spcAft>
                      </a:pPr>
                      <a:r>
                        <a:rPr lang="en-US" sz="1600" b="0">
                          <a:solidFill>
                            <a:schemeClr val="tx2"/>
                          </a:solidFill>
                          <a:effectLst/>
                          <a:latin typeface="+mn-lt"/>
                          <a:ea typeface="Times New Roman" panose="02020603050405020304" pitchFamily="18" charset="0"/>
                          <a:cs typeface="Arial" panose="020B0604020202020204" pitchFamily="34" charset="0"/>
                        </a:rPr>
                        <a:t>$8.74</a:t>
                      </a:r>
                      <a:endParaRPr lang="en-US" sz="1600" b="0">
                        <a:solidFill>
                          <a:schemeClr val="tx2"/>
                        </a:solidFill>
                        <a:effectLst/>
                        <a:latin typeface="+mn-lt"/>
                        <a:ea typeface="Times New Roman" panose="02020603050405020304" pitchFamily="18" charset="0"/>
                      </a:endParaRPr>
                    </a:p>
                  </a:txBody>
                  <a:tcPr marL="45720" marR="45720" marT="0" marB="0" anchor="ctr"/>
                </a:tc>
                <a:tc>
                  <a:txBody>
                    <a:bodyPr/>
                    <a:lstStyle/>
                    <a:p>
                      <a:pPr marL="0" marR="0" algn="r">
                        <a:lnSpc>
                          <a:spcPct val="110000"/>
                        </a:lnSpc>
                        <a:spcBef>
                          <a:spcPts val="0"/>
                        </a:spcBef>
                        <a:spcAft>
                          <a:spcPts val="0"/>
                        </a:spcAft>
                      </a:pPr>
                      <a:r>
                        <a:rPr lang="en-US" sz="1600" b="0">
                          <a:solidFill>
                            <a:schemeClr val="tx2"/>
                          </a:solidFill>
                          <a:effectLst/>
                          <a:latin typeface="+mn-lt"/>
                          <a:ea typeface="Times New Roman" panose="02020603050405020304" pitchFamily="18" charset="0"/>
                          <a:cs typeface="Arial" panose="020B0604020202020204" pitchFamily="34" charset="0"/>
                        </a:rPr>
                        <a:t>$9.35</a:t>
                      </a:r>
                      <a:endParaRPr lang="en-US" sz="1600" b="0">
                        <a:solidFill>
                          <a:schemeClr val="tx2"/>
                        </a:solidFill>
                        <a:effectLst/>
                        <a:latin typeface="+mn-lt"/>
                        <a:ea typeface="Times New Roman" panose="02020603050405020304" pitchFamily="18" charset="0"/>
                      </a:endParaRPr>
                    </a:p>
                  </a:txBody>
                  <a:tcPr marL="45720" marR="45720" marT="0" marB="0" anchor="ctr"/>
                </a:tc>
                <a:tc>
                  <a:txBody>
                    <a:bodyPr/>
                    <a:lstStyle/>
                    <a:p>
                      <a:pPr marL="0" marR="0" algn="r">
                        <a:lnSpc>
                          <a:spcPct val="110000"/>
                        </a:lnSpc>
                        <a:spcBef>
                          <a:spcPts val="0"/>
                        </a:spcBef>
                        <a:spcAft>
                          <a:spcPts val="0"/>
                        </a:spcAft>
                      </a:pPr>
                      <a:r>
                        <a:rPr lang="en-US" sz="1600" b="0">
                          <a:solidFill>
                            <a:schemeClr val="tx2"/>
                          </a:solidFill>
                          <a:effectLst/>
                          <a:latin typeface="+mn-lt"/>
                          <a:ea typeface="Times New Roman" panose="02020603050405020304" pitchFamily="18" charset="0"/>
                          <a:cs typeface="Arial" panose="020B0604020202020204" pitchFamily="34" charset="0"/>
                        </a:rPr>
                        <a:t>$10.00</a:t>
                      </a:r>
                      <a:endParaRPr lang="en-US" sz="1600" b="0">
                        <a:solidFill>
                          <a:schemeClr val="tx2"/>
                        </a:solidFill>
                        <a:effectLst/>
                        <a:latin typeface="+mn-lt"/>
                        <a:ea typeface="Times New Roman" panose="02020603050405020304" pitchFamily="18" charset="0"/>
                      </a:endParaRPr>
                    </a:p>
                  </a:txBody>
                  <a:tcPr marL="45720" marR="45720" marT="0" marB="0" anchor="ctr"/>
                </a:tc>
                <a:extLst>
                  <a:ext uri="{0D108BD9-81ED-4DB2-BD59-A6C34878D82A}">
                    <a16:rowId xmlns:a16="http://schemas.microsoft.com/office/drawing/2014/main" val="989312338"/>
                  </a:ext>
                </a:extLst>
              </a:tr>
              <a:tr h="370840">
                <a:tc>
                  <a:txBody>
                    <a:bodyPr/>
                    <a:lstStyle/>
                    <a:p>
                      <a:pPr algn="l" fontAlgn="b"/>
                      <a:r>
                        <a:rPr lang="en-US" sz="1600" b="0" i="0" u="none" strike="noStrike">
                          <a:solidFill>
                            <a:schemeClr val="tx1"/>
                          </a:solidFill>
                          <a:effectLst/>
                          <a:latin typeface="+mn-lt"/>
                        </a:rPr>
                        <a:t>Decrease Reliability</a:t>
                      </a:r>
                    </a:p>
                  </a:txBody>
                  <a:tcPr marL="45720" marR="45720" marT="0" marB="0" anchor="ctr"/>
                </a:tc>
                <a:tc>
                  <a:txBody>
                    <a:bodyPr/>
                    <a:lstStyle/>
                    <a:p>
                      <a:pPr marL="0" marR="0" algn="r">
                        <a:lnSpc>
                          <a:spcPct val="110000"/>
                        </a:lnSpc>
                        <a:spcBef>
                          <a:spcPts val="0"/>
                        </a:spcBef>
                        <a:spcAft>
                          <a:spcPts val="0"/>
                        </a:spcAft>
                      </a:pPr>
                      <a:r>
                        <a:rPr lang="en-US" sz="1600" b="0">
                          <a:solidFill>
                            <a:schemeClr val="tx2"/>
                          </a:solidFill>
                          <a:effectLst/>
                          <a:latin typeface="+mn-lt"/>
                          <a:ea typeface="Times New Roman" panose="02020603050405020304" pitchFamily="18" charset="0"/>
                          <a:cs typeface="Arial" panose="020B0604020202020204" pitchFamily="34" charset="0"/>
                        </a:rPr>
                        <a:t>$8.98</a:t>
                      </a:r>
                      <a:endParaRPr lang="en-US" sz="1600" b="0">
                        <a:solidFill>
                          <a:schemeClr val="tx2"/>
                        </a:solidFill>
                        <a:effectLst/>
                        <a:latin typeface="+mn-lt"/>
                        <a:ea typeface="Times New Roman" panose="02020603050405020304" pitchFamily="18" charset="0"/>
                      </a:endParaRPr>
                    </a:p>
                  </a:txBody>
                  <a:tcPr marL="45720" marR="45720" marT="0" marB="0" anchor="ctr"/>
                </a:tc>
                <a:tc>
                  <a:txBody>
                    <a:bodyPr/>
                    <a:lstStyle/>
                    <a:p>
                      <a:pPr marL="0" marR="0" algn="r">
                        <a:lnSpc>
                          <a:spcPct val="110000"/>
                        </a:lnSpc>
                        <a:spcBef>
                          <a:spcPts val="0"/>
                        </a:spcBef>
                        <a:spcAft>
                          <a:spcPts val="0"/>
                        </a:spcAft>
                      </a:pPr>
                      <a:r>
                        <a:rPr lang="en-US" sz="1600" b="0">
                          <a:solidFill>
                            <a:schemeClr val="tx2"/>
                          </a:solidFill>
                          <a:effectLst/>
                          <a:latin typeface="+mn-lt"/>
                          <a:ea typeface="Times New Roman" panose="02020603050405020304" pitchFamily="18" charset="0"/>
                          <a:cs typeface="Arial" panose="020B0604020202020204" pitchFamily="34" charset="0"/>
                        </a:rPr>
                        <a:t>$2.88</a:t>
                      </a:r>
                      <a:endParaRPr lang="en-US" sz="1600" b="0">
                        <a:solidFill>
                          <a:schemeClr val="tx2"/>
                        </a:solidFill>
                        <a:effectLst/>
                        <a:latin typeface="+mn-lt"/>
                        <a:ea typeface="Times New Roman" panose="02020603050405020304" pitchFamily="18" charset="0"/>
                      </a:endParaRPr>
                    </a:p>
                  </a:txBody>
                  <a:tcPr marL="45720" marR="45720" marT="0" marB="0" anchor="ctr"/>
                </a:tc>
                <a:tc>
                  <a:txBody>
                    <a:bodyPr/>
                    <a:lstStyle/>
                    <a:p>
                      <a:pPr marL="0" marR="0" algn="r">
                        <a:lnSpc>
                          <a:spcPct val="110000"/>
                        </a:lnSpc>
                        <a:spcBef>
                          <a:spcPts val="0"/>
                        </a:spcBef>
                        <a:spcAft>
                          <a:spcPts val="0"/>
                        </a:spcAft>
                      </a:pPr>
                      <a:r>
                        <a:rPr lang="en-US" sz="1600" b="0">
                          <a:solidFill>
                            <a:schemeClr val="tx2"/>
                          </a:solidFill>
                          <a:effectLst/>
                          <a:latin typeface="+mn-lt"/>
                          <a:ea typeface="Times New Roman" panose="02020603050405020304" pitchFamily="18" charset="0"/>
                          <a:cs typeface="Arial" panose="020B0604020202020204" pitchFamily="34" charset="0"/>
                        </a:rPr>
                        <a:t>$3.36</a:t>
                      </a:r>
                      <a:endParaRPr lang="en-US" sz="1600" b="0">
                        <a:solidFill>
                          <a:schemeClr val="tx2"/>
                        </a:solidFill>
                        <a:effectLst/>
                        <a:latin typeface="+mn-lt"/>
                        <a:ea typeface="Times New Roman" panose="02020603050405020304" pitchFamily="18" charset="0"/>
                      </a:endParaRPr>
                    </a:p>
                  </a:txBody>
                  <a:tcPr marL="45720" marR="45720" marT="0" marB="0" anchor="ctr"/>
                </a:tc>
                <a:tc>
                  <a:txBody>
                    <a:bodyPr/>
                    <a:lstStyle/>
                    <a:p>
                      <a:pPr marL="0" marR="0" algn="r">
                        <a:lnSpc>
                          <a:spcPct val="110000"/>
                        </a:lnSpc>
                        <a:spcBef>
                          <a:spcPts val="0"/>
                        </a:spcBef>
                        <a:spcAft>
                          <a:spcPts val="0"/>
                        </a:spcAft>
                      </a:pPr>
                      <a:r>
                        <a:rPr lang="en-US" sz="1600" b="0">
                          <a:solidFill>
                            <a:schemeClr val="tx2"/>
                          </a:solidFill>
                          <a:effectLst/>
                          <a:latin typeface="+mn-lt"/>
                          <a:ea typeface="Times New Roman" panose="02020603050405020304" pitchFamily="18" charset="0"/>
                          <a:cs typeface="Arial" panose="020B0604020202020204" pitchFamily="34" charset="0"/>
                        </a:rPr>
                        <a:t>$3.92</a:t>
                      </a:r>
                      <a:endParaRPr lang="en-US" sz="1600" b="0">
                        <a:solidFill>
                          <a:schemeClr val="tx2"/>
                        </a:solidFill>
                        <a:effectLst/>
                        <a:latin typeface="+mn-lt"/>
                        <a:ea typeface="Times New Roman" panose="02020603050405020304" pitchFamily="18" charset="0"/>
                      </a:endParaRPr>
                    </a:p>
                  </a:txBody>
                  <a:tcPr marL="45720" marR="45720" marT="0" marB="0" anchor="ctr"/>
                </a:tc>
                <a:tc>
                  <a:txBody>
                    <a:bodyPr/>
                    <a:lstStyle/>
                    <a:p>
                      <a:pPr marL="0" marR="0" algn="r">
                        <a:lnSpc>
                          <a:spcPct val="110000"/>
                        </a:lnSpc>
                        <a:spcBef>
                          <a:spcPts val="0"/>
                        </a:spcBef>
                        <a:spcAft>
                          <a:spcPts val="0"/>
                        </a:spcAft>
                      </a:pPr>
                      <a:r>
                        <a:rPr lang="en-US" sz="1600" b="0">
                          <a:solidFill>
                            <a:schemeClr val="tx2"/>
                          </a:solidFill>
                          <a:effectLst/>
                          <a:latin typeface="+mn-lt"/>
                          <a:ea typeface="Times New Roman" panose="02020603050405020304" pitchFamily="18" charset="0"/>
                          <a:cs typeface="Arial" panose="020B0604020202020204" pitchFamily="34" charset="0"/>
                        </a:rPr>
                        <a:t>$4.20</a:t>
                      </a:r>
                      <a:endParaRPr lang="en-US" sz="1600" b="0">
                        <a:solidFill>
                          <a:schemeClr val="tx2"/>
                        </a:solidFill>
                        <a:effectLst/>
                        <a:latin typeface="+mn-lt"/>
                        <a:ea typeface="Times New Roman" panose="02020603050405020304" pitchFamily="18" charset="0"/>
                      </a:endParaRPr>
                    </a:p>
                  </a:txBody>
                  <a:tcPr marL="45720" marR="45720" marT="0" marB="0" anchor="ctr"/>
                </a:tc>
                <a:tc>
                  <a:txBody>
                    <a:bodyPr/>
                    <a:lstStyle/>
                    <a:p>
                      <a:pPr marL="0" marR="0" algn="r">
                        <a:lnSpc>
                          <a:spcPct val="110000"/>
                        </a:lnSpc>
                        <a:spcBef>
                          <a:spcPts val="0"/>
                        </a:spcBef>
                        <a:spcAft>
                          <a:spcPts val="0"/>
                        </a:spcAft>
                      </a:pPr>
                      <a:r>
                        <a:rPr lang="en-US" sz="1600" b="0">
                          <a:solidFill>
                            <a:schemeClr val="tx2"/>
                          </a:solidFill>
                          <a:effectLst/>
                          <a:latin typeface="+mn-lt"/>
                          <a:ea typeface="Times New Roman" panose="02020603050405020304" pitchFamily="18" charset="0"/>
                          <a:cs typeface="Arial" panose="020B0604020202020204" pitchFamily="34" charset="0"/>
                        </a:rPr>
                        <a:t>$4.50</a:t>
                      </a:r>
                      <a:endParaRPr lang="en-US" sz="1600" b="0">
                        <a:solidFill>
                          <a:schemeClr val="tx2"/>
                        </a:solidFill>
                        <a:effectLst/>
                        <a:latin typeface="+mn-lt"/>
                        <a:ea typeface="Times New Roman" panose="02020603050405020304" pitchFamily="18" charset="0"/>
                      </a:endParaRPr>
                    </a:p>
                  </a:txBody>
                  <a:tcPr marL="45720" marR="45720" marT="0" marB="0" anchor="ctr"/>
                </a:tc>
                <a:extLst>
                  <a:ext uri="{0D108BD9-81ED-4DB2-BD59-A6C34878D82A}">
                    <a16:rowId xmlns:a16="http://schemas.microsoft.com/office/drawing/2014/main" val="4263641091"/>
                  </a:ext>
                </a:extLst>
              </a:tr>
            </a:tbl>
          </a:graphicData>
        </a:graphic>
      </p:graphicFrame>
    </p:spTree>
    <p:extLst>
      <p:ext uri="{BB962C8B-B14F-4D97-AF65-F5344CB8AC3E}">
        <p14:creationId xmlns:p14="http://schemas.microsoft.com/office/powerpoint/2010/main" val="13658891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7800F-FE7E-472C-A32B-704ACFAB8F7C}"/>
              </a:ext>
            </a:extLst>
          </p:cNvPr>
          <p:cNvSpPr>
            <a:spLocks noGrp="1"/>
          </p:cNvSpPr>
          <p:nvPr>
            <p:ph type="title"/>
          </p:nvPr>
        </p:nvSpPr>
        <p:spPr/>
        <p:txBody>
          <a:bodyPr/>
          <a:lstStyle/>
          <a:p>
            <a:r>
              <a:rPr lang="en-US"/>
              <a:t>Changes to North Coast Ag Rate</a:t>
            </a:r>
          </a:p>
        </p:txBody>
      </p:sp>
      <p:sp>
        <p:nvSpPr>
          <p:cNvPr id="4" name="Slide Number Placeholder 3">
            <a:extLst>
              <a:ext uri="{FF2B5EF4-FFF2-40B4-BE49-F238E27FC236}">
                <a16:creationId xmlns:a16="http://schemas.microsoft.com/office/drawing/2014/main" id="{266E295D-D548-42D5-BC52-3D8C7585CF17}"/>
              </a:ext>
            </a:extLst>
          </p:cNvPr>
          <p:cNvSpPr>
            <a:spLocks noGrp="1"/>
          </p:cNvSpPr>
          <p:nvPr>
            <p:ph type="sldNum" sz="quarter" idx="10"/>
          </p:nvPr>
        </p:nvSpPr>
        <p:spPr/>
        <p:txBody>
          <a:bodyPr/>
          <a:lstStyle/>
          <a:p>
            <a:fld id="{F9A1070B-E53E-4F23-90CF-57ED1B7E60C0}" type="slidenum">
              <a:rPr lang="en-US" smtClean="0"/>
              <a:pPr/>
              <a:t>56</a:t>
            </a:fld>
            <a:endParaRPr lang="en-US"/>
          </a:p>
        </p:txBody>
      </p:sp>
      <p:sp>
        <p:nvSpPr>
          <p:cNvPr id="5" name="Content Placeholder 4">
            <a:extLst>
              <a:ext uri="{FF2B5EF4-FFF2-40B4-BE49-F238E27FC236}">
                <a16:creationId xmlns:a16="http://schemas.microsoft.com/office/drawing/2014/main" id="{4BA29541-010E-46BB-9472-2D30884CF470}"/>
              </a:ext>
            </a:extLst>
          </p:cNvPr>
          <p:cNvSpPr>
            <a:spLocks noGrp="1"/>
          </p:cNvSpPr>
          <p:nvPr>
            <p:ph idx="1"/>
          </p:nvPr>
        </p:nvSpPr>
        <p:spPr/>
        <p:txBody>
          <a:bodyPr/>
          <a:lstStyle/>
          <a:p>
            <a:r>
              <a:rPr lang="en-US"/>
              <a:t>North Coast Ag rates are decreasing from current due to:</a:t>
            </a:r>
          </a:p>
          <a:p>
            <a:pPr lvl="1"/>
            <a:r>
              <a:rPr lang="en-US"/>
              <a:t>Reduction in annual use (27,000 </a:t>
            </a:r>
            <a:r>
              <a:rPr lang="en-US" err="1"/>
              <a:t>hcf</a:t>
            </a:r>
            <a:r>
              <a:rPr lang="en-US"/>
              <a:t> vs. 9,700 </a:t>
            </a:r>
            <a:r>
              <a:rPr lang="en-US" err="1"/>
              <a:t>hcf</a:t>
            </a:r>
            <a:r>
              <a:rPr lang="en-US"/>
              <a:t>)</a:t>
            </a:r>
          </a:p>
          <a:p>
            <a:pPr lvl="1"/>
            <a:r>
              <a:rPr lang="en-US"/>
              <a:t>Decreased peaking (1.83 vs. 1.78)</a:t>
            </a:r>
          </a:p>
          <a:p>
            <a:pPr lvl="1"/>
            <a:r>
              <a:rPr lang="en-US"/>
              <a:t>Proposed methodology for IRF allocation (based on asset benefit vs. capacity)</a:t>
            </a:r>
          </a:p>
          <a:p>
            <a:r>
              <a:rPr lang="en-US"/>
              <a:t>Better asset data was available for this study, so methodology can be refined based on asset benefit</a:t>
            </a:r>
          </a:p>
        </p:txBody>
      </p:sp>
    </p:spTree>
    <p:extLst>
      <p:ext uri="{BB962C8B-B14F-4D97-AF65-F5344CB8AC3E}">
        <p14:creationId xmlns:p14="http://schemas.microsoft.com/office/powerpoint/2010/main" val="27513700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968EF-ABDA-4202-B298-4D0B80824951}"/>
              </a:ext>
            </a:extLst>
          </p:cNvPr>
          <p:cNvSpPr>
            <a:spLocks noGrp="1"/>
          </p:cNvSpPr>
          <p:nvPr>
            <p:ph type="title"/>
          </p:nvPr>
        </p:nvSpPr>
        <p:spPr/>
        <p:txBody>
          <a:bodyPr/>
          <a:lstStyle/>
          <a:p>
            <a:r>
              <a:rPr lang="en-US" dirty="0"/>
              <a:t>Steps Conducted</a:t>
            </a:r>
          </a:p>
        </p:txBody>
      </p:sp>
      <p:sp>
        <p:nvSpPr>
          <p:cNvPr id="3" name="Content Placeholder 2">
            <a:extLst>
              <a:ext uri="{FF2B5EF4-FFF2-40B4-BE49-F238E27FC236}">
                <a16:creationId xmlns:a16="http://schemas.microsoft.com/office/drawing/2014/main" id="{198C75DE-38BB-4F9C-9062-E385453E582F}"/>
              </a:ext>
            </a:extLst>
          </p:cNvPr>
          <p:cNvSpPr>
            <a:spLocks noGrp="1"/>
          </p:cNvSpPr>
          <p:nvPr>
            <p:ph idx="1"/>
          </p:nvPr>
        </p:nvSpPr>
        <p:spPr/>
        <p:txBody>
          <a:bodyPr vert="horz" lIns="0" tIns="0" rIns="0" bIns="0" numCol="2" rtlCol="0" anchor="t">
            <a:normAutofit/>
          </a:bodyPr>
          <a:lstStyle/>
          <a:p>
            <a:pPr marL="227965" indent="-227965"/>
            <a:r>
              <a:rPr lang="en-US"/>
              <a:t>Policy objective workshop</a:t>
            </a:r>
          </a:p>
          <a:p>
            <a:pPr marL="227965" indent="-227965"/>
            <a:r>
              <a:rPr lang="en-US"/>
              <a:t>Inside/outside surcharge</a:t>
            </a:r>
            <a:endParaRPr lang="en-US">
              <a:cs typeface="Arial"/>
            </a:endParaRPr>
          </a:p>
          <a:p>
            <a:pPr marL="227965" indent="-227965"/>
            <a:r>
              <a:rPr lang="en-US"/>
              <a:t>Wholesale water transfer charge</a:t>
            </a:r>
            <a:endParaRPr lang="en-US">
              <a:cs typeface="Arial"/>
            </a:endParaRPr>
          </a:p>
          <a:p>
            <a:pPr marL="227965" indent="-227965"/>
            <a:r>
              <a:rPr lang="en-US"/>
              <a:t>Elevation surcharge</a:t>
            </a:r>
            <a:endParaRPr lang="en-US">
              <a:cs typeface="Arial"/>
            </a:endParaRPr>
          </a:p>
          <a:p>
            <a:pPr marL="227965" indent="-227965"/>
            <a:r>
              <a:rPr lang="en-US"/>
              <a:t>Rate structure options</a:t>
            </a:r>
            <a:endParaRPr lang="en-US">
              <a:cs typeface="Arial"/>
            </a:endParaRPr>
          </a:p>
          <a:p>
            <a:pPr marL="227965" indent="-227965"/>
            <a:r>
              <a:rPr lang="en-US"/>
              <a:t>Infrastructure reinvestment fee options</a:t>
            </a:r>
            <a:endParaRPr lang="en-US">
              <a:cs typeface="Arial"/>
            </a:endParaRPr>
          </a:p>
          <a:p>
            <a:pPr marL="227965" indent="-227965"/>
            <a:r>
              <a:rPr lang="en-US"/>
              <a:t>Detailed asset data analysis</a:t>
            </a:r>
            <a:endParaRPr lang="en-US">
              <a:cs typeface="Arial"/>
            </a:endParaRPr>
          </a:p>
          <a:p>
            <a:pPr marL="227965" indent="-227965"/>
            <a:r>
              <a:rPr lang="en-US"/>
              <a:t>System development charge</a:t>
            </a:r>
            <a:endParaRPr lang="en-US">
              <a:cs typeface="Arial"/>
            </a:endParaRPr>
          </a:p>
          <a:p>
            <a:pPr marL="227965" indent="-227965"/>
            <a:r>
              <a:rPr lang="en-US"/>
              <a:t>North Coast Agriculture rate options</a:t>
            </a:r>
            <a:endParaRPr lang="en-US">
              <a:cs typeface="Arial"/>
            </a:endParaRPr>
          </a:p>
          <a:p>
            <a:pPr marL="227965" indent="-227965"/>
            <a:r>
              <a:rPr lang="en-US"/>
              <a:t>Private fire capacity analysis</a:t>
            </a:r>
            <a:endParaRPr lang="en-US">
              <a:cs typeface="Arial"/>
            </a:endParaRPr>
          </a:p>
          <a:p>
            <a:pPr marL="227965" indent="-227965"/>
            <a:r>
              <a:rPr lang="en-US"/>
              <a:t>Drought rates</a:t>
            </a:r>
            <a:endParaRPr lang="en-US">
              <a:cs typeface="Arial"/>
            </a:endParaRPr>
          </a:p>
          <a:p>
            <a:pPr marL="227965" indent="-227965"/>
            <a:r>
              <a:rPr lang="en-US"/>
              <a:t>Customer panels</a:t>
            </a:r>
            <a:endParaRPr lang="en-US">
              <a:cs typeface="Arial"/>
            </a:endParaRPr>
          </a:p>
          <a:p>
            <a:pPr marL="685165" lvl="1" indent="-227965"/>
            <a:r>
              <a:rPr lang="en-US"/>
              <a:t>Rate structure preferences by customer class </a:t>
            </a:r>
            <a:endParaRPr lang="en-US">
              <a:cs typeface="Arial"/>
            </a:endParaRPr>
          </a:p>
          <a:p>
            <a:pPr marL="227965" indent="-227965"/>
            <a:endParaRPr lang="en-US">
              <a:solidFill>
                <a:srgbClr val="FF0000"/>
              </a:solidFill>
              <a:cs typeface="Arial"/>
            </a:endParaRPr>
          </a:p>
        </p:txBody>
      </p:sp>
      <p:sp>
        <p:nvSpPr>
          <p:cNvPr id="4" name="Slide Number Placeholder 3">
            <a:extLst>
              <a:ext uri="{FF2B5EF4-FFF2-40B4-BE49-F238E27FC236}">
                <a16:creationId xmlns:a16="http://schemas.microsoft.com/office/drawing/2014/main" id="{6A885386-D786-484E-A188-A328B0B8B14A}"/>
              </a:ext>
            </a:extLst>
          </p:cNvPr>
          <p:cNvSpPr>
            <a:spLocks noGrp="1"/>
          </p:cNvSpPr>
          <p:nvPr>
            <p:ph type="sldNum" sz="quarter" idx="10"/>
          </p:nvPr>
        </p:nvSpPr>
        <p:spPr/>
        <p:txBody>
          <a:bodyPr/>
          <a:lstStyle/>
          <a:p>
            <a:fld id="{F9A1070B-E53E-4F23-90CF-57ED1B7E60C0}" type="slidenum">
              <a:rPr lang="en-US" smtClean="0"/>
              <a:pPr/>
              <a:t>6</a:t>
            </a:fld>
            <a:endParaRPr lang="en-US"/>
          </a:p>
        </p:txBody>
      </p:sp>
    </p:spTree>
    <p:extLst>
      <p:ext uri="{BB962C8B-B14F-4D97-AF65-F5344CB8AC3E}">
        <p14:creationId xmlns:p14="http://schemas.microsoft.com/office/powerpoint/2010/main" val="1300371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Rate Study Process</a:t>
            </a:r>
          </a:p>
        </p:txBody>
      </p:sp>
      <p:grpSp>
        <p:nvGrpSpPr>
          <p:cNvPr id="3" name="Group 2">
            <a:extLst>
              <a:ext uri="{FF2B5EF4-FFF2-40B4-BE49-F238E27FC236}">
                <a16:creationId xmlns:a16="http://schemas.microsoft.com/office/drawing/2014/main" id="{4E85E44B-C4FB-4295-BD56-5FD106064F3F}"/>
              </a:ext>
            </a:extLst>
          </p:cNvPr>
          <p:cNvGrpSpPr/>
          <p:nvPr/>
        </p:nvGrpSpPr>
        <p:grpSpPr>
          <a:xfrm>
            <a:off x="1134285" y="1337401"/>
            <a:ext cx="9916801" cy="5520599"/>
            <a:chOff x="2075440" y="1600201"/>
            <a:chExt cx="8287761" cy="4731493"/>
          </a:xfrm>
        </p:grpSpPr>
        <p:sp>
          <p:nvSpPr>
            <p:cNvPr id="10" name="Shape 9"/>
            <p:cNvSpPr/>
            <p:nvPr/>
          </p:nvSpPr>
          <p:spPr>
            <a:xfrm>
              <a:off x="2075440" y="1600201"/>
              <a:ext cx="7851075" cy="4447967"/>
            </a:xfrm>
            <a:prstGeom prst="swooshArrow">
              <a:avLst>
                <a:gd name="adj1" fmla="val 25000"/>
                <a:gd name="adj2" fmla="val 25000"/>
              </a:avLst>
            </a:prstGeom>
            <a:solidFill>
              <a:schemeClr val="bg1">
                <a:lumMod val="85000"/>
              </a:schemeClr>
            </a:solidFill>
          </p:spPr>
          <p:style>
            <a:lnRef idx="0">
              <a:schemeClr val="dk1">
                <a:hueOff val="0"/>
                <a:satOff val="0"/>
                <a:lumOff val="0"/>
                <a:alphaOff val="0"/>
              </a:schemeClr>
            </a:lnRef>
            <a:fillRef idx="1">
              <a:scrgbClr r="0" g="0" b="0"/>
            </a:fillRef>
            <a:effectRef idx="0">
              <a:schemeClr val="dk1">
                <a:tint val="40000"/>
                <a:hueOff val="0"/>
                <a:satOff val="0"/>
                <a:lumOff val="0"/>
                <a:alphaOff val="0"/>
              </a:schemeClr>
            </a:effectRef>
            <a:fontRef idx="minor">
              <a:schemeClr val="dk1">
                <a:hueOff val="0"/>
                <a:satOff val="0"/>
                <a:lumOff val="0"/>
                <a:alphaOff val="0"/>
              </a:schemeClr>
            </a:fontRef>
          </p:style>
        </p:sp>
        <p:sp>
          <p:nvSpPr>
            <p:cNvPr id="11" name="Oval 10"/>
            <p:cNvSpPr/>
            <p:nvPr/>
          </p:nvSpPr>
          <p:spPr>
            <a:xfrm>
              <a:off x="2473903" y="5293695"/>
              <a:ext cx="199796" cy="199796"/>
            </a:xfrm>
            <a:prstGeom prst="ellipse">
              <a:avLst/>
            </a:prstGeom>
            <a:solidFill>
              <a:srgbClr val="3DCCD5"/>
            </a:solidFill>
            <a:effectLst/>
          </p:spPr>
          <p:style>
            <a:lnRef idx="3">
              <a:schemeClr val="lt1"/>
            </a:lnRef>
            <a:fillRef idx="1">
              <a:schemeClr val="accent5"/>
            </a:fillRef>
            <a:effectRef idx="1">
              <a:schemeClr val="accent5"/>
            </a:effectRef>
            <a:fontRef idx="minor">
              <a:schemeClr val="dk1">
                <a:hueOff val="0"/>
                <a:satOff val="0"/>
                <a:lumOff val="0"/>
                <a:alphaOff val="0"/>
              </a:schemeClr>
            </a:fontRef>
          </p:style>
        </p:sp>
        <p:sp>
          <p:nvSpPr>
            <p:cNvPr id="12" name="Freeform 11"/>
            <p:cNvSpPr/>
            <p:nvPr/>
          </p:nvSpPr>
          <p:spPr>
            <a:xfrm>
              <a:off x="2693425" y="5271386"/>
              <a:ext cx="2172163" cy="1060308"/>
            </a:xfrm>
            <a:custGeom>
              <a:avLst/>
              <a:gdLst>
                <a:gd name="connsiteX0" fmla="*/ 0 w 2172163"/>
                <a:gd name="connsiteY0" fmla="*/ 0 h 1060308"/>
                <a:gd name="connsiteX1" fmla="*/ 2172163 w 2172163"/>
                <a:gd name="connsiteY1" fmla="*/ 0 h 1060308"/>
                <a:gd name="connsiteX2" fmla="*/ 2172163 w 2172163"/>
                <a:gd name="connsiteY2" fmla="*/ 1060308 h 1060308"/>
                <a:gd name="connsiteX3" fmla="*/ 0 w 2172163"/>
                <a:gd name="connsiteY3" fmla="*/ 1060308 h 1060308"/>
                <a:gd name="connsiteX4" fmla="*/ 0 w 2172163"/>
                <a:gd name="connsiteY4" fmla="*/ 0 h 10603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163" h="1060308">
                  <a:moveTo>
                    <a:pt x="0" y="0"/>
                  </a:moveTo>
                  <a:lnTo>
                    <a:pt x="2172163" y="0"/>
                  </a:lnTo>
                  <a:lnTo>
                    <a:pt x="2172163" y="1060308"/>
                  </a:lnTo>
                  <a:lnTo>
                    <a:pt x="0" y="106030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05868" tIns="0" rIns="0" bIns="0" numCol="1" spcCol="1270" anchor="t" anchorCtr="0">
              <a:noAutofit/>
            </a:bodyPr>
            <a:lstStyle/>
            <a:p>
              <a:pPr defTabSz="711200">
                <a:lnSpc>
                  <a:spcPct val="90000"/>
                </a:lnSpc>
                <a:spcBef>
                  <a:spcPct val="0"/>
                </a:spcBef>
                <a:spcAft>
                  <a:spcPct val="35000"/>
                </a:spcAft>
              </a:pPr>
              <a:r>
                <a:rPr lang="en-US" sz="1600" b="1"/>
                <a:t>Rate Setting Framework</a:t>
              </a:r>
            </a:p>
            <a:p>
              <a:pPr marL="114300" lvl="1" indent="-114300" defTabSz="622300">
                <a:lnSpc>
                  <a:spcPct val="90000"/>
                </a:lnSpc>
                <a:spcBef>
                  <a:spcPct val="0"/>
                </a:spcBef>
                <a:spcAft>
                  <a:spcPct val="15000"/>
                </a:spcAft>
                <a:buChar char="••"/>
              </a:pPr>
              <a:r>
                <a:rPr lang="en-US" sz="1400"/>
                <a:t>Financial goals and policies</a:t>
              </a:r>
            </a:p>
            <a:p>
              <a:pPr marL="114300" lvl="1" indent="-114300" defTabSz="622300">
                <a:lnSpc>
                  <a:spcPct val="90000"/>
                </a:lnSpc>
                <a:spcBef>
                  <a:spcPct val="0"/>
                </a:spcBef>
                <a:spcAft>
                  <a:spcPct val="15000"/>
                </a:spcAft>
                <a:buChar char="••"/>
              </a:pPr>
              <a:r>
                <a:rPr lang="en-US" sz="1400"/>
                <a:t>Pricing objectives</a:t>
              </a:r>
            </a:p>
          </p:txBody>
        </p:sp>
        <p:sp>
          <p:nvSpPr>
            <p:cNvPr id="13" name="Oval 12"/>
            <p:cNvSpPr/>
            <p:nvPr/>
          </p:nvSpPr>
          <p:spPr>
            <a:xfrm>
              <a:off x="3970073" y="3880221"/>
              <a:ext cx="347472" cy="347472"/>
            </a:xfrm>
            <a:prstGeom prst="ellipse">
              <a:avLst/>
            </a:prstGeom>
            <a:solidFill>
              <a:srgbClr val="3DCCD5"/>
            </a:solidFill>
            <a:effectLst/>
          </p:spPr>
          <p:style>
            <a:lnRef idx="3">
              <a:schemeClr val="lt1"/>
            </a:lnRef>
            <a:fillRef idx="1">
              <a:schemeClr val="accent5"/>
            </a:fillRef>
            <a:effectRef idx="1">
              <a:schemeClr val="accent5"/>
            </a:effectRef>
            <a:fontRef idx="minor">
              <a:schemeClr val="dk1">
                <a:hueOff val="0"/>
                <a:satOff val="0"/>
                <a:lumOff val="0"/>
                <a:alphaOff val="0"/>
              </a:schemeClr>
            </a:fontRef>
          </p:style>
        </p:sp>
        <p:sp>
          <p:nvSpPr>
            <p:cNvPr id="14" name="Freeform 13"/>
            <p:cNvSpPr/>
            <p:nvPr/>
          </p:nvSpPr>
          <p:spPr>
            <a:xfrm>
              <a:off x="6523200" y="2978894"/>
              <a:ext cx="1854220" cy="2385915"/>
            </a:xfrm>
            <a:custGeom>
              <a:avLst/>
              <a:gdLst>
                <a:gd name="connsiteX0" fmla="*/ 0 w 1981804"/>
                <a:gd name="connsiteY0" fmla="*/ 0 h 2385915"/>
                <a:gd name="connsiteX1" fmla="*/ 1981804 w 1981804"/>
                <a:gd name="connsiteY1" fmla="*/ 0 h 2385915"/>
                <a:gd name="connsiteX2" fmla="*/ 1981804 w 1981804"/>
                <a:gd name="connsiteY2" fmla="*/ 2385915 h 2385915"/>
                <a:gd name="connsiteX3" fmla="*/ 0 w 1981804"/>
                <a:gd name="connsiteY3" fmla="*/ 2385915 h 2385915"/>
                <a:gd name="connsiteX4" fmla="*/ 0 w 1981804"/>
                <a:gd name="connsiteY4" fmla="*/ 0 h 2385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1804" h="2385915">
                  <a:moveTo>
                    <a:pt x="0" y="0"/>
                  </a:moveTo>
                  <a:lnTo>
                    <a:pt x="1981804" y="0"/>
                  </a:lnTo>
                  <a:lnTo>
                    <a:pt x="1981804" y="2385915"/>
                  </a:lnTo>
                  <a:lnTo>
                    <a:pt x="0" y="238591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84118" tIns="0" rIns="0" bIns="0" numCol="1" spcCol="1270" anchor="t" anchorCtr="0">
              <a:noAutofit/>
            </a:bodyPr>
            <a:lstStyle/>
            <a:p>
              <a:pPr defTabSz="711200">
                <a:lnSpc>
                  <a:spcPct val="90000"/>
                </a:lnSpc>
                <a:spcBef>
                  <a:spcPct val="0"/>
                </a:spcBef>
                <a:spcAft>
                  <a:spcPct val="35000"/>
                </a:spcAft>
              </a:pPr>
              <a:r>
                <a:rPr lang="en-US" sz="1600" b="1"/>
                <a:t>Financial Plan Review</a:t>
              </a:r>
            </a:p>
            <a:p>
              <a:pPr marL="114300" lvl="1" indent="-114300" defTabSz="622300">
                <a:lnSpc>
                  <a:spcPct val="90000"/>
                </a:lnSpc>
                <a:spcBef>
                  <a:spcPct val="0"/>
                </a:spcBef>
                <a:spcAft>
                  <a:spcPct val="15000"/>
                </a:spcAft>
                <a:buChar char="••"/>
              </a:pPr>
              <a:r>
                <a:rPr lang="en-US" sz="1400"/>
                <a:t>Evaluation of CIP and financing options</a:t>
              </a:r>
            </a:p>
            <a:p>
              <a:pPr marL="114300" lvl="1" indent="-114300" defTabSz="622300">
                <a:lnSpc>
                  <a:spcPct val="90000"/>
                </a:lnSpc>
                <a:spcBef>
                  <a:spcPct val="0"/>
                </a:spcBef>
                <a:spcAft>
                  <a:spcPct val="15000"/>
                </a:spcAft>
                <a:buChar char="••"/>
              </a:pPr>
              <a:r>
                <a:rPr lang="en-US" sz="1400"/>
                <a:t>Cash flow analysis for financial sufficiency</a:t>
              </a:r>
            </a:p>
          </p:txBody>
        </p:sp>
        <p:sp>
          <p:nvSpPr>
            <p:cNvPr id="15" name="Oval 14"/>
            <p:cNvSpPr/>
            <p:nvPr/>
          </p:nvSpPr>
          <p:spPr>
            <a:xfrm>
              <a:off x="6043029" y="2978894"/>
              <a:ext cx="460400" cy="460400"/>
            </a:xfrm>
            <a:prstGeom prst="ellipse">
              <a:avLst/>
            </a:prstGeom>
            <a:solidFill>
              <a:srgbClr val="3DCCD5"/>
            </a:solidFill>
            <a:effectLst/>
          </p:spPr>
          <p:style>
            <a:lnRef idx="3">
              <a:schemeClr val="lt1"/>
            </a:lnRef>
            <a:fillRef idx="1">
              <a:schemeClr val="accent6"/>
            </a:fillRef>
            <a:effectRef idx="1">
              <a:schemeClr val="accent6"/>
            </a:effectRef>
            <a:fontRef idx="minor">
              <a:schemeClr val="dk1">
                <a:hueOff val="0"/>
                <a:satOff val="0"/>
                <a:lumOff val="0"/>
                <a:alphaOff val="0"/>
              </a:schemeClr>
            </a:fontRef>
          </p:style>
        </p:sp>
        <p:sp>
          <p:nvSpPr>
            <p:cNvPr id="16" name="Freeform 15"/>
            <p:cNvSpPr/>
            <p:nvPr/>
          </p:nvSpPr>
          <p:spPr>
            <a:xfrm>
              <a:off x="4281094" y="3880221"/>
              <a:ext cx="2021580" cy="2193243"/>
            </a:xfrm>
            <a:custGeom>
              <a:avLst/>
              <a:gdLst>
                <a:gd name="connsiteX0" fmla="*/ 0 w 2346960"/>
                <a:gd name="connsiteY0" fmla="*/ 0 h 2193243"/>
                <a:gd name="connsiteX1" fmla="*/ 2346960 w 2346960"/>
                <a:gd name="connsiteY1" fmla="*/ 0 h 2193243"/>
                <a:gd name="connsiteX2" fmla="*/ 2346960 w 2346960"/>
                <a:gd name="connsiteY2" fmla="*/ 2193243 h 2193243"/>
                <a:gd name="connsiteX3" fmla="*/ 0 w 2346960"/>
                <a:gd name="connsiteY3" fmla="*/ 2193243 h 2193243"/>
                <a:gd name="connsiteX4" fmla="*/ 0 w 2346960"/>
                <a:gd name="connsiteY4" fmla="*/ 0 h 21932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46960" h="2193243">
                  <a:moveTo>
                    <a:pt x="0" y="0"/>
                  </a:moveTo>
                  <a:lnTo>
                    <a:pt x="2346960" y="0"/>
                  </a:lnTo>
                  <a:lnTo>
                    <a:pt x="2346960" y="2193243"/>
                  </a:lnTo>
                  <a:lnTo>
                    <a:pt x="0" y="2193243"/>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43957" tIns="0" rIns="0" bIns="0" numCol="1" spcCol="1270" anchor="t" anchorCtr="0">
              <a:noAutofit/>
            </a:bodyPr>
            <a:lstStyle/>
            <a:p>
              <a:pPr defTabSz="711200">
                <a:lnSpc>
                  <a:spcPct val="90000"/>
                </a:lnSpc>
                <a:spcBef>
                  <a:spcPct val="0"/>
                </a:spcBef>
                <a:spcAft>
                  <a:spcPct val="35000"/>
                </a:spcAft>
              </a:pPr>
              <a:r>
                <a:rPr lang="en-US" sz="1600" b="1"/>
                <a:t>Cost of Service </a:t>
              </a:r>
              <a:br>
                <a:rPr lang="en-US" sz="1600" b="1"/>
              </a:br>
              <a:r>
                <a:rPr lang="en-US" sz="1600" b="1"/>
                <a:t>&amp; Rate Design</a:t>
              </a:r>
            </a:p>
            <a:p>
              <a:pPr marL="114300" lvl="1" indent="-114300" defTabSz="622300">
                <a:lnSpc>
                  <a:spcPct val="90000"/>
                </a:lnSpc>
                <a:spcBef>
                  <a:spcPct val="0"/>
                </a:spcBef>
                <a:spcAft>
                  <a:spcPct val="15000"/>
                </a:spcAft>
                <a:buChar char="••"/>
              </a:pPr>
              <a:r>
                <a:rPr lang="en-US" sz="1400"/>
                <a:t>Cost allocations</a:t>
              </a:r>
            </a:p>
            <a:p>
              <a:pPr marL="114300" lvl="1" indent="-114300" defTabSz="622300">
                <a:lnSpc>
                  <a:spcPct val="90000"/>
                </a:lnSpc>
                <a:spcBef>
                  <a:spcPct val="0"/>
                </a:spcBef>
                <a:spcAft>
                  <a:spcPct val="15000"/>
                </a:spcAft>
                <a:buChar char="••"/>
              </a:pPr>
              <a:r>
                <a:rPr lang="en-US" sz="1400"/>
                <a:t>Rate design</a:t>
              </a:r>
            </a:p>
            <a:p>
              <a:pPr marL="274320" lvl="2" indent="-91440" defTabSz="622300">
                <a:lnSpc>
                  <a:spcPct val="90000"/>
                </a:lnSpc>
                <a:spcBef>
                  <a:spcPct val="0"/>
                </a:spcBef>
                <a:spcAft>
                  <a:spcPct val="15000"/>
                </a:spcAft>
                <a:buFont typeface="Calibri" panose="020F0502020204030204" pitchFamily="34" charset="0"/>
                <a:buChar char="̶"/>
              </a:pPr>
              <a:r>
                <a:rPr lang="en-US" sz="1400"/>
                <a:t>Rate calculations</a:t>
              </a:r>
            </a:p>
            <a:p>
              <a:pPr marL="274320" lvl="2" indent="-91440" defTabSz="622300">
                <a:lnSpc>
                  <a:spcPct val="90000"/>
                </a:lnSpc>
                <a:spcBef>
                  <a:spcPct val="0"/>
                </a:spcBef>
                <a:spcAft>
                  <a:spcPct val="15000"/>
                </a:spcAft>
                <a:buFont typeface="Calibri" panose="020F0502020204030204" pitchFamily="34" charset="0"/>
                <a:buChar char="̶"/>
              </a:pPr>
              <a:r>
                <a:rPr lang="en-US" sz="1400"/>
                <a:t>Customer impact analyses</a:t>
              </a:r>
            </a:p>
          </p:txBody>
        </p:sp>
        <p:sp>
          <p:nvSpPr>
            <p:cNvPr id="17" name="Oval 16"/>
            <p:cNvSpPr/>
            <p:nvPr/>
          </p:nvSpPr>
          <p:spPr>
            <a:xfrm>
              <a:off x="8713233" y="2313361"/>
              <a:ext cx="616762" cy="616762"/>
            </a:xfrm>
            <a:prstGeom prst="ellipse">
              <a:avLst/>
            </a:prstGeom>
            <a:solidFill>
              <a:srgbClr val="3DCCD5"/>
            </a:solidFill>
            <a:effectLst>
              <a:glow rad="177800">
                <a:schemeClr val="bg1">
                  <a:alpha val="39000"/>
                </a:schemeClr>
              </a:glow>
            </a:effectLst>
          </p:spPr>
          <p:style>
            <a:lnRef idx="3">
              <a:schemeClr val="lt1"/>
            </a:lnRef>
            <a:fillRef idx="1">
              <a:schemeClr val="accent6"/>
            </a:fillRef>
            <a:effectRef idx="1">
              <a:schemeClr val="accent6"/>
            </a:effectRef>
            <a:fontRef idx="minor">
              <a:schemeClr val="dk1">
                <a:hueOff val="0"/>
                <a:satOff val="0"/>
                <a:lumOff val="0"/>
                <a:alphaOff val="0"/>
              </a:schemeClr>
            </a:fontRef>
          </p:style>
        </p:sp>
        <p:sp>
          <p:nvSpPr>
            <p:cNvPr id="18" name="Freeform 17"/>
            <p:cNvSpPr/>
            <p:nvPr/>
          </p:nvSpPr>
          <p:spPr>
            <a:xfrm>
              <a:off x="8377420" y="3119758"/>
              <a:ext cx="1985781" cy="2623923"/>
            </a:xfrm>
            <a:custGeom>
              <a:avLst/>
              <a:gdLst>
                <a:gd name="connsiteX0" fmla="*/ 0 w 1985781"/>
                <a:gd name="connsiteY0" fmla="*/ 0 h 2623923"/>
                <a:gd name="connsiteX1" fmla="*/ 1985781 w 1985781"/>
                <a:gd name="connsiteY1" fmla="*/ 0 h 2623923"/>
                <a:gd name="connsiteX2" fmla="*/ 1985781 w 1985781"/>
                <a:gd name="connsiteY2" fmla="*/ 2623923 h 2623923"/>
                <a:gd name="connsiteX3" fmla="*/ 0 w 1985781"/>
                <a:gd name="connsiteY3" fmla="*/ 2623923 h 2623923"/>
                <a:gd name="connsiteX4" fmla="*/ 0 w 1985781"/>
                <a:gd name="connsiteY4" fmla="*/ 0 h 26239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5781" h="2623923">
                  <a:moveTo>
                    <a:pt x="0" y="0"/>
                  </a:moveTo>
                  <a:lnTo>
                    <a:pt x="1985781" y="0"/>
                  </a:lnTo>
                  <a:lnTo>
                    <a:pt x="1985781" y="2623923"/>
                  </a:lnTo>
                  <a:lnTo>
                    <a:pt x="0" y="2623923"/>
                  </a:lnTo>
                  <a:lnTo>
                    <a:pt x="0" y="0"/>
                  </a:lnTo>
                  <a:close/>
                </a:path>
              </a:pathLst>
            </a:custGeom>
            <a:noFill/>
            <a:ln>
              <a:noFill/>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326810" tIns="0" rIns="0" bIns="0" numCol="1" spcCol="1270" anchor="t" anchorCtr="0">
              <a:noAutofit/>
            </a:bodyPr>
            <a:lstStyle/>
            <a:p>
              <a:pPr defTabSz="711200">
                <a:lnSpc>
                  <a:spcPct val="90000"/>
                </a:lnSpc>
                <a:spcBef>
                  <a:spcPct val="0"/>
                </a:spcBef>
                <a:spcAft>
                  <a:spcPct val="35000"/>
                </a:spcAft>
              </a:pPr>
              <a:r>
                <a:rPr lang="en-US" sz="1600" b="1"/>
                <a:t>Final Rate Adoption</a:t>
              </a:r>
            </a:p>
            <a:p>
              <a:pPr marL="114300" lvl="1" indent="-114300" defTabSz="622300">
                <a:lnSpc>
                  <a:spcPct val="90000"/>
                </a:lnSpc>
                <a:spcBef>
                  <a:spcPct val="0"/>
                </a:spcBef>
                <a:spcAft>
                  <a:spcPct val="15000"/>
                </a:spcAft>
                <a:buChar char="••"/>
              </a:pPr>
              <a:r>
                <a:rPr lang="en-US" sz="1400"/>
                <a:t>Report</a:t>
              </a:r>
            </a:p>
            <a:p>
              <a:pPr marL="114300" lvl="1" indent="-114300" defTabSz="622300">
                <a:lnSpc>
                  <a:spcPct val="90000"/>
                </a:lnSpc>
                <a:spcBef>
                  <a:spcPct val="0"/>
                </a:spcBef>
                <a:spcAft>
                  <a:spcPct val="15000"/>
                </a:spcAft>
                <a:buChar char="••"/>
              </a:pPr>
              <a:r>
                <a:rPr lang="en-US" sz="1400"/>
                <a:t>Prop 218 Notice</a:t>
              </a:r>
            </a:p>
            <a:p>
              <a:pPr marL="114300" lvl="1" indent="-114300" defTabSz="622300">
                <a:lnSpc>
                  <a:spcPct val="90000"/>
                </a:lnSpc>
                <a:spcBef>
                  <a:spcPct val="0"/>
                </a:spcBef>
                <a:spcAft>
                  <a:spcPct val="15000"/>
                </a:spcAft>
                <a:buChar char="••"/>
              </a:pPr>
              <a:r>
                <a:rPr lang="en-US" sz="1400"/>
                <a:t>Public Hearing</a:t>
              </a:r>
            </a:p>
          </p:txBody>
        </p:sp>
      </p:grpSp>
    </p:spTree>
    <p:extLst>
      <p:ext uri="{BB962C8B-B14F-4D97-AF65-F5344CB8AC3E}">
        <p14:creationId xmlns:p14="http://schemas.microsoft.com/office/powerpoint/2010/main" val="318655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2ED64AF-274A-4ECA-9E03-3B8DA8E96967}"/>
              </a:ext>
            </a:extLst>
          </p:cNvPr>
          <p:cNvSpPr>
            <a:spLocks noGrp="1"/>
          </p:cNvSpPr>
          <p:nvPr>
            <p:ph type="sldNum" sz="quarter" idx="10"/>
          </p:nvPr>
        </p:nvSpPr>
        <p:spPr/>
        <p:txBody>
          <a:bodyPr/>
          <a:lstStyle/>
          <a:p>
            <a:fld id="{0969892B-6FB2-445D-B6A4-8332FBFF141C}" type="slidenum">
              <a:rPr lang="en-US" smtClean="0"/>
              <a:pPr/>
              <a:t>8</a:t>
            </a:fld>
            <a:endParaRPr lang="en-US"/>
          </a:p>
        </p:txBody>
      </p:sp>
      <p:sp>
        <p:nvSpPr>
          <p:cNvPr id="3" name="Text Placeholder 2">
            <a:extLst>
              <a:ext uri="{FF2B5EF4-FFF2-40B4-BE49-F238E27FC236}">
                <a16:creationId xmlns:a16="http://schemas.microsoft.com/office/drawing/2014/main" id="{494F91EE-94CC-4277-91EB-ABD970FD8648}"/>
              </a:ext>
            </a:extLst>
          </p:cNvPr>
          <p:cNvSpPr>
            <a:spLocks noGrp="1"/>
          </p:cNvSpPr>
          <p:nvPr>
            <p:ph type="body" sz="quarter" idx="11"/>
          </p:nvPr>
        </p:nvSpPr>
        <p:spPr/>
        <p:txBody>
          <a:bodyPr>
            <a:normAutofit/>
          </a:bodyPr>
          <a:lstStyle/>
          <a:p>
            <a:r>
              <a:rPr lang="en-US" sz="7200"/>
              <a:t>Rate Setting </a:t>
            </a:r>
          </a:p>
          <a:p>
            <a:r>
              <a:rPr lang="en-US" sz="7200"/>
              <a:t>Framework</a:t>
            </a:r>
          </a:p>
        </p:txBody>
      </p:sp>
    </p:spTree>
    <p:extLst>
      <p:ext uri="{BB962C8B-B14F-4D97-AF65-F5344CB8AC3E}">
        <p14:creationId xmlns:p14="http://schemas.microsoft.com/office/powerpoint/2010/main" val="3342855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00291-EE72-4BC5-B430-0CE9B772E7F4}"/>
              </a:ext>
            </a:extLst>
          </p:cNvPr>
          <p:cNvSpPr>
            <a:spLocks noGrp="1"/>
          </p:cNvSpPr>
          <p:nvPr>
            <p:ph type="title"/>
          </p:nvPr>
        </p:nvSpPr>
        <p:spPr/>
        <p:txBody>
          <a:bodyPr/>
          <a:lstStyle/>
          <a:p>
            <a:r>
              <a:rPr lang="en-US" sz="3200"/>
              <a:t>Determining an Appropriate Rate Structure</a:t>
            </a:r>
          </a:p>
        </p:txBody>
      </p:sp>
      <p:sp>
        <p:nvSpPr>
          <p:cNvPr id="3" name="Content Placeholder 2">
            <a:extLst>
              <a:ext uri="{FF2B5EF4-FFF2-40B4-BE49-F238E27FC236}">
                <a16:creationId xmlns:a16="http://schemas.microsoft.com/office/drawing/2014/main" id="{F3A7A4CB-88EE-400A-8A84-940F13D42E1D}"/>
              </a:ext>
            </a:extLst>
          </p:cNvPr>
          <p:cNvSpPr>
            <a:spLocks noGrp="1"/>
          </p:cNvSpPr>
          <p:nvPr>
            <p:ph idx="1"/>
          </p:nvPr>
        </p:nvSpPr>
        <p:spPr/>
        <p:txBody>
          <a:bodyPr>
            <a:normAutofit/>
          </a:bodyPr>
          <a:lstStyle/>
          <a:p>
            <a:pPr marL="457200" indent="-457200">
              <a:buFont typeface="+mj-lt"/>
              <a:buAutoNum type="arabicPeriod"/>
            </a:pPr>
            <a:r>
              <a:rPr lang="en-US" sz="2800"/>
              <a:t>Determine goals and objectives of the agency</a:t>
            </a:r>
          </a:p>
          <a:p>
            <a:pPr lvl="1"/>
            <a:r>
              <a:rPr lang="en-US" sz="2400"/>
              <a:t>What do we want the rates to achieve?</a:t>
            </a:r>
          </a:p>
          <a:p>
            <a:pPr lvl="1"/>
            <a:endParaRPr lang="en-US" sz="2400"/>
          </a:p>
          <a:p>
            <a:pPr marL="457200" indent="-457200">
              <a:buFont typeface="+mj-lt"/>
              <a:buAutoNum type="arabicPeriod"/>
            </a:pPr>
            <a:r>
              <a:rPr lang="en-US" sz="2800"/>
              <a:t>Business case</a:t>
            </a:r>
          </a:p>
          <a:p>
            <a:pPr lvl="1"/>
            <a:r>
              <a:rPr lang="en-US" sz="2400"/>
              <a:t>Do the benefits outweigh the costs?</a:t>
            </a:r>
          </a:p>
          <a:p>
            <a:pPr lvl="1"/>
            <a:endParaRPr lang="en-US" sz="2400"/>
          </a:p>
          <a:p>
            <a:pPr marL="457200" indent="-457200">
              <a:buFont typeface="+mj-lt"/>
              <a:buAutoNum type="arabicPeriod"/>
            </a:pPr>
            <a:r>
              <a:rPr lang="en-US" sz="2800"/>
              <a:t>Customer impacts</a:t>
            </a:r>
          </a:p>
          <a:p>
            <a:pPr lvl="1"/>
            <a:r>
              <a:rPr lang="en-US" sz="2400"/>
              <a:t>To what degree are customer bills impacted?</a:t>
            </a:r>
          </a:p>
        </p:txBody>
      </p:sp>
      <p:sp>
        <p:nvSpPr>
          <p:cNvPr id="4" name="Slide Number Placeholder 3">
            <a:extLst>
              <a:ext uri="{FF2B5EF4-FFF2-40B4-BE49-F238E27FC236}">
                <a16:creationId xmlns:a16="http://schemas.microsoft.com/office/drawing/2014/main" id="{22EBC2FF-B8C1-4642-B907-8D4CC04B63C3}"/>
              </a:ext>
            </a:extLst>
          </p:cNvPr>
          <p:cNvSpPr>
            <a:spLocks noGrp="1"/>
          </p:cNvSpPr>
          <p:nvPr>
            <p:ph type="sldNum" sz="quarter" idx="10"/>
          </p:nvPr>
        </p:nvSpPr>
        <p:spPr/>
        <p:txBody>
          <a:bodyPr/>
          <a:lstStyle/>
          <a:p>
            <a:fld id="{F9A1070B-E53E-4F23-90CF-57ED1B7E60C0}" type="slidenum">
              <a:rPr lang="en-US" smtClean="0"/>
              <a:pPr/>
              <a:t>9</a:t>
            </a:fld>
            <a:endParaRPr lang="en-US"/>
          </a:p>
        </p:txBody>
      </p:sp>
    </p:spTree>
    <p:extLst>
      <p:ext uri="{BB962C8B-B14F-4D97-AF65-F5344CB8AC3E}">
        <p14:creationId xmlns:p14="http://schemas.microsoft.com/office/powerpoint/2010/main" val="790494945"/>
      </p:ext>
    </p:extLst>
  </p:cSld>
  <p:clrMapOvr>
    <a:masterClrMapping/>
  </p:clrMapOvr>
</p:sld>
</file>

<file path=ppt/theme/theme1.xml><?xml version="1.0" encoding="utf-8"?>
<a:theme xmlns:a="http://schemas.openxmlformats.org/drawingml/2006/main" name="Raftelis PowerPoint Template">
  <a:themeElements>
    <a:clrScheme name="Rafelis Colors">
      <a:dk1>
        <a:srgbClr val="023B40"/>
      </a:dk1>
      <a:lt1>
        <a:srgbClr val="F0F0F0"/>
      </a:lt1>
      <a:dk2>
        <a:srgbClr val="023B40"/>
      </a:dk2>
      <a:lt2>
        <a:srgbClr val="FEFFFF"/>
      </a:lt2>
      <a:accent1>
        <a:srgbClr val="3DCCD5"/>
      </a:accent1>
      <a:accent2>
        <a:srgbClr val="02A787"/>
      </a:accent2>
      <a:accent3>
        <a:srgbClr val="8ACEAF"/>
      </a:accent3>
      <a:accent4>
        <a:srgbClr val="F1564B"/>
      </a:accent4>
      <a:accent5>
        <a:srgbClr val="E08272"/>
      </a:accent5>
      <a:accent6>
        <a:srgbClr val="F7D342"/>
      </a:accent6>
      <a:hlink>
        <a:srgbClr val="3DCCD5"/>
      </a:hlink>
      <a:folHlink>
        <a:srgbClr val="6D8076"/>
      </a:folHlink>
    </a:clrScheme>
    <a:fontScheme name="Raftelis Fonts">
      <a:majorFont>
        <a:latin typeface="Georgia"/>
        <a:ea typeface=""/>
        <a:cs typeface=""/>
      </a:majorFont>
      <a:minorFont>
        <a:latin typeface="Arial"/>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solidFill>
        <a:ln>
          <a:noFill/>
        </a:ln>
        <a:effectLst>
          <a:outerShdw blurRad="38100" dist="12700" dir="5400000" algn="ctr" rotWithShape="0">
            <a:prstClr val="black">
              <a:alpha val="15000"/>
            </a:prstClr>
          </a:outerShdw>
        </a:effectLst>
      </a:spPr>
      <a:bodyPr wrap="square" lIns="0" tIns="0" rIns="0" bIns="0" rtlCol="0" anchor="t">
        <a:noAutofit/>
      </a:bodyPr>
      <a:lstStyle>
        <a:defPPr algn="ctr">
          <a:spcBef>
            <a:spcPts val="1000"/>
          </a:spcBef>
          <a:defRPr sz="14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36000" rIns="216000" bIns="36000" rtlCol="0">
        <a:spAutoFit/>
      </a:bodyPr>
      <a:lstStyle>
        <a:defPPr algn="l">
          <a:lnSpc>
            <a:spcPct val="130000"/>
          </a:lnSpc>
          <a:spcBef>
            <a:spcPts val="1000"/>
          </a:spcBef>
          <a:defRPr dirty="0"/>
        </a:defPPr>
      </a:lstStyle>
    </a:txDef>
  </a:objectDefaults>
  <a:extraClrSchemeLst/>
  <a:extLst>
    <a:ext uri="{05A4C25C-085E-4340-85A3-A5531E510DB2}">
      <thm15:themeFamily xmlns:thm15="http://schemas.microsoft.com/office/thememl/2012/main" name="B&amp;D-Powerpoint Template_16x9" id="{D6003E70-2833-4847-828A-A182BBF6C8FF}" vid="{85D7DE89-D8E2-D743-952C-ED1FA0F184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024A0AA9B96A4791801CC7108AB881" ma:contentTypeVersion="14" ma:contentTypeDescription="Create a new document." ma:contentTypeScope="" ma:versionID="b423df02454b011258e2689686adcd1c">
  <xsd:schema xmlns:xsd="http://www.w3.org/2001/XMLSchema" xmlns:xs="http://www.w3.org/2001/XMLSchema" xmlns:p="http://schemas.microsoft.com/office/2006/metadata/properties" xmlns:ns1="http://schemas.microsoft.com/sharepoint/v3" xmlns:ns2="7bf84f1e-a004-4563-9798-a0989ab702e2" xmlns:ns3="9db3acdc-9024-421a-86fb-dc74c805b941" targetNamespace="http://schemas.microsoft.com/office/2006/metadata/properties" ma:root="true" ma:fieldsID="5c22d69e622b2c0ae886b330fb0e96b6" ns1:_="" ns2:_="" ns3:_="">
    <xsd:import namespace="http://schemas.microsoft.com/sharepoint/v3"/>
    <xsd:import namespace="7bf84f1e-a004-4563-9798-a0989ab702e2"/>
    <xsd:import namespace="9db3acdc-9024-421a-86fb-dc74c805b94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3:SharedWithUsers" minOccurs="0"/>
                <xsd:element ref="ns3:SharedWithDetails" minOccurs="0"/>
                <xsd:element ref="ns2:MediaServiceAutoKeyPoints" minOccurs="0"/>
                <xsd:element ref="ns2:MediaServiceKeyPoints" minOccurs="0"/>
                <xsd:element ref="ns2:MediaServiceGenerationTime" minOccurs="0"/>
                <xsd:element ref="ns2:MediaServiceEventHashCode" minOccurs="0"/>
                <xsd:element ref="ns2:MediaServiceDateTaken" minOccurs="0"/>
                <xsd:element ref="ns2:MediaServiceLocation"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f84f1e-a004-4563-9798-a0989ab702e2"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db3acdc-9024-421a-86fb-dc74c805b94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1DA74A7-0A71-43D6-BCA5-24B07A34DC0F}">
  <ds:schemaRefs>
    <ds:schemaRef ds:uri="7bf84f1e-a004-4563-9798-a0989ab702e2"/>
    <ds:schemaRef ds:uri="9db3acdc-9024-421a-86fb-dc74c805b94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0478DA0-6B06-4186-8EE6-626C84D5EB0D}">
  <ds:schemaRefs>
    <ds:schemaRef ds:uri="http://schemas.microsoft.com/office/2006/documentManagement/types"/>
    <ds:schemaRef ds:uri="http://schemas.microsoft.com/sharepoint/v3"/>
    <ds:schemaRef ds:uri="http://purl.org/dc/elements/1.1/"/>
    <ds:schemaRef ds:uri="http://schemas.openxmlformats.org/package/2006/metadata/core-properties"/>
    <ds:schemaRef ds:uri="http://schemas.microsoft.com/office/infopath/2007/PartnerControls"/>
    <ds:schemaRef ds:uri="http://purl.org/dc/terms/"/>
    <ds:schemaRef ds:uri="9db3acdc-9024-421a-86fb-dc74c805b941"/>
    <ds:schemaRef ds:uri="7bf84f1e-a004-4563-9798-a0989ab702e2"/>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EC1C9290-9E60-4FB8-A3AC-3A6390F326E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131</TotalTime>
  <Words>5573</Words>
  <Application>Microsoft Office PowerPoint</Application>
  <PresentationFormat>Widescreen</PresentationFormat>
  <Paragraphs>1652</Paragraphs>
  <Slides>56</Slides>
  <Notes>36</Notes>
  <HiddenSlides>17</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56</vt:i4>
      </vt:variant>
    </vt:vector>
  </HeadingPairs>
  <TitlesOfParts>
    <vt:vector size="68" baseType="lpstr">
      <vt:lpstr>Arial</vt:lpstr>
      <vt:lpstr>Arial (Body)</vt:lpstr>
      <vt:lpstr>Bebas Neue</vt:lpstr>
      <vt:lpstr>Calibri</vt:lpstr>
      <vt:lpstr>Georgia</vt:lpstr>
      <vt:lpstr>Montserrat</vt:lpstr>
      <vt:lpstr>Montserrat Black</vt:lpstr>
      <vt:lpstr>Montserrat SemiBold</vt:lpstr>
      <vt:lpstr>Proxima Nova Rg</vt:lpstr>
      <vt:lpstr>Roboto Light</vt:lpstr>
      <vt:lpstr>Times New Roman</vt:lpstr>
      <vt:lpstr>Raftelis PowerPoint Template</vt:lpstr>
      <vt:lpstr>City of  Santa Cruz</vt:lpstr>
      <vt:lpstr>PowerPoint Presentation</vt:lpstr>
      <vt:lpstr>PowerPoint Presentation</vt:lpstr>
      <vt:lpstr>Schedule</vt:lpstr>
      <vt:lpstr>Study Objectives</vt:lpstr>
      <vt:lpstr>Steps Conducted</vt:lpstr>
      <vt:lpstr>Rate Study Process</vt:lpstr>
      <vt:lpstr>PowerPoint Presentation</vt:lpstr>
      <vt:lpstr>Determining an Appropriate Rate Structure</vt:lpstr>
      <vt:lpstr>Policy Objectives</vt:lpstr>
      <vt:lpstr>Results of Policy Objective Exercise</vt:lpstr>
      <vt:lpstr>PowerPoint Presentation</vt:lpstr>
      <vt:lpstr>Current Rate Structure</vt:lpstr>
      <vt:lpstr>Proposed Changes to Rate Structure</vt:lpstr>
      <vt:lpstr>IRF Alternatives</vt:lpstr>
      <vt:lpstr>North Coast Agriculture Rate Options</vt:lpstr>
      <vt:lpstr>Four Major Components of Revenue Requirement</vt:lpstr>
      <vt:lpstr>PowerPoint Presentation</vt:lpstr>
      <vt:lpstr>Financial Plan</vt:lpstr>
      <vt:lpstr>PowerPoint Presentation</vt:lpstr>
      <vt:lpstr>Residential Tiers</vt:lpstr>
      <vt:lpstr>Five-Year Rates: RTS Charge</vt:lpstr>
      <vt:lpstr>Five-Year Rates: Fire RTS Charge</vt:lpstr>
      <vt:lpstr>Five-Year Rates: Consumption Charge ($/ccf)</vt:lpstr>
      <vt:lpstr>Five-Year Rates: IRF ($/ccf)</vt:lpstr>
      <vt:lpstr>Five-Year Rates: Other Charges</vt:lpstr>
      <vt:lpstr>Customer Impacts</vt:lpstr>
      <vt:lpstr>Single Family Bill Comparison</vt:lpstr>
      <vt:lpstr>PowerPoint Presentation</vt:lpstr>
      <vt:lpstr>What are Drought Rates?</vt:lpstr>
      <vt:lpstr>Drought Stages and Reduction</vt:lpstr>
      <vt:lpstr>Drought Rate Calculation</vt:lpstr>
      <vt:lpstr>Drought Rate by Meter Size</vt:lpstr>
      <vt:lpstr>Multi-Year Drought Rates</vt:lpstr>
      <vt:lpstr>Five-Year Drought Rates: Stage 2</vt:lpstr>
      <vt:lpstr>Drought Rate Impacts</vt:lpstr>
      <vt:lpstr>PowerPoint Presentation</vt:lpstr>
      <vt:lpstr>Next Steps</vt:lpstr>
      <vt:lpstr>PowerPoint Presentation</vt:lpstr>
      <vt:lpstr>Peaking and Cost of Service</vt:lpstr>
      <vt:lpstr>RTS Charge (FY 2021 vs. COS)</vt:lpstr>
      <vt:lpstr>Commodity Charge (FY 2021 vs. COS)</vt:lpstr>
      <vt:lpstr>Commodity + IRF (FY 2021 vs. COS)</vt:lpstr>
      <vt:lpstr>Proposed Commodity Charges</vt:lpstr>
      <vt:lpstr>Rate Components for North Coast Ag</vt:lpstr>
      <vt:lpstr>Ag Reliability Options – Operating Costs</vt:lpstr>
      <vt:lpstr>Operating Commodity Charge Components</vt:lpstr>
      <vt:lpstr>Ag Reliability Options – Capital Costs</vt:lpstr>
      <vt:lpstr>Proposed Rates – Commodity + IRF</vt:lpstr>
      <vt:lpstr>Use by Class and Drought Stage</vt:lpstr>
      <vt:lpstr>Estimated Commodity Revenue</vt:lpstr>
      <vt:lpstr>Cost of Service Analysis</vt:lpstr>
      <vt:lpstr>Do we need this?</vt:lpstr>
      <vt:lpstr>Ag Reliability – Operating and Capital </vt:lpstr>
      <vt:lpstr>Proposed 5-Year Rate Schedule </vt:lpstr>
      <vt:lpstr>Changes to North Coast Ag Rate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Voodoo Powerpoint</dc:title>
  <dc:subject/>
  <dc:creator>Nancy Phan</dc:creator>
  <cp:keywords/>
  <dc:description/>
  <cp:lastModifiedBy>Rosemary Menard</cp:lastModifiedBy>
  <cp:revision>6</cp:revision>
  <cp:lastPrinted>2021-08-18T18:51:32Z</cp:lastPrinted>
  <dcterms:created xsi:type="dcterms:W3CDTF">2017-07-25T02:03:18Z</dcterms:created>
  <dcterms:modified xsi:type="dcterms:W3CDTF">2021-09-21T19:24:19Z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0x010100BD024A0AA9B96A4791801CC7108AB881</vt:lpwstr>
  </property>
</Properties>
</file>